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38" r:id="rId2"/>
    <p:sldMasterId id="2147483844" r:id="rId3"/>
    <p:sldMasterId id="2147488810" r:id="rId4"/>
    <p:sldMasterId id="2147488824" r:id="rId5"/>
  </p:sldMasterIdLst>
  <p:notesMasterIdLst>
    <p:notesMasterId r:id="rId55"/>
  </p:notesMasterIdLst>
  <p:handoutMasterIdLst>
    <p:handoutMasterId r:id="rId56"/>
  </p:handoutMasterIdLst>
  <p:sldIdLst>
    <p:sldId id="305" r:id="rId6"/>
    <p:sldId id="513" r:id="rId7"/>
    <p:sldId id="382" r:id="rId8"/>
    <p:sldId id="383" r:id="rId9"/>
    <p:sldId id="384" r:id="rId10"/>
    <p:sldId id="514" r:id="rId11"/>
    <p:sldId id="358" r:id="rId12"/>
    <p:sldId id="353" r:id="rId13"/>
    <p:sldId id="354" r:id="rId14"/>
    <p:sldId id="515" r:id="rId15"/>
    <p:sldId id="516" r:id="rId16"/>
    <p:sldId id="511" r:id="rId17"/>
    <p:sldId id="474" r:id="rId18"/>
    <p:sldId id="475" r:id="rId19"/>
    <p:sldId id="468" r:id="rId20"/>
    <p:sldId id="488" r:id="rId21"/>
    <p:sldId id="470" r:id="rId22"/>
    <p:sldId id="489" r:id="rId23"/>
    <p:sldId id="471" r:id="rId24"/>
    <p:sldId id="472" r:id="rId25"/>
    <p:sldId id="490" r:id="rId26"/>
    <p:sldId id="476" r:id="rId27"/>
    <p:sldId id="500" r:id="rId28"/>
    <p:sldId id="477" r:id="rId29"/>
    <p:sldId id="478" r:id="rId30"/>
    <p:sldId id="508" r:id="rId31"/>
    <p:sldId id="509" r:id="rId32"/>
    <p:sldId id="510" r:id="rId33"/>
    <p:sldId id="502" r:id="rId34"/>
    <p:sldId id="503" r:id="rId35"/>
    <p:sldId id="504" r:id="rId36"/>
    <p:sldId id="507" r:id="rId37"/>
    <p:sldId id="480" r:id="rId38"/>
    <p:sldId id="506" r:id="rId39"/>
    <p:sldId id="479" r:id="rId40"/>
    <p:sldId id="512" r:id="rId41"/>
    <p:sldId id="518" r:id="rId42"/>
    <p:sldId id="519" r:id="rId43"/>
    <p:sldId id="520" r:id="rId44"/>
    <p:sldId id="521" r:id="rId45"/>
    <p:sldId id="522" r:id="rId46"/>
    <p:sldId id="523" r:id="rId47"/>
    <p:sldId id="524" r:id="rId48"/>
    <p:sldId id="525" r:id="rId49"/>
    <p:sldId id="526" r:id="rId50"/>
    <p:sldId id="527" r:id="rId51"/>
    <p:sldId id="528" r:id="rId52"/>
    <p:sldId id="529" r:id="rId53"/>
    <p:sldId id="295" r:id="rId54"/>
  </p:sldIdLst>
  <p:sldSz cx="10693400" cy="7561263"/>
  <p:notesSz cx="6669088" cy="9753600"/>
  <p:defaultTextStyle>
    <a:defPPr>
      <a:defRPr lang="en-GB"/>
    </a:defPPr>
    <a:lvl1pPr algn="l" rtl="0" fontAlgn="base">
      <a:spcBef>
        <a:spcPct val="0"/>
      </a:spcBef>
      <a:spcAft>
        <a:spcPct val="0"/>
      </a:spcAft>
      <a:defRPr sz="8700" b="1" kern="1200">
        <a:solidFill>
          <a:srgbClr val="FFD624"/>
        </a:solidFill>
        <a:latin typeface="Verdana" pitchFamily="34" charset="0"/>
        <a:ea typeface="+mn-ea"/>
        <a:cs typeface="+mn-cs"/>
      </a:defRPr>
    </a:lvl1pPr>
    <a:lvl2pPr marL="449263" indent="1588" algn="l" rtl="0" fontAlgn="base">
      <a:spcBef>
        <a:spcPct val="0"/>
      </a:spcBef>
      <a:spcAft>
        <a:spcPct val="0"/>
      </a:spcAft>
      <a:defRPr sz="8700" b="1" kern="1200">
        <a:solidFill>
          <a:srgbClr val="FFD624"/>
        </a:solidFill>
        <a:latin typeface="Verdana" pitchFamily="34" charset="0"/>
        <a:ea typeface="+mn-ea"/>
        <a:cs typeface="+mn-cs"/>
      </a:defRPr>
    </a:lvl2pPr>
    <a:lvl3pPr marL="906463" indent="1588" algn="l" rtl="0" fontAlgn="base">
      <a:spcBef>
        <a:spcPct val="0"/>
      </a:spcBef>
      <a:spcAft>
        <a:spcPct val="0"/>
      </a:spcAft>
      <a:defRPr sz="8700" b="1" kern="1200">
        <a:solidFill>
          <a:srgbClr val="FFD624"/>
        </a:solidFill>
        <a:latin typeface="Verdana" pitchFamily="34" charset="0"/>
        <a:ea typeface="+mn-ea"/>
        <a:cs typeface="+mn-cs"/>
      </a:defRPr>
    </a:lvl3pPr>
    <a:lvl4pPr marL="1363663" indent="1588" algn="l" rtl="0" fontAlgn="base">
      <a:spcBef>
        <a:spcPct val="0"/>
      </a:spcBef>
      <a:spcAft>
        <a:spcPct val="0"/>
      </a:spcAft>
      <a:defRPr sz="8700" b="1" kern="1200">
        <a:solidFill>
          <a:srgbClr val="FFD624"/>
        </a:solidFill>
        <a:latin typeface="Verdana" pitchFamily="34" charset="0"/>
        <a:ea typeface="+mn-ea"/>
        <a:cs typeface="+mn-cs"/>
      </a:defRPr>
    </a:lvl4pPr>
    <a:lvl5pPr marL="1820863" indent="1588" algn="l" rtl="0" fontAlgn="base">
      <a:spcBef>
        <a:spcPct val="0"/>
      </a:spcBef>
      <a:spcAft>
        <a:spcPct val="0"/>
      </a:spcAft>
      <a:defRPr sz="8700" b="1" kern="1200">
        <a:solidFill>
          <a:srgbClr val="FFD624"/>
        </a:solidFill>
        <a:latin typeface="Verdana" pitchFamily="34" charset="0"/>
        <a:ea typeface="+mn-ea"/>
        <a:cs typeface="+mn-cs"/>
      </a:defRPr>
    </a:lvl5pPr>
    <a:lvl6pPr marL="2286000" algn="l" defTabSz="914400" rtl="0" eaLnBrk="1" latinLnBrk="0" hangingPunct="1">
      <a:defRPr sz="8700" b="1" kern="1200">
        <a:solidFill>
          <a:srgbClr val="FFD624"/>
        </a:solidFill>
        <a:latin typeface="Verdana" pitchFamily="34" charset="0"/>
        <a:ea typeface="+mn-ea"/>
        <a:cs typeface="+mn-cs"/>
      </a:defRPr>
    </a:lvl6pPr>
    <a:lvl7pPr marL="2743200" algn="l" defTabSz="914400" rtl="0" eaLnBrk="1" latinLnBrk="0" hangingPunct="1">
      <a:defRPr sz="8700" b="1" kern="1200">
        <a:solidFill>
          <a:srgbClr val="FFD624"/>
        </a:solidFill>
        <a:latin typeface="Verdana" pitchFamily="34" charset="0"/>
        <a:ea typeface="+mn-ea"/>
        <a:cs typeface="+mn-cs"/>
      </a:defRPr>
    </a:lvl7pPr>
    <a:lvl8pPr marL="3200400" algn="l" defTabSz="914400" rtl="0" eaLnBrk="1" latinLnBrk="0" hangingPunct="1">
      <a:defRPr sz="8700" b="1" kern="1200">
        <a:solidFill>
          <a:srgbClr val="FFD624"/>
        </a:solidFill>
        <a:latin typeface="Verdana" pitchFamily="34" charset="0"/>
        <a:ea typeface="+mn-ea"/>
        <a:cs typeface="+mn-cs"/>
      </a:defRPr>
    </a:lvl8pPr>
    <a:lvl9pPr marL="3657600" algn="l" defTabSz="914400" rtl="0" eaLnBrk="1" latinLnBrk="0" hangingPunct="1">
      <a:defRPr sz="87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SS Helpdesk" initials="Helpde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DEEC"/>
    <a:srgbClr val="B7A255"/>
    <a:srgbClr val="FCD1AE"/>
    <a:srgbClr val="F79646"/>
    <a:srgbClr val="FF0000"/>
    <a:srgbClr val="66FF66"/>
    <a:srgbClr val="97843F"/>
    <a:srgbClr val="808000"/>
    <a:srgbClr val="0000CC"/>
    <a:srgbClr val="AD98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5007" autoAdjust="0"/>
  </p:normalViewPr>
  <p:slideViewPr>
    <p:cSldViewPr>
      <p:cViewPr varScale="1">
        <p:scale>
          <a:sx n="93" d="100"/>
          <a:sy n="93" d="100"/>
        </p:scale>
        <p:origin x="126" y="90"/>
      </p:cViewPr>
      <p:guideLst>
        <p:guide orient="horz" pos="2382"/>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868" y="-102"/>
      </p:cViewPr>
      <p:guideLst>
        <p:guide orient="horz" pos="3072"/>
        <p:guide pos="210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Sheet1!$B$1</c:f>
              <c:strCache>
                <c:ptCount val="1"/>
                <c:pt idx="0">
                  <c:v>Series 2</c:v>
                </c:pt>
              </c:strCache>
            </c:strRef>
          </c:tx>
          <c:spPr>
            <a:gradFill>
              <a:gsLst>
                <a:gs pos="0">
                  <a:srgbClr val="000082"/>
                </a:gs>
                <a:gs pos="0">
                  <a:srgbClr val="0047FF"/>
                </a:gs>
                <a:gs pos="100000">
                  <a:srgbClr val="000082"/>
                </a:gs>
                <a:gs pos="100000">
                  <a:srgbClr val="0047FF"/>
                </a:gs>
                <a:gs pos="100000">
                  <a:srgbClr val="000082"/>
                </a:gs>
                <a:gs pos="100000">
                  <a:srgbClr val="0047FF"/>
                </a:gs>
                <a:gs pos="100000">
                  <a:srgbClr val="000082"/>
                </a:gs>
                <a:gs pos="100000">
                  <a:srgbClr val="0047FF"/>
                </a:gs>
              </a:gsLst>
              <a:lin ang="5400000" scaled="0"/>
            </a:gradFill>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 #,##0</c:formatCode>
                <c:ptCount val="12"/>
                <c:pt idx="0">
                  <c:v>2100</c:v>
                </c:pt>
                <c:pt idx="1">
                  <c:v>2100</c:v>
                </c:pt>
                <c:pt idx="2">
                  <c:v>2100</c:v>
                </c:pt>
                <c:pt idx="3">
                  <c:v>3100</c:v>
                </c:pt>
                <c:pt idx="4">
                  <c:v>3100</c:v>
                </c:pt>
                <c:pt idx="5">
                  <c:v>3100</c:v>
                </c:pt>
                <c:pt idx="6">
                  <c:v>3100</c:v>
                </c:pt>
                <c:pt idx="7">
                  <c:v>2600</c:v>
                </c:pt>
                <c:pt idx="8">
                  <c:v>2600</c:v>
                </c:pt>
                <c:pt idx="9">
                  <c:v>2400</c:v>
                </c:pt>
                <c:pt idx="10">
                  <c:v>2800</c:v>
                </c:pt>
                <c:pt idx="11">
                  <c:v>2700</c:v>
                </c:pt>
              </c:numCache>
            </c:numRef>
          </c:val>
          <c:extLst>
            <c:ext xmlns:c16="http://schemas.microsoft.com/office/drawing/2014/chart" uri="{C3380CC4-5D6E-409C-BE32-E72D297353CC}">
              <c16:uniqueId val="{00000000-FCB9-4468-BD67-78D7A9DA948D}"/>
            </c:ext>
          </c:extLst>
        </c:ser>
        <c:dLbls>
          <c:showLegendKey val="0"/>
          <c:showVal val="0"/>
          <c:showCatName val="0"/>
          <c:showSerName val="0"/>
          <c:showPercent val="0"/>
          <c:showBubbleSize val="0"/>
        </c:dLbls>
        <c:gapWidth val="0"/>
        <c:overlap val="2"/>
        <c:axId val="165078144"/>
        <c:axId val="165079680"/>
      </c:barChart>
      <c:catAx>
        <c:axId val="165078144"/>
        <c:scaling>
          <c:orientation val="minMax"/>
        </c:scaling>
        <c:delete val="0"/>
        <c:axPos val="b"/>
        <c:numFmt formatCode="General" sourceLinked="1"/>
        <c:majorTickMark val="none"/>
        <c:minorTickMark val="none"/>
        <c:tickLblPos val="nextTo"/>
        <c:txPr>
          <a:bodyPr/>
          <a:lstStyle/>
          <a:p>
            <a:pPr>
              <a:defRPr sz="1400"/>
            </a:pPr>
            <a:endParaRPr lang="el-GR"/>
          </a:p>
        </c:txPr>
        <c:crossAx val="165079680"/>
        <c:crosses val="autoZero"/>
        <c:auto val="1"/>
        <c:lblAlgn val="ctr"/>
        <c:lblOffset val="100"/>
        <c:noMultiLvlLbl val="0"/>
      </c:catAx>
      <c:valAx>
        <c:axId val="165079680"/>
        <c:scaling>
          <c:orientation val="minMax"/>
        </c:scaling>
        <c:delete val="0"/>
        <c:axPos val="l"/>
        <c:numFmt formatCode="&quot;€&quot;\ #,##0" sourceLinked="1"/>
        <c:majorTickMark val="none"/>
        <c:minorTickMark val="none"/>
        <c:tickLblPos val="nextTo"/>
        <c:txPr>
          <a:bodyPr/>
          <a:lstStyle/>
          <a:p>
            <a:pPr>
              <a:defRPr sz="1400"/>
            </a:pPr>
            <a:endParaRPr lang="el-GR"/>
          </a:p>
        </c:txPr>
        <c:crossAx val="165078144"/>
        <c:crosses val="autoZero"/>
        <c:crossBetween val="between"/>
      </c:valAx>
    </c:plotArea>
    <c:plotVisOnly val="1"/>
    <c:dispBlanksAs val="zero"/>
    <c:showDLblsOverMax val="0"/>
  </c:chart>
  <c:txPr>
    <a:bodyPr/>
    <a:lstStyle/>
    <a:p>
      <a:pPr>
        <a:defRPr sz="1800"/>
      </a:pPr>
      <a:endParaRPr lang="el-G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09AE0-6057-4C56-BD04-F3780111DA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73B4A08-17AE-4D63-898E-0A4D7E517DB4}">
      <dgm:prSet phldrT="[Text]" custT="1"/>
      <dgm:spPr>
        <a:gradFill rotWithShape="0">
          <a:gsLst>
            <a:gs pos="0">
              <a:srgbClr val="9BBB59">
                <a:alpha val="10000"/>
              </a:srgbClr>
            </a:gs>
            <a:gs pos="100000">
              <a:srgbClr val="9BBB59"/>
            </a:gs>
          </a:gsLst>
          <a:lin ang="0" scaled="1"/>
        </a:gradFill>
      </dgm:spPr>
      <dgm:t>
        <a:bodyPr/>
        <a:lstStyle/>
        <a:p>
          <a:r>
            <a:rPr lang="en-GB" sz="2400" b="0" dirty="0" smtClean="0">
              <a:solidFill>
                <a:schemeClr val="accent2"/>
              </a:solidFill>
            </a:rPr>
            <a:t>SME owner without a salary</a:t>
          </a:r>
          <a:endParaRPr lang="en-GB" sz="2400" b="0" dirty="0">
            <a:solidFill>
              <a:schemeClr val="accent2"/>
            </a:solidFill>
          </a:endParaRPr>
        </a:p>
      </dgm:t>
    </dgm:pt>
    <dgm:pt modelId="{98C606D8-5EFF-48D1-9D12-25373F869D91}" type="parTrans" cxnId="{3B9C388C-AB48-4549-9A5F-8A850A304FDA}">
      <dgm:prSet/>
      <dgm:spPr/>
      <dgm:t>
        <a:bodyPr/>
        <a:lstStyle/>
        <a:p>
          <a:endParaRPr lang="en-GB"/>
        </a:p>
      </dgm:t>
    </dgm:pt>
    <dgm:pt modelId="{88277192-6AED-4349-944D-41D5EE83B352}" type="sibTrans" cxnId="{3B9C388C-AB48-4549-9A5F-8A850A304FDA}">
      <dgm:prSet/>
      <dgm:spPr/>
      <dgm:t>
        <a:bodyPr/>
        <a:lstStyle/>
        <a:p>
          <a:endParaRPr lang="en-GB"/>
        </a:p>
      </dgm:t>
    </dgm:pt>
    <dgm:pt modelId="{E2B9EB33-EC42-4FF3-AED0-D5E6C0AB72F9}">
      <dgm:prSet phldrT="[Text]" custT="1"/>
      <dgm:spPr/>
      <dgm:t>
        <a:bodyPr/>
        <a:lstStyle/>
        <a:p>
          <a:r>
            <a:rPr lang="en-GB" sz="2000" dirty="0" smtClean="0">
              <a:solidFill>
                <a:schemeClr val="tx2">
                  <a:lumMod val="65000"/>
                  <a:lumOff val="35000"/>
                </a:schemeClr>
              </a:solidFill>
              <a:latin typeface="Franklin Gothic Medium Cond" pitchFamily="34" charset="0"/>
              <a:ea typeface="+mn-ea"/>
              <a:cs typeface="+mn-cs"/>
            </a:rPr>
            <a:t>Hourly rate (unit cost) fixed in the grant by the Commission</a:t>
          </a:r>
          <a:endParaRPr lang="en-GB" sz="2000" dirty="0">
            <a:solidFill>
              <a:schemeClr val="tx2">
                <a:lumMod val="65000"/>
                <a:lumOff val="35000"/>
              </a:schemeClr>
            </a:solidFill>
            <a:latin typeface="Franklin Gothic Medium Cond" pitchFamily="34" charset="0"/>
            <a:ea typeface="+mn-ea"/>
            <a:cs typeface="+mn-cs"/>
          </a:endParaRPr>
        </a:p>
      </dgm:t>
    </dgm:pt>
    <dgm:pt modelId="{70292951-D264-4A77-AF13-0589AC06980E}" type="parTrans" cxnId="{ABB4D5D1-4F6F-4B40-BA39-E6748A023F39}">
      <dgm:prSet/>
      <dgm:spPr/>
      <dgm:t>
        <a:bodyPr/>
        <a:lstStyle/>
        <a:p>
          <a:endParaRPr lang="en-GB"/>
        </a:p>
      </dgm:t>
    </dgm:pt>
    <dgm:pt modelId="{299FAE6F-89F4-4481-9348-E84B84519E28}" type="sibTrans" cxnId="{ABB4D5D1-4F6F-4B40-BA39-E6748A023F39}">
      <dgm:prSet/>
      <dgm:spPr/>
      <dgm:t>
        <a:bodyPr/>
        <a:lstStyle/>
        <a:p>
          <a:endParaRPr lang="en-GB"/>
        </a:p>
      </dgm:t>
    </dgm:pt>
    <dgm:pt modelId="{6548AC25-80BA-42DD-AF60-7989F60F8A93}">
      <dgm:prSet phldrT="[Text]" custT="1"/>
      <dgm:spPr>
        <a:gradFill rotWithShape="0">
          <a:gsLst>
            <a:gs pos="100000">
              <a:srgbClr val="9BBB59"/>
            </a:gs>
            <a:gs pos="100000">
              <a:srgbClr val="9CB86E">
                <a:alpha val="10000"/>
              </a:srgbClr>
            </a:gs>
            <a:gs pos="0">
              <a:srgbClr val="92D050">
                <a:alpha val="10000"/>
              </a:srgbClr>
            </a:gs>
          </a:gsLst>
          <a:lin ang="0" scaled="0"/>
        </a:gradFill>
      </dgm:spPr>
      <dgm:t>
        <a:bodyPr/>
        <a:lstStyle/>
        <a:p>
          <a:r>
            <a:rPr lang="en-GB" sz="2400" b="0" dirty="0" smtClean="0">
              <a:solidFill>
                <a:schemeClr val="accent2"/>
              </a:solidFill>
            </a:rPr>
            <a:t>Average personnel costs</a:t>
          </a:r>
          <a:endParaRPr lang="en-GB" sz="2400" b="0" dirty="0">
            <a:solidFill>
              <a:schemeClr val="accent2"/>
            </a:solidFill>
          </a:endParaRPr>
        </a:p>
      </dgm:t>
    </dgm:pt>
    <dgm:pt modelId="{DD6BA412-0086-4654-8A29-418FC7CAE995}" type="parTrans" cxnId="{ABB14FBD-F689-4A0B-80AF-14DA6ECC68D2}">
      <dgm:prSet/>
      <dgm:spPr/>
      <dgm:t>
        <a:bodyPr/>
        <a:lstStyle/>
        <a:p>
          <a:endParaRPr lang="en-GB"/>
        </a:p>
      </dgm:t>
    </dgm:pt>
    <dgm:pt modelId="{23675C1D-4382-44DA-893A-760B1479A1E7}" type="sibTrans" cxnId="{ABB14FBD-F689-4A0B-80AF-14DA6ECC68D2}">
      <dgm:prSet/>
      <dgm:spPr/>
      <dgm:t>
        <a:bodyPr/>
        <a:lstStyle/>
        <a:p>
          <a:endParaRPr lang="en-GB"/>
        </a:p>
      </dgm:t>
    </dgm:pt>
    <dgm:pt modelId="{99AD7DC2-E23A-4117-B1D2-470242DA1ABA}">
      <dgm:prSet phldrT="[Text]" custT="1"/>
      <dgm:spPr/>
      <dgm:t>
        <a:bodyPr/>
        <a:lstStyle/>
        <a:p>
          <a:r>
            <a:rPr lang="en-GB" sz="2000" dirty="0" smtClean="0">
              <a:solidFill>
                <a:schemeClr val="tx2">
                  <a:lumMod val="65000"/>
                  <a:lumOff val="35000"/>
                </a:schemeClr>
              </a:solidFill>
              <a:latin typeface="Franklin Gothic Medium Cond" pitchFamily="34" charset="0"/>
              <a:ea typeface="+mn-ea"/>
              <a:cs typeface="+mn-cs"/>
            </a:rPr>
            <a:t>Average hourly rate (unit cost) calculated in accordance with the beneficiary's usual cost accounting practices</a:t>
          </a:r>
          <a:endParaRPr lang="en-GB" sz="2000" dirty="0">
            <a:solidFill>
              <a:schemeClr val="tx2">
                <a:lumMod val="65000"/>
                <a:lumOff val="35000"/>
              </a:schemeClr>
            </a:solidFill>
            <a:latin typeface="Franklin Gothic Medium Cond" pitchFamily="34" charset="0"/>
            <a:ea typeface="+mn-ea"/>
            <a:cs typeface="+mn-cs"/>
          </a:endParaRPr>
        </a:p>
      </dgm:t>
    </dgm:pt>
    <dgm:pt modelId="{E3A67636-C992-48E2-86EC-7300640CD8E6}" type="parTrans" cxnId="{3A25BBF7-BC52-4B03-BBC1-1B84859A8578}">
      <dgm:prSet/>
      <dgm:spPr/>
      <dgm:t>
        <a:bodyPr/>
        <a:lstStyle/>
        <a:p>
          <a:endParaRPr lang="en-GB"/>
        </a:p>
      </dgm:t>
    </dgm:pt>
    <dgm:pt modelId="{97C9D96D-8F2C-4CF1-9E90-48640A828AB0}" type="sibTrans" cxnId="{3A25BBF7-BC52-4B03-BBC1-1B84859A8578}">
      <dgm:prSet/>
      <dgm:spPr/>
      <dgm:t>
        <a:bodyPr/>
        <a:lstStyle/>
        <a:p>
          <a:endParaRPr lang="en-GB"/>
        </a:p>
      </dgm:t>
    </dgm:pt>
    <dgm:pt modelId="{626D1180-BF6C-43F7-896A-821038B59793}">
      <dgm:prSet phldrT="[Text]" custT="1"/>
      <dgm:spPr>
        <a:gradFill rotWithShape="0">
          <a:gsLst>
            <a:gs pos="0">
              <a:srgbClr val="F79646">
                <a:alpha val="10000"/>
              </a:srgbClr>
            </a:gs>
            <a:gs pos="100000">
              <a:srgbClr val="F79646"/>
            </a:gs>
          </a:gsLst>
          <a:lin ang="0" scaled="1"/>
        </a:gradFill>
      </dgm:spPr>
      <dgm:t>
        <a:bodyPr/>
        <a:lstStyle/>
        <a:p>
          <a:r>
            <a:rPr lang="en-GB" sz="2400" b="1" dirty="0" smtClean="0">
              <a:solidFill>
                <a:schemeClr val="accent2"/>
              </a:solidFill>
            </a:rPr>
            <a:t>Actual costs</a:t>
          </a:r>
          <a:endParaRPr lang="en-GB" sz="2400" b="1" dirty="0">
            <a:solidFill>
              <a:schemeClr val="accent2"/>
            </a:solidFill>
          </a:endParaRPr>
        </a:p>
      </dgm:t>
    </dgm:pt>
    <dgm:pt modelId="{F48BE941-AA42-44C9-991F-3494956749AA}" type="parTrans" cxnId="{1DB50524-556B-45D5-BA8F-F7DF8239ECDB}">
      <dgm:prSet/>
      <dgm:spPr/>
      <dgm:t>
        <a:bodyPr/>
        <a:lstStyle/>
        <a:p>
          <a:endParaRPr lang="en-GB"/>
        </a:p>
      </dgm:t>
    </dgm:pt>
    <dgm:pt modelId="{C9D8BDE5-EFD0-4D70-A437-09CFF9D9D9C1}" type="sibTrans" cxnId="{1DB50524-556B-45D5-BA8F-F7DF8239ECDB}">
      <dgm:prSet/>
      <dgm:spPr/>
      <dgm:t>
        <a:bodyPr/>
        <a:lstStyle/>
        <a:p>
          <a:endParaRPr lang="en-GB"/>
        </a:p>
      </dgm:t>
    </dgm:pt>
    <dgm:pt modelId="{28696592-3EA2-43CD-9540-7883EC951087}">
      <dgm:prSet phldrT="[Text]" custT="1"/>
      <dgm:spPr/>
      <dgm:t>
        <a:bodyPr/>
        <a:lstStyle/>
        <a:p>
          <a:endParaRPr lang="en-GB" sz="600" dirty="0">
            <a:solidFill>
              <a:sysClr val="window" lastClr="FFFFFF">
                <a:lumMod val="50000"/>
              </a:sysClr>
            </a:solidFill>
            <a:latin typeface="Franklin Gothic Medium Cond" pitchFamily="34" charset="0"/>
            <a:ea typeface="+mn-ea"/>
            <a:cs typeface="+mn-cs"/>
          </a:endParaRPr>
        </a:p>
      </dgm:t>
    </dgm:pt>
    <dgm:pt modelId="{7B5B79B7-7F8E-4F56-B462-BFE5FF59243E}" type="parTrans" cxnId="{C2DB7EA6-EAB2-4793-B7C3-17B69478A0C4}">
      <dgm:prSet/>
      <dgm:spPr/>
      <dgm:t>
        <a:bodyPr/>
        <a:lstStyle/>
        <a:p>
          <a:endParaRPr lang="en-GB"/>
        </a:p>
      </dgm:t>
    </dgm:pt>
    <dgm:pt modelId="{4B97B85F-B67F-4473-A5E6-8FE27DF0BB29}" type="sibTrans" cxnId="{C2DB7EA6-EAB2-4793-B7C3-17B69478A0C4}">
      <dgm:prSet/>
      <dgm:spPr/>
      <dgm:t>
        <a:bodyPr/>
        <a:lstStyle/>
        <a:p>
          <a:endParaRPr lang="en-GB"/>
        </a:p>
      </dgm:t>
    </dgm:pt>
    <dgm:pt modelId="{20A33639-53D9-4746-9A9D-75AED03AC71E}">
      <dgm:prSet phldrT="[Text]" custT="1"/>
      <dgm:spPr/>
      <dgm:t>
        <a:bodyPr/>
        <a:lstStyle/>
        <a:p>
          <a:endParaRPr lang="en-GB" sz="600" dirty="0">
            <a:solidFill>
              <a:sysClr val="window" lastClr="FFFFFF">
                <a:lumMod val="50000"/>
              </a:sysClr>
            </a:solidFill>
            <a:latin typeface="Franklin Gothic Medium Cond" pitchFamily="34" charset="0"/>
            <a:ea typeface="+mn-ea"/>
            <a:cs typeface="+mn-cs"/>
          </a:endParaRPr>
        </a:p>
      </dgm:t>
    </dgm:pt>
    <dgm:pt modelId="{B37A2D65-D88F-41B4-9718-9AEB15DB64F7}" type="parTrans" cxnId="{80D784A7-994D-4CE2-B32D-8C38FE532CA3}">
      <dgm:prSet/>
      <dgm:spPr/>
      <dgm:t>
        <a:bodyPr/>
        <a:lstStyle/>
        <a:p>
          <a:endParaRPr lang="en-GB"/>
        </a:p>
      </dgm:t>
    </dgm:pt>
    <dgm:pt modelId="{EB17BF62-C97B-4623-9753-E9B089A3417D}" type="sibTrans" cxnId="{80D784A7-994D-4CE2-B32D-8C38FE532CA3}">
      <dgm:prSet/>
      <dgm:spPr/>
      <dgm:t>
        <a:bodyPr/>
        <a:lstStyle/>
        <a:p>
          <a:endParaRPr lang="en-GB"/>
        </a:p>
      </dgm:t>
    </dgm:pt>
    <dgm:pt modelId="{4E93870C-969E-4B8E-991F-128F72C622E6}" type="pres">
      <dgm:prSet presAssocID="{34109AE0-6057-4C56-BD04-F3780111DA84}" presName="linear" presStyleCnt="0">
        <dgm:presLayoutVars>
          <dgm:animLvl val="lvl"/>
          <dgm:resizeHandles val="exact"/>
        </dgm:presLayoutVars>
      </dgm:prSet>
      <dgm:spPr/>
      <dgm:t>
        <a:bodyPr/>
        <a:lstStyle/>
        <a:p>
          <a:endParaRPr lang="en-GB"/>
        </a:p>
      </dgm:t>
    </dgm:pt>
    <dgm:pt modelId="{82ACFF9C-D2B9-44D9-A5FD-C89D394ADD08}" type="pres">
      <dgm:prSet presAssocID="{473B4A08-17AE-4D63-898E-0A4D7E517DB4}" presName="parentText" presStyleLbl="node1" presStyleIdx="0" presStyleCnt="3" custScaleY="53025" custLinFactNeighborX="-893" custLinFactNeighborY="-46765">
        <dgm:presLayoutVars>
          <dgm:chMax val="0"/>
          <dgm:bulletEnabled val="1"/>
        </dgm:presLayoutVars>
      </dgm:prSet>
      <dgm:spPr/>
      <dgm:t>
        <a:bodyPr/>
        <a:lstStyle/>
        <a:p>
          <a:endParaRPr lang="en-GB"/>
        </a:p>
      </dgm:t>
    </dgm:pt>
    <dgm:pt modelId="{1BE6ED0E-E503-482D-A32B-5E4B6719D380}" type="pres">
      <dgm:prSet presAssocID="{473B4A08-17AE-4D63-898E-0A4D7E517DB4}" presName="childText" presStyleLbl="revTx" presStyleIdx="0" presStyleCnt="2" custScaleY="48964" custLinFactNeighborY="-32626">
        <dgm:presLayoutVars>
          <dgm:bulletEnabled val="1"/>
        </dgm:presLayoutVars>
      </dgm:prSet>
      <dgm:spPr/>
      <dgm:t>
        <a:bodyPr/>
        <a:lstStyle/>
        <a:p>
          <a:endParaRPr lang="en-GB"/>
        </a:p>
      </dgm:t>
    </dgm:pt>
    <dgm:pt modelId="{1DC609E1-5088-4163-A387-F0081CE926B9}" type="pres">
      <dgm:prSet presAssocID="{6548AC25-80BA-42DD-AF60-7989F60F8A93}" presName="parentText" presStyleLbl="node1" presStyleIdx="1" presStyleCnt="3" custScaleY="53025" custLinFactNeighborY="-28133">
        <dgm:presLayoutVars>
          <dgm:chMax val="0"/>
          <dgm:bulletEnabled val="1"/>
        </dgm:presLayoutVars>
      </dgm:prSet>
      <dgm:spPr/>
      <dgm:t>
        <a:bodyPr/>
        <a:lstStyle/>
        <a:p>
          <a:endParaRPr lang="en-GB"/>
        </a:p>
      </dgm:t>
    </dgm:pt>
    <dgm:pt modelId="{C73F0A72-E300-453A-A5B0-E6CF9318D065}" type="pres">
      <dgm:prSet presAssocID="{6548AC25-80BA-42DD-AF60-7989F60F8A93}" presName="childText" presStyleLbl="revTx" presStyleIdx="1" presStyleCnt="2" custScaleY="73933" custLinFactNeighborY="-12816">
        <dgm:presLayoutVars>
          <dgm:bulletEnabled val="1"/>
        </dgm:presLayoutVars>
      </dgm:prSet>
      <dgm:spPr/>
      <dgm:t>
        <a:bodyPr/>
        <a:lstStyle/>
        <a:p>
          <a:endParaRPr lang="en-GB"/>
        </a:p>
      </dgm:t>
    </dgm:pt>
    <dgm:pt modelId="{70C6A278-3C51-482F-884C-00E35D8DADBB}" type="pres">
      <dgm:prSet presAssocID="{626D1180-BF6C-43F7-896A-821038B59793}" presName="parentText" presStyleLbl="node1" presStyleIdx="2" presStyleCnt="3" custScaleY="53025" custLinFactNeighborY="-4453">
        <dgm:presLayoutVars>
          <dgm:chMax val="0"/>
          <dgm:bulletEnabled val="1"/>
        </dgm:presLayoutVars>
      </dgm:prSet>
      <dgm:spPr/>
      <dgm:t>
        <a:bodyPr/>
        <a:lstStyle/>
        <a:p>
          <a:endParaRPr lang="en-GB"/>
        </a:p>
      </dgm:t>
    </dgm:pt>
  </dgm:ptLst>
  <dgm:cxnLst>
    <dgm:cxn modelId="{1DB50524-556B-45D5-BA8F-F7DF8239ECDB}" srcId="{34109AE0-6057-4C56-BD04-F3780111DA84}" destId="{626D1180-BF6C-43F7-896A-821038B59793}" srcOrd="2" destOrd="0" parTransId="{F48BE941-AA42-44C9-991F-3494956749AA}" sibTransId="{C9D8BDE5-EFD0-4D70-A437-09CFF9D9D9C1}"/>
    <dgm:cxn modelId="{748D2461-ABF8-4D3A-AAC9-134D0DC98D14}" type="presOf" srcId="{34109AE0-6057-4C56-BD04-F3780111DA84}" destId="{4E93870C-969E-4B8E-991F-128F72C622E6}" srcOrd="0" destOrd="0" presId="urn:microsoft.com/office/officeart/2005/8/layout/vList2"/>
    <dgm:cxn modelId="{C6D7147C-DD13-43F9-967E-05F09F4791BF}" type="presOf" srcId="{28696592-3EA2-43CD-9540-7883EC951087}" destId="{1BE6ED0E-E503-482D-A32B-5E4B6719D380}" srcOrd="0" destOrd="0" presId="urn:microsoft.com/office/officeart/2005/8/layout/vList2"/>
    <dgm:cxn modelId="{6E49921A-9287-4BE6-8B26-202CF9D61C4C}" type="presOf" srcId="{626D1180-BF6C-43F7-896A-821038B59793}" destId="{70C6A278-3C51-482F-884C-00E35D8DADBB}" srcOrd="0" destOrd="0" presId="urn:microsoft.com/office/officeart/2005/8/layout/vList2"/>
    <dgm:cxn modelId="{3B9C388C-AB48-4549-9A5F-8A850A304FDA}" srcId="{34109AE0-6057-4C56-BD04-F3780111DA84}" destId="{473B4A08-17AE-4D63-898E-0A4D7E517DB4}" srcOrd="0" destOrd="0" parTransId="{98C606D8-5EFF-48D1-9D12-25373F869D91}" sibTransId="{88277192-6AED-4349-944D-41D5EE83B352}"/>
    <dgm:cxn modelId="{C2DB7EA6-EAB2-4793-B7C3-17B69478A0C4}" srcId="{473B4A08-17AE-4D63-898E-0A4D7E517DB4}" destId="{28696592-3EA2-43CD-9540-7883EC951087}" srcOrd="0" destOrd="0" parTransId="{7B5B79B7-7F8E-4F56-B462-BFE5FF59243E}" sibTransId="{4B97B85F-B67F-4473-A5E6-8FE27DF0BB29}"/>
    <dgm:cxn modelId="{FF1E9905-7552-433E-8946-34EE6DE3D9F5}" type="presOf" srcId="{99AD7DC2-E23A-4117-B1D2-470242DA1ABA}" destId="{C73F0A72-E300-453A-A5B0-E6CF9318D065}" srcOrd="0" destOrd="1" presId="urn:microsoft.com/office/officeart/2005/8/layout/vList2"/>
    <dgm:cxn modelId="{ABB14FBD-F689-4A0B-80AF-14DA6ECC68D2}" srcId="{34109AE0-6057-4C56-BD04-F3780111DA84}" destId="{6548AC25-80BA-42DD-AF60-7989F60F8A93}" srcOrd="1" destOrd="0" parTransId="{DD6BA412-0086-4654-8A29-418FC7CAE995}" sibTransId="{23675C1D-4382-44DA-893A-760B1479A1E7}"/>
    <dgm:cxn modelId="{FA67E3D6-27F6-4722-B5E1-BC76AA47BE25}" type="presOf" srcId="{20A33639-53D9-4746-9A9D-75AED03AC71E}" destId="{C73F0A72-E300-453A-A5B0-E6CF9318D065}" srcOrd="0" destOrd="0" presId="urn:microsoft.com/office/officeart/2005/8/layout/vList2"/>
    <dgm:cxn modelId="{441D8E35-0714-4863-8191-CE6A26A855D9}" type="presOf" srcId="{E2B9EB33-EC42-4FF3-AED0-D5E6C0AB72F9}" destId="{1BE6ED0E-E503-482D-A32B-5E4B6719D380}" srcOrd="0" destOrd="1" presId="urn:microsoft.com/office/officeart/2005/8/layout/vList2"/>
    <dgm:cxn modelId="{3A25BBF7-BC52-4B03-BBC1-1B84859A8578}" srcId="{6548AC25-80BA-42DD-AF60-7989F60F8A93}" destId="{99AD7DC2-E23A-4117-B1D2-470242DA1ABA}" srcOrd="1" destOrd="0" parTransId="{E3A67636-C992-48E2-86EC-7300640CD8E6}" sibTransId="{97C9D96D-8F2C-4CF1-9E90-48640A828AB0}"/>
    <dgm:cxn modelId="{A49C8425-2EAF-45D3-B58A-F97C3F1E2897}" type="presOf" srcId="{473B4A08-17AE-4D63-898E-0A4D7E517DB4}" destId="{82ACFF9C-D2B9-44D9-A5FD-C89D394ADD08}" srcOrd="0" destOrd="0" presId="urn:microsoft.com/office/officeart/2005/8/layout/vList2"/>
    <dgm:cxn modelId="{ABB4D5D1-4F6F-4B40-BA39-E6748A023F39}" srcId="{473B4A08-17AE-4D63-898E-0A4D7E517DB4}" destId="{E2B9EB33-EC42-4FF3-AED0-D5E6C0AB72F9}" srcOrd="1" destOrd="0" parTransId="{70292951-D264-4A77-AF13-0589AC06980E}" sibTransId="{299FAE6F-89F4-4481-9348-E84B84519E28}"/>
    <dgm:cxn modelId="{60FD178F-FDE1-43F7-9FFF-B9382FF18B1A}" type="presOf" srcId="{6548AC25-80BA-42DD-AF60-7989F60F8A93}" destId="{1DC609E1-5088-4163-A387-F0081CE926B9}" srcOrd="0" destOrd="0" presId="urn:microsoft.com/office/officeart/2005/8/layout/vList2"/>
    <dgm:cxn modelId="{80D784A7-994D-4CE2-B32D-8C38FE532CA3}" srcId="{6548AC25-80BA-42DD-AF60-7989F60F8A93}" destId="{20A33639-53D9-4746-9A9D-75AED03AC71E}" srcOrd="0" destOrd="0" parTransId="{B37A2D65-D88F-41B4-9718-9AEB15DB64F7}" sibTransId="{EB17BF62-C97B-4623-9753-E9B089A3417D}"/>
    <dgm:cxn modelId="{6926592E-CA29-4009-9170-8D4652A55496}" type="presParOf" srcId="{4E93870C-969E-4B8E-991F-128F72C622E6}" destId="{82ACFF9C-D2B9-44D9-A5FD-C89D394ADD08}" srcOrd="0" destOrd="0" presId="urn:microsoft.com/office/officeart/2005/8/layout/vList2"/>
    <dgm:cxn modelId="{77ED5D9A-C15E-4FEB-9466-94DC40A017C6}" type="presParOf" srcId="{4E93870C-969E-4B8E-991F-128F72C622E6}" destId="{1BE6ED0E-E503-482D-A32B-5E4B6719D380}" srcOrd="1" destOrd="0" presId="urn:microsoft.com/office/officeart/2005/8/layout/vList2"/>
    <dgm:cxn modelId="{05835532-AC43-4FEF-91C4-E55964FD6C60}" type="presParOf" srcId="{4E93870C-969E-4B8E-991F-128F72C622E6}" destId="{1DC609E1-5088-4163-A387-F0081CE926B9}" srcOrd="2" destOrd="0" presId="urn:microsoft.com/office/officeart/2005/8/layout/vList2"/>
    <dgm:cxn modelId="{0B240EB4-F7A0-420C-B64F-B59D1A7ACFAC}" type="presParOf" srcId="{4E93870C-969E-4B8E-991F-128F72C622E6}" destId="{C73F0A72-E300-453A-A5B0-E6CF9318D065}" srcOrd="3" destOrd="0" presId="urn:microsoft.com/office/officeart/2005/8/layout/vList2"/>
    <dgm:cxn modelId="{75A1F6D1-67CF-4BE4-A3E9-7407868BED70}" type="presParOf" srcId="{4E93870C-969E-4B8E-991F-128F72C622E6}" destId="{70C6A278-3C51-482F-884C-00E35D8DADB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A72763-51A0-4275-AA7B-8330E508293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330A874D-1AFC-4A89-B179-80624CDD1E74}">
      <dgm:prSet phldrT="[Text]" custT="1"/>
      <dgm:spPr>
        <a:gradFill rotWithShape="0">
          <a:gsLst>
            <a:gs pos="0">
              <a:srgbClr val="FEE1AC"/>
            </a:gs>
            <a:gs pos="64999">
              <a:srgbClr val="F0EBD5"/>
            </a:gs>
            <a:gs pos="100000">
              <a:srgbClr val="D1C39F"/>
            </a:gs>
          </a:gsLst>
          <a:lin ang="6600000" scaled="0"/>
        </a:gradFill>
      </dgm:spPr>
      <dgm:t>
        <a:bodyPr/>
        <a:lstStyle/>
        <a:p>
          <a:pPr>
            <a:lnSpc>
              <a:spcPct val="90000"/>
            </a:lnSpc>
          </a:pPr>
          <a:r>
            <a:rPr lang="en-GB" sz="2000" b="1" noProof="0" dirty="0" smtClean="0">
              <a:solidFill>
                <a:srgbClr val="3831BD"/>
              </a:solidFill>
            </a:rPr>
            <a:t>1720 hours</a:t>
          </a:r>
        </a:p>
        <a:p>
          <a:pPr marL="361950" indent="0">
            <a:lnSpc>
              <a:spcPct val="100000"/>
            </a:lnSpc>
          </a:pPr>
          <a:r>
            <a:rPr lang="en-GB" sz="1400" b="1" noProof="0" dirty="0" smtClean="0">
              <a:solidFill>
                <a:srgbClr val="9B4129"/>
              </a:solidFill>
            </a:rPr>
            <a:t>you must use this option if the employment contract does not specify the working   time conditions or if the "annual workable hours" cannot be determined  </a:t>
          </a:r>
          <a:endParaRPr lang="en-GB" sz="1400" b="1" noProof="0" dirty="0">
            <a:solidFill>
              <a:srgbClr val="9B4129"/>
            </a:solidFill>
          </a:endParaRPr>
        </a:p>
      </dgm:t>
    </dgm:pt>
    <dgm:pt modelId="{D8A51D88-7218-422C-BBC2-5D5FD69675F8}" type="parTrans" cxnId="{3720757D-49F1-4035-8A15-1C8A35AB9953}">
      <dgm:prSet/>
      <dgm:spPr/>
      <dgm:t>
        <a:bodyPr/>
        <a:lstStyle/>
        <a:p>
          <a:endParaRPr lang="en-GB" sz="1600" noProof="0" dirty="0"/>
        </a:p>
      </dgm:t>
    </dgm:pt>
    <dgm:pt modelId="{91311BA6-E3EC-4A67-B82C-2CEE805DADC3}" type="sibTrans" cxnId="{3720757D-49F1-4035-8A15-1C8A35AB9953}">
      <dgm:prSet/>
      <dgm:spPr/>
      <dgm:t>
        <a:bodyPr/>
        <a:lstStyle/>
        <a:p>
          <a:endParaRPr lang="en-GB" sz="1600" noProof="0" dirty="0"/>
        </a:p>
      </dgm:t>
    </dgm:pt>
    <dgm:pt modelId="{A4AF4BEA-CB40-40DE-9A3E-D3CBB9CA9F2A}">
      <dgm:prSet phldrT="[Text]" custT="1"/>
      <dgm:spPr>
        <a:gradFill rotWithShape="0">
          <a:gsLst>
            <a:gs pos="0">
              <a:srgbClr val="FEE1AC"/>
            </a:gs>
            <a:gs pos="64999">
              <a:srgbClr val="F0EBD5"/>
            </a:gs>
            <a:gs pos="100000">
              <a:srgbClr val="D1C39F"/>
            </a:gs>
          </a:gsLst>
          <a:lin ang="6600000" scaled="0"/>
        </a:gradFill>
      </dgm:spPr>
      <dgm:t>
        <a:bodyPr anchor="ctr" anchorCtr="0"/>
        <a:lstStyle/>
        <a:p>
          <a:r>
            <a:rPr lang="en-GB" sz="2000" b="1" noProof="0" dirty="0" smtClean="0">
              <a:solidFill>
                <a:srgbClr val="3831BD"/>
              </a:solidFill>
            </a:rPr>
            <a:t>Individual annual productive hours</a:t>
          </a:r>
          <a:endParaRPr lang="en-GB" sz="2000" b="1" noProof="0" dirty="0">
            <a:solidFill>
              <a:srgbClr val="3831BD"/>
            </a:solidFill>
          </a:endParaRPr>
        </a:p>
      </dgm:t>
    </dgm:pt>
    <dgm:pt modelId="{57C189C5-118B-4D75-9379-DE717797417C}" type="parTrans" cxnId="{72AAA654-E45B-4367-AF38-953E185359D1}">
      <dgm:prSet/>
      <dgm:spPr/>
      <dgm:t>
        <a:bodyPr/>
        <a:lstStyle/>
        <a:p>
          <a:endParaRPr lang="en-GB" sz="1600" noProof="0" dirty="0"/>
        </a:p>
      </dgm:t>
    </dgm:pt>
    <dgm:pt modelId="{1F9AD68B-A64F-48CB-85EF-52BFE576F99B}" type="sibTrans" cxnId="{72AAA654-E45B-4367-AF38-953E185359D1}">
      <dgm:prSet/>
      <dgm:spPr/>
      <dgm:t>
        <a:bodyPr/>
        <a:lstStyle/>
        <a:p>
          <a:endParaRPr lang="en-GB" sz="1600" noProof="0" dirty="0"/>
        </a:p>
      </dgm:t>
    </dgm:pt>
    <dgm:pt modelId="{C9DB12BE-93B9-498E-A5EC-80FC8D350223}">
      <dgm:prSet phldrT="[Text]" custT="1"/>
      <dgm:spPr>
        <a:gradFill rotWithShape="0">
          <a:gsLst>
            <a:gs pos="0">
              <a:srgbClr val="FEE1AC"/>
            </a:gs>
            <a:gs pos="64999">
              <a:srgbClr val="F0EBD5"/>
            </a:gs>
            <a:gs pos="100000">
              <a:srgbClr val="D1C39F"/>
            </a:gs>
          </a:gsLst>
          <a:lin ang="6600000" scaled="0"/>
        </a:gradFill>
      </dgm:spPr>
      <dgm:t>
        <a:bodyPr anchor="ctr" anchorCtr="0"/>
        <a:lstStyle/>
        <a:p>
          <a:pPr>
            <a:lnSpc>
              <a:spcPct val="90000"/>
            </a:lnSpc>
          </a:pPr>
          <a:r>
            <a:rPr lang="en-GB" sz="2000" b="1" noProof="0" dirty="0" smtClean="0">
              <a:solidFill>
                <a:srgbClr val="3831BD"/>
              </a:solidFill>
            </a:rPr>
            <a:t>Standard</a:t>
          </a:r>
          <a:r>
            <a:rPr lang="en-GB" sz="2000" b="1" baseline="0" noProof="0" dirty="0" smtClean="0">
              <a:solidFill>
                <a:srgbClr val="3831BD"/>
              </a:solidFill>
            </a:rPr>
            <a:t> annual productive hours</a:t>
          </a:r>
        </a:p>
      </dgm:t>
    </dgm:pt>
    <dgm:pt modelId="{B03161B8-D6D0-4B3E-96E8-259957EA1638}" type="parTrans" cxnId="{C34C78EC-1D24-45A0-8683-4371623CF332}">
      <dgm:prSet/>
      <dgm:spPr/>
      <dgm:t>
        <a:bodyPr/>
        <a:lstStyle/>
        <a:p>
          <a:endParaRPr lang="en-GB" sz="1600" noProof="0" dirty="0"/>
        </a:p>
      </dgm:t>
    </dgm:pt>
    <dgm:pt modelId="{73D6FF48-65FC-4D9B-8576-1726197AF55D}" type="sibTrans" cxnId="{C34C78EC-1D24-45A0-8683-4371623CF332}">
      <dgm:prSet/>
      <dgm:spPr/>
      <dgm:t>
        <a:bodyPr/>
        <a:lstStyle/>
        <a:p>
          <a:endParaRPr lang="en-GB" sz="1600" noProof="0" dirty="0"/>
        </a:p>
      </dgm:t>
    </dgm:pt>
    <dgm:pt modelId="{E1D20CD1-6F88-4E47-96C8-044AE6ED6625}">
      <dgm:prSet phldrT="[Text]" custT="1"/>
      <dgm:spPr>
        <a:gradFill rotWithShape="0">
          <a:gsLst>
            <a:gs pos="0">
              <a:srgbClr val="FEE1AC"/>
            </a:gs>
            <a:gs pos="64999">
              <a:srgbClr val="F0EBD5"/>
            </a:gs>
            <a:gs pos="100000">
              <a:srgbClr val="D1C39F"/>
            </a:gs>
          </a:gsLst>
          <a:lin ang="6600000" scaled="0"/>
        </a:gradFill>
      </dgm:spPr>
      <dgm:t>
        <a:bodyPr anchor="ctr" anchorCtr="0"/>
        <a:lstStyle/>
        <a:p>
          <a:r>
            <a:rPr lang="en-GB" sz="1400" b="1" noProof="0" dirty="0" smtClean="0">
              <a:solidFill>
                <a:srgbClr val="9B4129"/>
              </a:solidFill>
            </a:rPr>
            <a:t>Formula: annual workable hours + overtime - absences</a:t>
          </a:r>
          <a:endParaRPr lang="en-GB" sz="1400" b="1" noProof="0" dirty="0">
            <a:solidFill>
              <a:srgbClr val="9B4129"/>
            </a:solidFill>
          </a:endParaRPr>
        </a:p>
      </dgm:t>
    </dgm:pt>
    <dgm:pt modelId="{D63CF3E0-5C7E-4CCE-9FA9-95C84AE5FD8A}" type="parTrans" cxnId="{46082706-82FC-43A4-AD3B-E1B92B99211B}">
      <dgm:prSet/>
      <dgm:spPr/>
      <dgm:t>
        <a:bodyPr/>
        <a:lstStyle/>
        <a:p>
          <a:endParaRPr lang="en-GB" sz="1600" noProof="0" dirty="0"/>
        </a:p>
      </dgm:t>
    </dgm:pt>
    <dgm:pt modelId="{0CEC2E8D-518F-42D1-91F1-21A1C39F7051}" type="sibTrans" cxnId="{46082706-82FC-43A4-AD3B-E1B92B99211B}">
      <dgm:prSet/>
      <dgm:spPr/>
      <dgm:t>
        <a:bodyPr/>
        <a:lstStyle/>
        <a:p>
          <a:endParaRPr lang="en-GB" sz="1600" noProof="0" dirty="0"/>
        </a:p>
      </dgm:t>
    </dgm:pt>
    <dgm:pt modelId="{A0AD2A12-BE9C-4F21-869A-0A91D838A30D}">
      <dgm:prSet custT="1"/>
      <dgm:spPr/>
      <dgm:t>
        <a:bodyPr anchor="ctr" anchorCtr="0"/>
        <a:lstStyle/>
        <a:p>
          <a:pPr>
            <a:lnSpc>
              <a:spcPct val="100000"/>
            </a:lnSpc>
          </a:pPr>
          <a:r>
            <a:rPr lang="en-GB" sz="1400" b="1" noProof="0" dirty="0" smtClean="0">
              <a:solidFill>
                <a:srgbClr val="9B4129"/>
              </a:solidFill>
            </a:rPr>
            <a:t>According to the beneficiary's usual accounting practices. Minimum threshold: annual productive hours ≥ 90 % of the standard annual workable hours</a:t>
          </a:r>
        </a:p>
      </dgm:t>
    </dgm:pt>
    <dgm:pt modelId="{32FB6981-800C-4B6F-A503-6CCCEA1BB5B8}" type="parTrans" cxnId="{2F66AFFB-4502-4D45-9473-DC3CFDEEF999}">
      <dgm:prSet/>
      <dgm:spPr/>
      <dgm:t>
        <a:bodyPr/>
        <a:lstStyle/>
        <a:p>
          <a:endParaRPr lang="en-GB" sz="1600"/>
        </a:p>
      </dgm:t>
    </dgm:pt>
    <dgm:pt modelId="{17729DBB-8374-4325-90DA-00FD46D3DAC2}" type="sibTrans" cxnId="{2F66AFFB-4502-4D45-9473-DC3CFDEEF999}">
      <dgm:prSet/>
      <dgm:spPr/>
      <dgm:t>
        <a:bodyPr/>
        <a:lstStyle/>
        <a:p>
          <a:endParaRPr lang="en-GB" sz="1600"/>
        </a:p>
      </dgm:t>
    </dgm:pt>
    <dgm:pt modelId="{C15D4793-76A8-40D8-9A7D-9011CE1560E1}" type="pres">
      <dgm:prSet presAssocID="{AFA72763-51A0-4275-AA7B-8330E5082935}" presName="Name0" presStyleCnt="0">
        <dgm:presLayoutVars>
          <dgm:chMax val="7"/>
          <dgm:chPref val="7"/>
          <dgm:dir/>
        </dgm:presLayoutVars>
      </dgm:prSet>
      <dgm:spPr/>
      <dgm:t>
        <a:bodyPr/>
        <a:lstStyle/>
        <a:p>
          <a:endParaRPr lang="en-GB"/>
        </a:p>
      </dgm:t>
    </dgm:pt>
    <dgm:pt modelId="{6E7BFA33-C948-4829-8FF6-4373AB8D5000}" type="pres">
      <dgm:prSet presAssocID="{AFA72763-51A0-4275-AA7B-8330E5082935}" presName="Name1" presStyleCnt="0"/>
      <dgm:spPr/>
    </dgm:pt>
    <dgm:pt modelId="{185446A6-2E72-4095-AFA5-7C304783691C}" type="pres">
      <dgm:prSet presAssocID="{AFA72763-51A0-4275-AA7B-8330E5082935}" presName="cycle" presStyleCnt="0"/>
      <dgm:spPr/>
    </dgm:pt>
    <dgm:pt modelId="{7F7B14FB-30E6-4C9C-9BC7-40EEBC44226A}" type="pres">
      <dgm:prSet presAssocID="{AFA72763-51A0-4275-AA7B-8330E5082935}" presName="srcNode" presStyleLbl="node1" presStyleIdx="0" presStyleCnt="3"/>
      <dgm:spPr/>
    </dgm:pt>
    <dgm:pt modelId="{95C2A4C2-7418-4A0D-9A0D-197C216596B0}" type="pres">
      <dgm:prSet presAssocID="{AFA72763-51A0-4275-AA7B-8330E5082935}" presName="conn" presStyleLbl="parChTrans1D2" presStyleIdx="0" presStyleCnt="1"/>
      <dgm:spPr/>
      <dgm:t>
        <a:bodyPr/>
        <a:lstStyle/>
        <a:p>
          <a:endParaRPr lang="en-GB"/>
        </a:p>
      </dgm:t>
    </dgm:pt>
    <dgm:pt modelId="{EBC40A8C-2038-4746-80D3-A0EB2ACD06DE}" type="pres">
      <dgm:prSet presAssocID="{AFA72763-51A0-4275-AA7B-8330E5082935}" presName="extraNode" presStyleLbl="node1" presStyleIdx="0" presStyleCnt="3"/>
      <dgm:spPr/>
    </dgm:pt>
    <dgm:pt modelId="{DC53A3D8-53AD-4E39-92BA-06CC9AA271DE}" type="pres">
      <dgm:prSet presAssocID="{AFA72763-51A0-4275-AA7B-8330E5082935}" presName="dstNode" presStyleLbl="node1" presStyleIdx="0" presStyleCnt="3"/>
      <dgm:spPr/>
    </dgm:pt>
    <dgm:pt modelId="{35AC2B90-134F-461D-AB7A-AC2BBDB56C81}" type="pres">
      <dgm:prSet presAssocID="{330A874D-1AFC-4A89-B179-80624CDD1E74}" presName="text_1" presStyleLbl="node1" presStyleIdx="0" presStyleCnt="3" custScaleY="129854">
        <dgm:presLayoutVars>
          <dgm:bulletEnabled val="1"/>
        </dgm:presLayoutVars>
      </dgm:prSet>
      <dgm:spPr/>
      <dgm:t>
        <a:bodyPr/>
        <a:lstStyle/>
        <a:p>
          <a:endParaRPr lang="en-GB"/>
        </a:p>
      </dgm:t>
    </dgm:pt>
    <dgm:pt modelId="{6338BF09-27B4-4C01-AC80-DA5201F37032}" type="pres">
      <dgm:prSet presAssocID="{330A874D-1AFC-4A89-B179-80624CDD1E74}" presName="accent_1" presStyleCnt="0"/>
      <dgm:spPr/>
    </dgm:pt>
    <dgm:pt modelId="{1CB4B24F-280F-4416-891D-1AC248834B9B}" type="pres">
      <dgm:prSet presAssocID="{330A874D-1AFC-4A89-B179-80624CDD1E74}" presName="accentRepeatNode" presStyleLbl="solidFgAcc1" presStyleIdx="0" presStyleCnt="3"/>
      <dgm:spPr>
        <a:ln w="38100">
          <a:solidFill>
            <a:schemeClr val="accent2">
              <a:lumMod val="60000"/>
              <a:lumOff val="40000"/>
            </a:schemeClr>
          </a:solidFill>
        </a:ln>
      </dgm:spPr>
    </dgm:pt>
    <dgm:pt modelId="{759BEC0F-E100-4403-8B41-F051E9C695CA}" type="pres">
      <dgm:prSet presAssocID="{A4AF4BEA-CB40-40DE-9A3E-D3CBB9CA9F2A}" presName="text_2" presStyleLbl="node1" presStyleIdx="1" presStyleCnt="3">
        <dgm:presLayoutVars>
          <dgm:bulletEnabled val="1"/>
        </dgm:presLayoutVars>
      </dgm:prSet>
      <dgm:spPr/>
      <dgm:t>
        <a:bodyPr/>
        <a:lstStyle/>
        <a:p>
          <a:endParaRPr lang="en-GB"/>
        </a:p>
      </dgm:t>
    </dgm:pt>
    <dgm:pt modelId="{70FF2843-0950-4076-9692-3F3C8919AD08}" type="pres">
      <dgm:prSet presAssocID="{A4AF4BEA-CB40-40DE-9A3E-D3CBB9CA9F2A}" presName="accent_2" presStyleCnt="0"/>
      <dgm:spPr/>
    </dgm:pt>
    <dgm:pt modelId="{3D5E21EE-2306-4F23-BB8B-A31D5BB615DF}" type="pres">
      <dgm:prSet presAssocID="{A4AF4BEA-CB40-40DE-9A3E-D3CBB9CA9F2A}" presName="accentRepeatNode" presStyleLbl="solidFgAcc1" presStyleIdx="1" presStyleCnt="3"/>
      <dgm:spPr>
        <a:ln w="38100">
          <a:solidFill>
            <a:schemeClr val="accent2">
              <a:lumMod val="60000"/>
              <a:lumOff val="40000"/>
            </a:schemeClr>
          </a:solidFill>
        </a:ln>
      </dgm:spPr>
    </dgm:pt>
    <dgm:pt modelId="{EE90E4CC-B64A-42BC-8A4E-D415EF967E3F}" type="pres">
      <dgm:prSet presAssocID="{C9DB12BE-93B9-498E-A5EC-80FC8D350223}" presName="text_3" presStyleLbl="node1" presStyleIdx="2" presStyleCnt="3" custScaleY="123077">
        <dgm:presLayoutVars>
          <dgm:bulletEnabled val="1"/>
        </dgm:presLayoutVars>
      </dgm:prSet>
      <dgm:spPr/>
      <dgm:t>
        <a:bodyPr/>
        <a:lstStyle/>
        <a:p>
          <a:endParaRPr lang="en-GB"/>
        </a:p>
      </dgm:t>
    </dgm:pt>
    <dgm:pt modelId="{C2F27A6B-3545-4C3C-903C-EC6F9AB1303D}" type="pres">
      <dgm:prSet presAssocID="{C9DB12BE-93B9-498E-A5EC-80FC8D350223}" presName="accent_3" presStyleCnt="0"/>
      <dgm:spPr/>
    </dgm:pt>
    <dgm:pt modelId="{CE08963B-B439-418A-BEF5-B149273B2111}" type="pres">
      <dgm:prSet presAssocID="{C9DB12BE-93B9-498E-A5EC-80FC8D350223}" presName="accentRepeatNode" presStyleLbl="solidFgAcc1" presStyleIdx="2" presStyleCnt="3"/>
      <dgm:spPr>
        <a:ln w="38100">
          <a:solidFill>
            <a:schemeClr val="accent2">
              <a:lumMod val="60000"/>
              <a:lumOff val="40000"/>
            </a:schemeClr>
          </a:solidFill>
        </a:ln>
      </dgm:spPr>
    </dgm:pt>
  </dgm:ptLst>
  <dgm:cxnLst>
    <dgm:cxn modelId="{9A18EBE6-F7A7-4ECE-A722-03A25E07A829}" type="presOf" srcId="{330A874D-1AFC-4A89-B179-80624CDD1E74}" destId="{35AC2B90-134F-461D-AB7A-AC2BBDB56C81}" srcOrd="0" destOrd="0" presId="urn:microsoft.com/office/officeart/2008/layout/VerticalCurvedList"/>
    <dgm:cxn modelId="{46082706-82FC-43A4-AD3B-E1B92B99211B}" srcId="{A4AF4BEA-CB40-40DE-9A3E-D3CBB9CA9F2A}" destId="{E1D20CD1-6F88-4E47-96C8-044AE6ED6625}" srcOrd="0" destOrd="0" parTransId="{D63CF3E0-5C7E-4CCE-9FA9-95C84AE5FD8A}" sibTransId="{0CEC2E8D-518F-42D1-91F1-21A1C39F7051}"/>
    <dgm:cxn modelId="{3720757D-49F1-4035-8A15-1C8A35AB9953}" srcId="{AFA72763-51A0-4275-AA7B-8330E5082935}" destId="{330A874D-1AFC-4A89-B179-80624CDD1E74}" srcOrd="0" destOrd="0" parTransId="{D8A51D88-7218-422C-BBC2-5D5FD69675F8}" sibTransId="{91311BA6-E3EC-4A67-B82C-2CEE805DADC3}"/>
    <dgm:cxn modelId="{0CD9A121-FDC3-493F-81C9-E2EED8C549DE}" type="presOf" srcId="{91311BA6-E3EC-4A67-B82C-2CEE805DADC3}" destId="{95C2A4C2-7418-4A0D-9A0D-197C216596B0}" srcOrd="0" destOrd="0" presId="urn:microsoft.com/office/officeart/2008/layout/VerticalCurvedList"/>
    <dgm:cxn modelId="{070C4D85-B6CA-4A73-9E35-F3FC4BA4494A}" type="presOf" srcId="{C9DB12BE-93B9-498E-A5EC-80FC8D350223}" destId="{EE90E4CC-B64A-42BC-8A4E-D415EF967E3F}" srcOrd="0" destOrd="0" presId="urn:microsoft.com/office/officeart/2008/layout/VerticalCurvedList"/>
    <dgm:cxn modelId="{FFD60A3D-48D0-4F7A-9002-8F89E6DC7D95}" type="presOf" srcId="{A4AF4BEA-CB40-40DE-9A3E-D3CBB9CA9F2A}" destId="{759BEC0F-E100-4403-8B41-F051E9C695CA}" srcOrd="0" destOrd="0" presId="urn:microsoft.com/office/officeart/2008/layout/VerticalCurvedList"/>
    <dgm:cxn modelId="{2F66AFFB-4502-4D45-9473-DC3CFDEEF999}" srcId="{C9DB12BE-93B9-498E-A5EC-80FC8D350223}" destId="{A0AD2A12-BE9C-4F21-869A-0A91D838A30D}" srcOrd="0" destOrd="0" parTransId="{32FB6981-800C-4B6F-A503-6CCCEA1BB5B8}" sibTransId="{17729DBB-8374-4325-90DA-00FD46D3DAC2}"/>
    <dgm:cxn modelId="{C03696B5-13DA-4208-BE73-481B98F4F879}" type="presOf" srcId="{AFA72763-51A0-4275-AA7B-8330E5082935}" destId="{C15D4793-76A8-40D8-9A7D-9011CE1560E1}" srcOrd="0" destOrd="0" presId="urn:microsoft.com/office/officeart/2008/layout/VerticalCurvedList"/>
    <dgm:cxn modelId="{9888C691-D36C-4AA6-ABBD-7529EA0D025F}" type="presOf" srcId="{A0AD2A12-BE9C-4F21-869A-0A91D838A30D}" destId="{EE90E4CC-B64A-42BC-8A4E-D415EF967E3F}" srcOrd="0" destOrd="1" presId="urn:microsoft.com/office/officeart/2008/layout/VerticalCurvedList"/>
    <dgm:cxn modelId="{C34C78EC-1D24-45A0-8683-4371623CF332}" srcId="{AFA72763-51A0-4275-AA7B-8330E5082935}" destId="{C9DB12BE-93B9-498E-A5EC-80FC8D350223}" srcOrd="2" destOrd="0" parTransId="{B03161B8-D6D0-4B3E-96E8-259957EA1638}" sibTransId="{73D6FF48-65FC-4D9B-8576-1726197AF55D}"/>
    <dgm:cxn modelId="{72AAA654-E45B-4367-AF38-953E185359D1}" srcId="{AFA72763-51A0-4275-AA7B-8330E5082935}" destId="{A4AF4BEA-CB40-40DE-9A3E-D3CBB9CA9F2A}" srcOrd="1" destOrd="0" parTransId="{57C189C5-118B-4D75-9379-DE717797417C}" sibTransId="{1F9AD68B-A64F-48CB-85EF-52BFE576F99B}"/>
    <dgm:cxn modelId="{A4B94A1E-65BC-49FE-8550-E0C812477D40}" type="presOf" srcId="{E1D20CD1-6F88-4E47-96C8-044AE6ED6625}" destId="{759BEC0F-E100-4403-8B41-F051E9C695CA}" srcOrd="0" destOrd="1" presId="urn:microsoft.com/office/officeart/2008/layout/VerticalCurvedList"/>
    <dgm:cxn modelId="{4D5FA20C-831E-4BAD-A6D1-14D12F92A8DA}" type="presParOf" srcId="{C15D4793-76A8-40D8-9A7D-9011CE1560E1}" destId="{6E7BFA33-C948-4829-8FF6-4373AB8D5000}" srcOrd="0" destOrd="0" presId="urn:microsoft.com/office/officeart/2008/layout/VerticalCurvedList"/>
    <dgm:cxn modelId="{0CCDC236-5DAC-4867-A3AA-747B2A00B112}" type="presParOf" srcId="{6E7BFA33-C948-4829-8FF6-4373AB8D5000}" destId="{185446A6-2E72-4095-AFA5-7C304783691C}" srcOrd="0" destOrd="0" presId="urn:microsoft.com/office/officeart/2008/layout/VerticalCurvedList"/>
    <dgm:cxn modelId="{CEA3838D-9403-4621-9212-20C48007964C}" type="presParOf" srcId="{185446A6-2E72-4095-AFA5-7C304783691C}" destId="{7F7B14FB-30E6-4C9C-9BC7-40EEBC44226A}" srcOrd="0" destOrd="0" presId="urn:microsoft.com/office/officeart/2008/layout/VerticalCurvedList"/>
    <dgm:cxn modelId="{BDE6B5E0-5F8F-45BE-A2EE-13B0E958DF20}" type="presParOf" srcId="{185446A6-2E72-4095-AFA5-7C304783691C}" destId="{95C2A4C2-7418-4A0D-9A0D-197C216596B0}" srcOrd="1" destOrd="0" presId="urn:microsoft.com/office/officeart/2008/layout/VerticalCurvedList"/>
    <dgm:cxn modelId="{937B5B62-E343-46FF-9ADA-1DD03E068E8D}" type="presParOf" srcId="{185446A6-2E72-4095-AFA5-7C304783691C}" destId="{EBC40A8C-2038-4746-80D3-A0EB2ACD06DE}" srcOrd="2" destOrd="0" presId="urn:microsoft.com/office/officeart/2008/layout/VerticalCurvedList"/>
    <dgm:cxn modelId="{88F9EC2A-F215-4027-90D8-BFB7427AE14C}" type="presParOf" srcId="{185446A6-2E72-4095-AFA5-7C304783691C}" destId="{DC53A3D8-53AD-4E39-92BA-06CC9AA271DE}" srcOrd="3" destOrd="0" presId="urn:microsoft.com/office/officeart/2008/layout/VerticalCurvedList"/>
    <dgm:cxn modelId="{A1AE9E2C-E1D9-4F80-8F4A-9D3708529199}" type="presParOf" srcId="{6E7BFA33-C948-4829-8FF6-4373AB8D5000}" destId="{35AC2B90-134F-461D-AB7A-AC2BBDB56C81}" srcOrd="1" destOrd="0" presId="urn:microsoft.com/office/officeart/2008/layout/VerticalCurvedList"/>
    <dgm:cxn modelId="{81A623AC-BFB8-4810-9C22-F710206DCC6D}" type="presParOf" srcId="{6E7BFA33-C948-4829-8FF6-4373AB8D5000}" destId="{6338BF09-27B4-4C01-AC80-DA5201F37032}" srcOrd="2" destOrd="0" presId="urn:microsoft.com/office/officeart/2008/layout/VerticalCurvedList"/>
    <dgm:cxn modelId="{695845DE-B068-4653-8917-9EFEDF0A5DF2}" type="presParOf" srcId="{6338BF09-27B4-4C01-AC80-DA5201F37032}" destId="{1CB4B24F-280F-4416-891D-1AC248834B9B}" srcOrd="0" destOrd="0" presId="urn:microsoft.com/office/officeart/2008/layout/VerticalCurvedList"/>
    <dgm:cxn modelId="{F005C1CC-465A-452B-98FC-E86E78375186}" type="presParOf" srcId="{6E7BFA33-C948-4829-8FF6-4373AB8D5000}" destId="{759BEC0F-E100-4403-8B41-F051E9C695CA}" srcOrd="3" destOrd="0" presId="urn:microsoft.com/office/officeart/2008/layout/VerticalCurvedList"/>
    <dgm:cxn modelId="{D514D283-C3E1-4688-B529-39CFC6507B39}" type="presParOf" srcId="{6E7BFA33-C948-4829-8FF6-4373AB8D5000}" destId="{70FF2843-0950-4076-9692-3F3C8919AD08}" srcOrd="4" destOrd="0" presId="urn:microsoft.com/office/officeart/2008/layout/VerticalCurvedList"/>
    <dgm:cxn modelId="{45E90229-C688-4624-A28E-A9E51F4831CF}" type="presParOf" srcId="{70FF2843-0950-4076-9692-3F3C8919AD08}" destId="{3D5E21EE-2306-4F23-BB8B-A31D5BB615DF}" srcOrd="0" destOrd="0" presId="urn:microsoft.com/office/officeart/2008/layout/VerticalCurvedList"/>
    <dgm:cxn modelId="{86D852E0-96C0-4E5F-82DF-8BB46BBBE954}" type="presParOf" srcId="{6E7BFA33-C948-4829-8FF6-4373AB8D5000}" destId="{EE90E4CC-B64A-42BC-8A4E-D415EF967E3F}" srcOrd="5" destOrd="0" presId="urn:microsoft.com/office/officeart/2008/layout/VerticalCurvedList"/>
    <dgm:cxn modelId="{00BB8401-0034-48C0-8FFC-F0F7711FA061}" type="presParOf" srcId="{6E7BFA33-C948-4829-8FF6-4373AB8D5000}" destId="{C2F27A6B-3545-4C3C-903C-EC6F9AB1303D}" srcOrd="6" destOrd="0" presId="urn:microsoft.com/office/officeart/2008/layout/VerticalCurvedList"/>
    <dgm:cxn modelId="{E66EFA32-D86C-4B99-BF6A-49B434947EEC}" type="presParOf" srcId="{C2F27A6B-3545-4C3C-903C-EC6F9AB1303D}" destId="{CE08963B-B439-418A-BEF5-B149273B211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D5359-8104-42C6-AABC-2D0FD5561C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A21ACD1-079C-48B0-A1F5-D7BA5BD45FE5}">
      <dgm:prSet custT="1"/>
      <dgm:spPr>
        <a:solidFill>
          <a:srgbClr val="0070C0"/>
        </a:solidFill>
      </dgm:spPr>
      <dgm:t>
        <a:bodyPr/>
        <a:lstStyle/>
        <a:p>
          <a:pPr rtl="0"/>
          <a:r>
            <a:rPr lang="en-GB" sz="2400" b="1" kern="1200" dirty="0" smtClean="0">
              <a:solidFill>
                <a:srgbClr val="FFE161"/>
              </a:solidFill>
              <a:latin typeface="Verdana" pitchFamily="34" charset="0"/>
              <a:ea typeface="Verdana" pitchFamily="34" charset="0"/>
              <a:cs typeface="Verdana" pitchFamily="34" charset="0"/>
            </a:rPr>
            <a:t>Beneficiaries must ensure that: </a:t>
          </a:r>
          <a:endParaRPr lang="en-GB" sz="2400" b="1" kern="1200" dirty="0">
            <a:solidFill>
              <a:srgbClr val="FFE161"/>
            </a:solidFill>
            <a:latin typeface="Verdana" pitchFamily="34" charset="0"/>
            <a:ea typeface="Verdana" pitchFamily="34" charset="0"/>
            <a:cs typeface="Verdana" pitchFamily="34" charset="0"/>
          </a:endParaRPr>
        </a:p>
      </dgm:t>
    </dgm:pt>
    <dgm:pt modelId="{F789FF2D-47A8-436C-9F13-E76D7AD031A7}" type="parTrans" cxnId="{5D65D04F-9048-4684-822C-950F6651BB2C}">
      <dgm:prSet/>
      <dgm:spPr/>
      <dgm:t>
        <a:bodyPr/>
        <a:lstStyle/>
        <a:p>
          <a:endParaRPr lang="en-GB"/>
        </a:p>
      </dgm:t>
    </dgm:pt>
    <dgm:pt modelId="{6BD0B4FC-9219-46AC-8535-CB028A765BAC}" type="sibTrans" cxnId="{5D65D04F-9048-4684-822C-950F6651BB2C}">
      <dgm:prSet/>
      <dgm:spPr/>
      <dgm:t>
        <a:bodyPr/>
        <a:lstStyle/>
        <a:p>
          <a:endParaRPr lang="en-GB"/>
        </a:p>
      </dgm:t>
    </dgm:pt>
    <dgm:pt modelId="{C9955803-67E2-4ED8-879E-C24F2C6F0DA5}">
      <dgm:prSet custT="1"/>
      <dgm:spPr/>
      <dgm:t>
        <a:bodyPr/>
        <a:lstStyle/>
        <a:p>
          <a:pPr algn="l" rtl="0">
            <a:spcBef>
              <a:spcPts val="1200"/>
            </a:spcBef>
            <a:spcAft>
              <a:spcPts val="0"/>
            </a:spcAft>
          </a:pP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total number of hours declared </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EU and </a:t>
          </a:r>
          <a:r>
            <a:rPr lang="en-US" sz="2000" b="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Euratom</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grants for a person for a year is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NOT higher</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than the number of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annual productive hours </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used for the calculation of the hourly rate</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DF6D0742-D41D-4046-AED4-2A3B8CAA208F}" type="parTrans" cxnId="{05CE3427-9A47-46AE-BDC3-25066552C568}">
      <dgm:prSet/>
      <dgm:spPr/>
      <dgm:t>
        <a:bodyPr/>
        <a:lstStyle/>
        <a:p>
          <a:endParaRPr lang="en-GB"/>
        </a:p>
      </dgm:t>
    </dgm:pt>
    <dgm:pt modelId="{391DFA7E-47AD-4559-B743-F6AAF06E5624}" type="sibTrans" cxnId="{05CE3427-9A47-46AE-BDC3-25066552C568}">
      <dgm:prSet/>
      <dgm:spPr/>
      <dgm:t>
        <a:bodyPr/>
        <a:lstStyle/>
        <a:p>
          <a:endParaRPr lang="en-GB"/>
        </a:p>
      </dgm:t>
    </dgm:pt>
    <dgm:pt modelId="{AB2C1031-0D4A-4DEF-8F3C-C0D1B3C79D19}">
      <dgm:prSet custT="1"/>
      <dgm:spPr/>
      <dgm:t>
        <a:bodyPr/>
        <a:lstStyle/>
        <a:p>
          <a:pPr algn="l" rtl="0">
            <a:spcBef>
              <a:spcPts val="2400"/>
            </a:spcBef>
            <a:spcAft>
              <a:spcPct val="20000"/>
            </a:spcAft>
          </a:pP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total </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amount of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personnel costs declared </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(for reimbursement as actual costs) in EU and </a:t>
          </a:r>
          <a:r>
            <a:rPr lang="en-US" sz="2000" b="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Euratom</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grants for a person for a year is NOT higher than the total personnel costs recorded in the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beneficiary’s accounts </a:t>
          </a:r>
          <a:r>
            <a:rPr lang="en-US" sz="2000" b="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(for that person for that year). </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8020DE3C-9062-4944-8006-8B14E89CF66A}" type="parTrans" cxnId="{EC2355E2-2A81-40AD-B986-BE4C2985409F}">
      <dgm:prSet/>
      <dgm:spPr/>
      <dgm:t>
        <a:bodyPr/>
        <a:lstStyle/>
        <a:p>
          <a:endParaRPr lang="en-GB"/>
        </a:p>
      </dgm:t>
    </dgm:pt>
    <dgm:pt modelId="{C57540A4-5858-4AA3-8268-79AD68D4F66C}" type="sibTrans" cxnId="{EC2355E2-2A81-40AD-B986-BE4C2985409F}">
      <dgm:prSet/>
      <dgm:spPr/>
      <dgm:t>
        <a:bodyPr/>
        <a:lstStyle/>
        <a:p>
          <a:endParaRPr lang="en-GB"/>
        </a:p>
      </dgm:t>
    </dgm:pt>
    <dgm:pt modelId="{48AEEA5A-FBFA-422F-B755-BFE9E0C62DD8}">
      <dgm:prSet custT="1"/>
      <dgm:spPr/>
      <dgm:t>
        <a:bodyPr/>
        <a:lstStyle/>
        <a:p>
          <a:pPr algn="l" rtl="0">
            <a:spcBef>
              <a:spcPts val="1200"/>
            </a:spcBef>
            <a:spcAft>
              <a:spcPts val="0"/>
            </a:spcAft>
          </a:pPr>
          <a:endParaRPr lang="en-GB" sz="800" dirty="0"/>
        </a:p>
      </dgm:t>
    </dgm:pt>
    <dgm:pt modelId="{68E4317B-ECEA-4132-A3C3-B810B0314117}" type="parTrans" cxnId="{2FEFC40A-A0F0-440E-BA17-405D08788803}">
      <dgm:prSet/>
      <dgm:spPr/>
      <dgm:t>
        <a:bodyPr/>
        <a:lstStyle/>
        <a:p>
          <a:endParaRPr lang="en-GB"/>
        </a:p>
      </dgm:t>
    </dgm:pt>
    <dgm:pt modelId="{8101E9AE-5704-495F-82AA-FDE561F34781}" type="sibTrans" cxnId="{2FEFC40A-A0F0-440E-BA17-405D08788803}">
      <dgm:prSet/>
      <dgm:spPr/>
      <dgm:t>
        <a:bodyPr/>
        <a:lstStyle/>
        <a:p>
          <a:endParaRPr lang="en-GB"/>
        </a:p>
      </dgm:t>
    </dgm:pt>
    <dgm:pt modelId="{BF94CD97-1FE9-4324-A6C5-5CDBD539347C}">
      <dgm:prSet custT="1"/>
      <dgm:spPr/>
      <dgm:t>
        <a:bodyPr/>
        <a:lstStyle/>
        <a:p>
          <a:pPr algn="l" rtl="0">
            <a:spcBef>
              <a:spcPts val="1200"/>
            </a:spcBef>
            <a:spcAft>
              <a:spcPts val="0"/>
            </a:spcAft>
          </a:pPr>
          <a:endParaRPr lang="en-GB" sz="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B3DD3D00-1BCE-4E28-B909-5EA58DDF6DA7}" type="parTrans" cxnId="{8E3438C4-7337-457A-87BF-71D1031FAD97}">
      <dgm:prSet/>
      <dgm:spPr/>
      <dgm:t>
        <a:bodyPr/>
        <a:lstStyle/>
        <a:p>
          <a:endParaRPr lang="en-GB"/>
        </a:p>
      </dgm:t>
    </dgm:pt>
    <dgm:pt modelId="{77B955C8-C8D6-48B6-B9ED-41BB7EBD28D9}" type="sibTrans" cxnId="{8E3438C4-7337-457A-87BF-71D1031FAD97}">
      <dgm:prSet/>
      <dgm:spPr/>
      <dgm:t>
        <a:bodyPr/>
        <a:lstStyle/>
        <a:p>
          <a:endParaRPr lang="en-GB"/>
        </a:p>
      </dgm:t>
    </dgm:pt>
    <dgm:pt modelId="{4F88787F-1C98-40E2-B7BD-45392BC56BDE}">
      <dgm:prSet custT="1"/>
      <dgm:spPr/>
      <dgm:t>
        <a:bodyPr/>
        <a:lstStyle/>
        <a:p>
          <a:pPr algn="l" rtl="0">
            <a:spcBef>
              <a:spcPts val="1200"/>
            </a:spcBef>
            <a:spcAft>
              <a:spcPts val="0"/>
            </a:spcAft>
          </a:pPr>
          <a:endParaRPr lang="en-GB" sz="8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45BEF6FD-E915-4F11-A43D-DCFF7FCDFE8E}" type="parTrans" cxnId="{49B37AD2-7C4F-4D08-A44D-E3E889AE5A6A}">
      <dgm:prSet/>
      <dgm:spPr/>
      <dgm:t>
        <a:bodyPr/>
        <a:lstStyle/>
        <a:p>
          <a:endParaRPr lang="en-GB"/>
        </a:p>
      </dgm:t>
    </dgm:pt>
    <dgm:pt modelId="{241C2D2F-83A0-466B-8FE5-224EA84B6EAF}" type="sibTrans" cxnId="{49B37AD2-7C4F-4D08-A44D-E3E889AE5A6A}">
      <dgm:prSet/>
      <dgm:spPr/>
      <dgm:t>
        <a:bodyPr/>
        <a:lstStyle/>
        <a:p>
          <a:endParaRPr lang="en-GB"/>
        </a:p>
      </dgm:t>
    </dgm:pt>
    <dgm:pt modelId="{B3220B1A-4E93-480D-9EC4-2A97D1F00CA4}">
      <dgm:prSet custT="1"/>
      <dgm:spPr/>
      <dgm:t>
        <a:bodyPr/>
        <a:lstStyle/>
        <a:p>
          <a:pPr algn="l" rtl="0">
            <a:spcBef>
              <a:spcPts val="1200"/>
            </a:spcBef>
            <a:spcAft>
              <a:spcPts val="0"/>
            </a:spcAft>
          </a:pP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48A36467-9B67-47DB-AC00-ABFE4E66CF2B}" type="parTrans" cxnId="{A6FC3105-8A76-458C-AB34-31BCEA465C49}">
      <dgm:prSet/>
      <dgm:spPr/>
      <dgm:t>
        <a:bodyPr/>
        <a:lstStyle/>
        <a:p>
          <a:endParaRPr lang="en-GB"/>
        </a:p>
      </dgm:t>
    </dgm:pt>
    <dgm:pt modelId="{EA57DEC2-80EE-46D0-92F3-68623B9C44EB}" type="sibTrans" cxnId="{A6FC3105-8A76-458C-AB34-31BCEA465C49}">
      <dgm:prSet/>
      <dgm:spPr/>
      <dgm:t>
        <a:bodyPr/>
        <a:lstStyle/>
        <a:p>
          <a:endParaRPr lang="en-GB"/>
        </a:p>
      </dgm:t>
    </dgm:pt>
    <dgm:pt modelId="{51C58770-30AB-4DAF-8902-BF5FB30DACF7}">
      <dgm:prSet custT="1"/>
      <dgm:spPr/>
      <dgm:t>
        <a:bodyPr/>
        <a:lstStyle/>
        <a:p>
          <a:pPr algn="l" rtl="0">
            <a:spcBef>
              <a:spcPts val="1200"/>
            </a:spcBef>
            <a:spcAft>
              <a:spcPts val="0"/>
            </a:spcAft>
          </a:pP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3CED01D8-3AFA-4E23-ADE6-BB99FD29C9AA}" type="parTrans" cxnId="{7165DCCD-BB72-48B7-A59B-89C6C418034E}">
      <dgm:prSet/>
      <dgm:spPr/>
      <dgm:t>
        <a:bodyPr/>
        <a:lstStyle/>
        <a:p>
          <a:endParaRPr lang="en-GB"/>
        </a:p>
      </dgm:t>
    </dgm:pt>
    <dgm:pt modelId="{852EFAFC-EC3D-4528-97B1-F1D59448261C}" type="sibTrans" cxnId="{7165DCCD-BB72-48B7-A59B-89C6C418034E}">
      <dgm:prSet/>
      <dgm:spPr/>
      <dgm:t>
        <a:bodyPr/>
        <a:lstStyle/>
        <a:p>
          <a:endParaRPr lang="en-GB"/>
        </a:p>
      </dgm:t>
    </dgm:pt>
    <dgm:pt modelId="{16E7F742-AB7F-42A4-9321-2162A90C94CB}">
      <dgm:prSet custT="1"/>
      <dgm:spPr/>
      <dgm:t>
        <a:bodyPr/>
        <a:lstStyle/>
        <a:p>
          <a:pPr algn="l" rtl="0">
            <a:spcBef>
              <a:spcPts val="1200"/>
            </a:spcBef>
            <a:spcAft>
              <a:spcPts val="0"/>
            </a:spcAft>
          </a:pPr>
          <a:endParaRPr lang="en-GB" sz="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465CDF23-28D7-4E61-8403-56081ACE3063}" type="parTrans" cxnId="{58F60610-06A3-42FF-8CBE-27503DC3D43F}">
      <dgm:prSet/>
      <dgm:spPr/>
      <dgm:t>
        <a:bodyPr/>
        <a:lstStyle/>
        <a:p>
          <a:endParaRPr lang="en-GB"/>
        </a:p>
      </dgm:t>
    </dgm:pt>
    <dgm:pt modelId="{9FDC6469-B3E6-4580-A30A-90CB611C9C8C}" type="sibTrans" cxnId="{58F60610-06A3-42FF-8CBE-27503DC3D43F}">
      <dgm:prSet/>
      <dgm:spPr/>
      <dgm:t>
        <a:bodyPr/>
        <a:lstStyle/>
        <a:p>
          <a:endParaRPr lang="en-GB"/>
        </a:p>
      </dgm:t>
    </dgm:pt>
    <dgm:pt modelId="{4F6AE8DC-706C-431C-BFCE-D351B982E6B6}">
      <dgm:prSet custT="1"/>
      <dgm:spPr/>
      <dgm:t>
        <a:bodyPr/>
        <a:lstStyle/>
        <a:p>
          <a:pPr algn="l" rtl="0">
            <a:spcBef>
              <a:spcPts val="1200"/>
            </a:spcBef>
            <a:spcAft>
              <a:spcPts val="0"/>
            </a:spcAft>
          </a:pPr>
          <a:endParaRPr lang="en-GB" sz="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7968FC34-0C80-4FEF-BBB9-C5B49C41E1C3}" type="parTrans" cxnId="{189F1552-34D5-4AFD-9307-2BB2FE9A538A}">
      <dgm:prSet/>
      <dgm:spPr/>
      <dgm:t>
        <a:bodyPr/>
        <a:lstStyle/>
        <a:p>
          <a:endParaRPr lang="en-GB"/>
        </a:p>
      </dgm:t>
    </dgm:pt>
    <dgm:pt modelId="{F3CB52CD-CD4E-4092-BA4A-F7285866A461}" type="sibTrans" cxnId="{189F1552-34D5-4AFD-9307-2BB2FE9A538A}">
      <dgm:prSet/>
      <dgm:spPr/>
      <dgm:t>
        <a:bodyPr/>
        <a:lstStyle/>
        <a:p>
          <a:endParaRPr lang="en-GB"/>
        </a:p>
      </dgm:t>
    </dgm:pt>
    <dgm:pt modelId="{74DC1BE9-9C39-4223-97DA-6321C4B0BE09}">
      <dgm:prSet custT="1"/>
      <dgm:spPr/>
      <dgm:t>
        <a:bodyPr/>
        <a:lstStyle/>
        <a:p>
          <a:pPr algn="l" rtl="0">
            <a:spcBef>
              <a:spcPts val="1200"/>
            </a:spcBef>
            <a:spcAft>
              <a:spcPts val="0"/>
            </a:spcAft>
          </a:pPr>
          <a:endParaRPr lang="en-GB" sz="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EA0E1B76-A451-4C30-BFC1-9CB4BF9D23BF}" type="parTrans" cxnId="{22B388BF-AE8D-486C-B934-08333A4291BC}">
      <dgm:prSet/>
      <dgm:spPr/>
      <dgm:t>
        <a:bodyPr/>
        <a:lstStyle/>
        <a:p>
          <a:endParaRPr lang="en-GB"/>
        </a:p>
      </dgm:t>
    </dgm:pt>
    <dgm:pt modelId="{A7611E4A-2FE8-4C13-9C47-AD80911FD00D}" type="sibTrans" cxnId="{22B388BF-AE8D-486C-B934-08333A4291BC}">
      <dgm:prSet/>
      <dgm:spPr/>
      <dgm:t>
        <a:bodyPr/>
        <a:lstStyle/>
        <a:p>
          <a:endParaRPr lang="en-GB"/>
        </a:p>
      </dgm:t>
    </dgm:pt>
    <dgm:pt modelId="{A0238E2D-1223-429C-A6A4-601A7C94DAB5}">
      <dgm:prSet custT="1"/>
      <dgm:spPr/>
      <dgm:t>
        <a:bodyPr/>
        <a:lstStyle/>
        <a:p>
          <a:pPr algn="l" rtl="0">
            <a:spcBef>
              <a:spcPts val="1200"/>
            </a:spcBef>
            <a:spcAft>
              <a:spcPts val="0"/>
            </a:spcAft>
          </a:pPr>
          <a:endParaRPr lang="en-GB" sz="7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A4267D4F-1115-4BDA-8058-0015153EE821}" type="parTrans" cxnId="{1DFF8A33-8D90-4E5F-A52C-EF77D87A63D0}">
      <dgm:prSet/>
      <dgm:spPr/>
      <dgm:t>
        <a:bodyPr/>
        <a:lstStyle/>
        <a:p>
          <a:endParaRPr lang="en-GB"/>
        </a:p>
      </dgm:t>
    </dgm:pt>
    <dgm:pt modelId="{06F5C948-7104-4767-8899-ABC28F254BE0}" type="sibTrans" cxnId="{1DFF8A33-8D90-4E5F-A52C-EF77D87A63D0}">
      <dgm:prSet/>
      <dgm:spPr/>
      <dgm:t>
        <a:bodyPr/>
        <a:lstStyle/>
        <a:p>
          <a:endParaRPr lang="en-GB"/>
        </a:p>
      </dgm:t>
    </dgm:pt>
    <dgm:pt modelId="{A39A46C7-9752-431A-91AF-213EC1CFC34D}">
      <dgm:prSet custT="1"/>
      <dgm:spPr/>
      <dgm:t>
        <a:bodyPr/>
        <a:lstStyle/>
        <a:p>
          <a:pPr algn="l" rtl="0">
            <a:spcBef>
              <a:spcPts val="1200"/>
            </a:spcBef>
            <a:spcAft>
              <a:spcPts val="0"/>
            </a:spcAft>
          </a:pP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gm:t>
    </dgm:pt>
    <dgm:pt modelId="{76E4C1D3-2103-4171-AD31-F6672535506D}" type="sibTrans" cxnId="{C4AF5C14-E7D4-44FE-970E-C7E91CA057EC}">
      <dgm:prSet/>
      <dgm:spPr/>
      <dgm:t>
        <a:bodyPr/>
        <a:lstStyle/>
        <a:p>
          <a:endParaRPr lang="en-GB"/>
        </a:p>
      </dgm:t>
    </dgm:pt>
    <dgm:pt modelId="{3F63A0A0-44CE-4B22-ADC2-FED4A04DAF63}" type="parTrans" cxnId="{C4AF5C14-E7D4-44FE-970E-C7E91CA057EC}">
      <dgm:prSet/>
      <dgm:spPr/>
      <dgm:t>
        <a:bodyPr/>
        <a:lstStyle/>
        <a:p>
          <a:endParaRPr lang="en-GB"/>
        </a:p>
      </dgm:t>
    </dgm:pt>
    <dgm:pt modelId="{E1B2329A-7F1B-41C3-99D0-CC6534059856}" type="pres">
      <dgm:prSet presAssocID="{A32D5359-8104-42C6-AABC-2D0FD5561C6B}" presName="linear" presStyleCnt="0">
        <dgm:presLayoutVars>
          <dgm:animLvl val="lvl"/>
          <dgm:resizeHandles val="exact"/>
        </dgm:presLayoutVars>
      </dgm:prSet>
      <dgm:spPr/>
      <dgm:t>
        <a:bodyPr/>
        <a:lstStyle/>
        <a:p>
          <a:endParaRPr lang="en-GB"/>
        </a:p>
      </dgm:t>
    </dgm:pt>
    <dgm:pt modelId="{E12CEBA7-0696-4E96-99B9-38A7BA128FA8}" type="pres">
      <dgm:prSet presAssocID="{2A21ACD1-079C-48B0-A1F5-D7BA5BD45FE5}" presName="parentText" presStyleLbl="node1" presStyleIdx="0" presStyleCnt="1" custScaleY="58465" custLinFactNeighborX="219" custLinFactNeighborY="-28052">
        <dgm:presLayoutVars>
          <dgm:chMax val="0"/>
          <dgm:bulletEnabled val="1"/>
        </dgm:presLayoutVars>
      </dgm:prSet>
      <dgm:spPr/>
      <dgm:t>
        <a:bodyPr/>
        <a:lstStyle/>
        <a:p>
          <a:endParaRPr lang="en-GB"/>
        </a:p>
      </dgm:t>
    </dgm:pt>
    <dgm:pt modelId="{DEB7F91C-D341-4763-9CAE-BBD3D4C1A7EA}" type="pres">
      <dgm:prSet presAssocID="{2A21ACD1-079C-48B0-A1F5-D7BA5BD45FE5}" presName="childText" presStyleLbl="revTx" presStyleIdx="0" presStyleCnt="1" custLinFactNeighborX="219" custLinFactNeighborY="-55141">
        <dgm:presLayoutVars>
          <dgm:bulletEnabled val="1"/>
        </dgm:presLayoutVars>
      </dgm:prSet>
      <dgm:spPr/>
      <dgm:t>
        <a:bodyPr/>
        <a:lstStyle/>
        <a:p>
          <a:endParaRPr lang="en-GB"/>
        </a:p>
      </dgm:t>
    </dgm:pt>
  </dgm:ptLst>
  <dgm:cxnLst>
    <dgm:cxn modelId="{C4AF5C14-E7D4-44FE-970E-C7E91CA057EC}" srcId="{2A21ACD1-079C-48B0-A1F5-D7BA5BD45FE5}" destId="{A39A46C7-9752-431A-91AF-213EC1CFC34D}" srcOrd="4" destOrd="0" parTransId="{3F63A0A0-44CE-4B22-ADC2-FED4A04DAF63}" sibTransId="{76E4C1D3-2103-4171-AD31-F6672535506D}"/>
    <dgm:cxn modelId="{C6056630-47E6-49D6-939D-086A0508752A}" type="presOf" srcId="{A39A46C7-9752-431A-91AF-213EC1CFC34D}" destId="{DEB7F91C-D341-4763-9CAE-BBD3D4C1A7EA}" srcOrd="0" destOrd="4" presId="urn:microsoft.com/office/officeart/2005/8/layout/vList2"/>
    <dgm:cxn modelId="{742AB530-5886-4820-868B-3B5DEC13E709}" type="presOf" srcId="{48AEEA5A-FBFA-422F-B755-BFE9E0C62DD8}" destId="{DEB7F91C-D341-4763-9CAE-BBD3D4C1A7EA}" srcOrd="0" destOrd="0" presId="urn:microsoft.com/office/officeart/2005/8/layout/vList2"/>
    <dgm:cxn modelId="{1DFF8A33-8D90-4E5F-A52C-EF77D87A63D0}" srcId="{2A21ACD1-079C-48B0-A1F5-D7BA5BD45FE5}" destId="{A0238E2D-1223-429C-A6A4-601A7C94DAB5}" srcOrd="8" destOrd="0" parTransId="{A4267D4F-1115-4BDA-8058-0015153EE821}" sibTransId="{06F5C948-7104-4767-8899-ABC28F254BE0}"/>
    <dgm:cxn modelId="{CF1F26C4-473D-44A3-A7A8-945893B557AB}" type="presOf" srcId="{2A21ACD1-079C-48B0-A1F5-D7BA5BD45FE5}" destId="{E12CEBA7-0696-4E96-99B9-38A7BA128FA8}" srcOrd="0" destOrd="0" presId="urn:microsoft.com/office/officeart/2005/8/layout/vList2"/>
    <dgm:cxn modelId="{E00486A0-B4E5-4D3C-AFF7-3C0AF74D29C1}" type="presOf" srcId="{4F6AE8DC-706C-431C-BFCE-D351B982E6B6}" destId="{DEB7F91C-D341-4763-9CAE-BBD3D4C1A7EA}" srcOrd="0" destOrd="9" presId="urn:microsoft.com/office/officeart/2005/8/layout/vList2"/>
    <dgm:cxn modelId="{AB356FE3-7B31-49D5-A8A8-07ADB9460587}" type="presOf" srcId="{74DC1BE9-9C39-4223-97DA-6321C4B0BE09}" destId="{DEB7F91C-D341-4763-9CAE-BBD3D4C1A7EA}" srcOrd="0" destOrd="7" presId="urn:microsoft.com/office/officeart/2005/8/layout/vList2"/>
    <dgm:cxn modelId="{7F9A5367-799D-481D-94A8-EE92B62AA357}" type="presOf" srcId="{A32D5359-8104-42C6-AABC-2D0FD5561C6B}" destId="{E1B2329A-7F1B-41C3-99D0-CC6534059856}" srcOrd="0" destOrd="0" presId="urn:microsoft.com/office/officeart/2005/8/layout/vList2"/>
    <dgm:cxn modelId="{5D65D04F-9048-4684-822C-950F6651BB2C}" srcId="{A32D5359-8104-42C6-AABC-2D0FD5561C6B}" destId="{2A21ACD1-079C-48B0-A1F5-D7BA5BD45FE5}" srcOrd="0" destOrd="0" parTransId="{F789FF2D-47A8-436C-9F13-E76D7AD031A7}" sibTransId="{6BD0B4FC-9219-46AC-8535-CB028A765BAC}"/>
    <dgm:cxn modelId="{055107AB-E22C-4633-B1FF-0CCB3514381A}" type="presOf" srcId="{4F88787F-1C98-40E2-B7BD-45392BC56BDE}" destId="{DEB7F91C-D341-4763-9CAE-BBD3D4C1A7EA}" srcOrd="0" destOrd="5" presId="urn:microsoft.com/office/officeart/2005/8/layout/vList2"/>
    <dgm:cxn modelId="{189F1552-34D5-4AFD-9307-2BB2FE9A538A}" srcId="{2A21ACD1-079C-48B0-A1F5-D7BA5BD45FE5}" destId="{4F6AE8DC-706C-431C-BFCE-D351B982E6B6}" srcOrd="9" destOrd="0" parTransId="{7968FC34-0C80-4FEF-BBB9-C5B49C41E1C3}" sibTransId="{F3CB52CD-CD4E-4092-BA4A-F7285866A461}"/>
    <dgm:cxn modelId="{CD6C70EF-5736-4270-A644-78E264E9EE34}" type="presOf" srcId="{51C58770-30AB-4DAF-8902-BF5FB30DACF7}" destId="{DEB7F91C-D341-4763-9CAE-BBD3D4C1A7EA}" srcOrd="0" destOrd="3" presId="urn:microsoft.com/office/officeart/2005/8/layout/vList2"/>
    <dgm:cxn modelId="{49B37AD2-7C4F-4D08-A44D-E3E889AE5A6A}" srcId="{2A21ACD1-079C-48B0-A1F5-D7BA5BD45FE5}" destId="{4F88787F-1C98-40E2-B7BD-45392BC56BDE}" srcOrd="5" destOrd="0" parTransId="{45BEF6FD-E915-4F11-A43D-DCFF7FCDFE8E}" sibTransId="{241C2D2F-83A0-466B-8FE5-224EA84B6EAF}"/>
    <dgm:cxn modelId="{8291E6CC-0FAB-4527-832E-2B7554BF6139}" type="presOf" srcId="{A0238E2D-1223-429C-A6A4-601A7C94DAB5}" destId="{DEB7F91C-D341-4763-9CAE-BBD3D4C1A7EA}" srcOrd="0" destOrd="8" presId="urn:microsoft.com/office/officeart/2005/8/layout/vList2"/>
    <dgm:cxn modelId="{8E3438C4-7337-457A-87BF-71D1031FAD97}" srcId="{2A21ACD1-079C-48B0-A1F5-D7BA5BD45FE5}" destId="{BF94CD97-1FE9-4324-A6C5-5CDBD539347C}" srcOrd="10" destOrd="0" parTransId="{B3DD3D00-1BCE-4E28-B909-5EA58DDF6DA7}" sibTransId="{77B955C8-C8D6-48B6-B9ED-41BB7EBD28D9}"/>
    <dgm:cxn modelId="{A6FC3105-8A76-458C-AB34-31BCEA465C49}" srcId="{2A21ACD1-079C-48B0-A1F5-D7BA5BD45FE5}" destId="{B3220B1A-4E93-480D-9EC4-2A97D1F00CA4}" srcOrd="2" destOrd="0" parTransId="{48A36467-9B67-47DB-AC00-ABFE4E66CF2B}" sibTransId="{EA57DEC2-80EE-46D0-92F3-68623B9C44EB}"/>
    <dgm:cxn modelId="{22B388BF-AE8D-486C-B934-08333A4291BC}" srcId="{2A21ACD1-079C-48B0-A1F5-D7BA5BD45FE5}" destId="{74DC1BE9-9C39-4223-97DA-6321C4B0BE09}" srcOrd="7" destOrd="0" parTransId="{EA0E1B76-A451-4C30-BFC1-9CB4BF9D23BF}" sibTransId="{A7611E4A-2FE8-4C13-9C47-AD80911FD00D}"/>
    <dgm:cxn modelId="{82CD0751-D3C8-4690-9FD7-2AC2980249AD}" type="presOf" srcId="{BF94CD97-1FE9-4324-A6C5-5CDBD539347C}" destId="{DEB7F91C-D341-4763-9CAE-BBD3D4C1A7EA}" srcOrd="0" destOrd="10" presId="urn:microsoft.com/office/officeart/2005/8/layout/vList2"/>
    <dgm:cxn modelId="{E6B4A385-22AC-4A08-8844-8BBA41FDC58F}" type="presOf" srcId="{16E7F742-AB7F-42A4-9321-2162A90C94CB}" destId="{DEB7F91C-D341-4763-9CAE-BBD3D4C1A7EA}" srcOrd="0" destOrd="6" presId="urn:microsoft.com/office/officeart/2005/8/layout/vList2"/>
    <dgm:cxn modelId="{EF908C03-A663-42BD-8F3A-687872693743}" type="presOf" srcId="{B3220B1A-4E93-480D-9EC4-2A97D1F00CA4}" destId="{DEB7F91C-D341-4763-9CAE-BBD3D4C1A7EA}" srcOrd="0" destOrd="2" presId="urn:microsoft.com/office/officeart/2005/8/layout/vList2"/>
    <dgm:cxn modelId="{E9C5B5D8-8B8B-4168-ACAB-A51B62DF4E55}" type="presOf" srcId="{AB2C1031-0D4A-4DEF-8F3C-C0D1B3C79D19}" destId="{DEB7F91C-D341-4763-9CAE-BBD3D4C1A7EA}" srcOrd="0" destOrd="11" presId="urn:microsoft.com/office/officeart/2005/8/layout/vList2"/>
    <dgm:cxn modelId="{2FEFC40A-A0F0-440E-BA17-405D08788803}" srcId="{2A21ACD1-079C-48B0-A1F5-D7BA5BD45FE5}" destId="{48AEEA5A-FBFA-422F-B755-BFE9E0C62DD8}" srcOrd="0" destOrd="0" parTransId="{68E4317B-ECEA-4132-A3C3-B810B0314117}" sibTransId="{8101E9AE-5704-495F-82AA-FDE561F34781}"/>
    <dgm:cxn modelId="{58F60610-06A3-42FF-8CBE-27503DC3D43F}" srcId="{2A21ACD1-079C-48B0-A1F5-D7BA5BD45FE5}" destId="{16E7F742-AB7F-42A4-9321-2162A90C94CB}" srcOrd="6" destOrd="0" parTransId="{465CDF23-28D7-4E61-8403-56081ACE3063}" sibTransId="{9FDC6469-B3E6-4580-A30A-90CB611C9C8C}"/>
    <dgm:cxn modelId="{EC2355E2-2A81-40AD-B986-BE4C2985409F}" srcId="{2A21ACD1-079C-48B0-A1F5-D7BA5BD45FE5}" destId="{AB2C1031-0D4A-4DEF-8F3C-C0D1B3C79D19}" srcOrd="11" destOrd="0" parTransId="{8020DE3C-9062-4944-8006-8B14E89CF66A}" sibTransId="{C57540A4-5858-4AA3-8268-79AD68D4F66C}"/>
    <dgm:cxn modelId="{762D0196-7CE3-43B5-89FB-368966F9A786}" type="presOf" srcId="{C9955803-67E2-4ED8-879E-C24F2C6F0DA5}" destId="{DEB7F91C-D341-4763-9CAE-BBD3D4C1A7EA}" srcOrd="0" destOrd="1" presId="urn:microsoft.com/office/officeart/2005/8/layout/vList2"/>
    <dgm:cxn modelId="{05CE3427-9A47-46AE-BDC3-25066552C568}" srcId="{2A21ACD1-079C-48B0-A1F5-D7BA5BD45FE5}" destId="{C9955803-67E2-4ED8-879E-C24F2C6F0DA5}" srcOrd="1" destOrd="0" parTransId="{DF6D0742-D41D-4046-AED4-2A3B8CAA208F}" sibTransId="{391DFA7E-47AD-4559-B743-F6AAF06E5624}"/>
    <dgm:cxn modelId="{7165DCCD-BB72-48B7-A59B-89C6C418034E}" srcId="{2A21ACD1-079C-48B0-A1F5-D7BA5BD45FE5}" destId="{51C58770-30AB-4DAF-8902-BF5FB30DACF7}" srcOrd="3" destOrd="0" parTransId="{3CED01D8-3AFA-4E23-ADE6-BB99FD29C9AA}" sibTransId="{852EFAFC-EC3D-4528-97B1-F1D59448261C}"/>
    <dgm:cxn modelId="{E939C3FF-174C-4567-AEF9-DC419C11DD9D}" type="presParOf" srcId="{E1B2329A-7F1B-41C3-99D0-CC6534059856}" destId="{E12CEBA7-0696-4E96-99B9-38A7BA128FA8}" srcOrd="0" destOrd="0" presId="urn:microsoft.com/office/officeart/2005/8/layout/vList2"/>
    <dgm:cxn modelId="{48EFE2F5-41F1-4A54-A2A9-6DACA219BFCF}" type="presParOf" srcId="{E1B2329A-7F1B-41C3-99D0-CC6534059856}" destId="{DEB7F91C-D341-4763-9CAE-BBD3D4C1A7E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DFA015-7BDF-4F8B-AAA9-44B9287E26AD}" type="doc">
      <dgm:prSet loTypeId="urn:microsoft.com/office/officeart/2005/8/layout/cycle4" loCatId="matrix" qsTypeId="urn:microsoft.com/office/officeart/2005/8/quickstyle/3d3" qsCatId="3D" csTypeId="urn:microsoft.com/office/officeart/2005/8/colors/accent6_4" csCatId="accent6" phldr="1"/>
      <dgm:spPr/>
      <dgm:t>
        <a:bodyPr/>
        <a:lstStyle/>
        <a:p>
          <a:endParaRPr lang="en-GB"/>
        </a:p>
      </dgm:t>
    </dgm:pt>
    <dgm:pt modelId="{157C670E-1C8B-4507-82B7-C1527528CC0B}">
      <dgm:prSet phldrT="[Text]" custT="1"/>
      <dgm:spPr/>
      <dgm:t>
        <a:bodyPr/>
        <a:lstStyle/>
        <a:p>
          <a:r>
            <a:rPr lang="en-GB" sz="7200" dirty="0" smtClean="0">
              <a:sym typeface="Webdings"/>
            </a:rPr>
            <a:t></a:t>
          </a:r>
          <a:endParaRPr lang="en-GB" sz="7200" dirty="0"/>
        </a:p>
      </dgm:t>
    </dgm:pt>
    <dgm:pt modelId="{5055EDBA-7B82-407D-9203-D466B7F80C28}" type="parTrans" cxnId="{4568D19A-DD03-45DB-8F81-BA239DCD80A5}">
      <dgm:prSet/>
      <dgm:spPr/>
      <dgm:t>
        <a:bodyPr/>
        <a:lstStyle/>
        <a:p>
          <a:endParaRPr lang="en-GB"/>
        </a:p>
      </dgm:t>
    </dgm:pt>
    <dgm:pt modelId="{471549F3-A5D3-4450-AB08-169BC4350C2C}" type="sibTrans" cxnId="{4568D19A-DD03-45DB-8F81-BA239DCD80A5}">
      <dgm:prSet/>
      <dgm:spPr/>
      <dgm:t>
        <a:bodyPr/>
        <a:lstStyle/>
        <a:p>
          <a:endParaRPr lang="en-GB"/>
        </a:p>
      </dgm:t>
    </dgm:pt>
    <dgm:pt modelId="{DAA5D241-63B5-4A94-8790-0F99DE05E35D}">
      <dgm:prSet phldrT="[Text]" custT="1"/>
      <dgm:spPr/>
      <dgm:t>
        <a:bodyPr/>
        <a:lstStyle/>
        <a:p>
          <a:pPr marL="266700" indent="-266700"/>
          <a:r>
            <a:rPr lang="en-GB" sz="2000" b="1" dirty="0" smtClean="0">
              <a:solidFill>
                <a:srgbClr val="97843F"/>
              </a:solidFill>
            </a:rPr>
            <a:t>Who</a:t>
          </a:r>
          <a:r>
            <a:rPr lang="en-GB" sz="1800" dirty="0" smtClean="0">
              <a:solidFill>
                <a:srgbClr val="97843F"/>
              </a:solidFill>
            </a:rPr>
            <a:t> can get the extra remuneration (e.g. which person/s or staff categories)?</a:t>
          </a:r>
          <a:endParaRPr lang="en-GB" sz="1800" dirty="0">
            <a:solidFill>
              <a:srgbClr val="97843F"/>
            </a:solidFill>
          </a:endParaRPr>
        </a:p>
      </dgm:t>
    </dgm:pt>
    <dgm:pt modelId="{E6EBC265-9391-4233-8788-C3CCE4CE001D}" type="parTrans" cxnId="{69C72607-6C48-4E65-9179-9913C7B725A2}">
      <dgm:prSet/>
      <dgm:spPr/>
      <dgm:t>
        <a:bodyPr/>
        <a:lstStyle/>
        <a:p>
          <a:endParaRPr lang="en-GB"/>
        </a:p>
      </dgm:t>
    </dgm:pt>
    <dgm:pt modelId="{0CC5BB8B-E405-4164-B84C-DB5FB7E2B47D}" type="sibTrans" cxnId="{69C72607-6C48-4E65-9179-9913C7B725A2}">
      <dgm:prSet/>
      <dgm:spPr/>
      <dgm:t>
        <a:bodyPr/>
        <a:lstStyle/>
        <a:p>
          <a:endParaRPr lang="en-GB"/>
        </a:p>
      </dgm:t>
    </dgm:pt>
    <dgm:pt modelId="{E5C65C0E-082F-4F46-8E3B-987419AC7C99}">
      <dgm:prSet phldrT="[Text]" custT="1"/>
      <dgm:spPr/>
      <dgm:t>
        <a:bodyPr/>
        <a:lstStyle/>
        <a:p>
          <a:r>
            <a:rPr lang="en-GB" sz="7200" dirty="0" smtClean="0">
              <a:latin typeface="Tahoma"/>
              <a:ea typeface="Tahoma"/>
              <a:cs typeface="Tahoma"/>
            </a:rPr>
            <a:t>€</a:t>
          </a:r>
          <a:endParaRPr lang="en-GB" sz="7200" dirty="0"/>
        </a:p>
      </dgm:t>
    </dgm:pt>
    <dgm:pt modelId="{59A97120-4491-4D1E-8225-874249485294}" type="parTrans" cxnId="{397018AC-CDC2-446C-960B-2E7830B65A97}">
      <dgm:prSet/>
      <dgm:spPr/>
      <dgm:t>
        <a:bodyPr/>
        <a:lstStyle/>
        <a:p>
          <a:endParaRPr lang="en-GB"/>
        </a:p>
      </dgm:t>
    </dgm:pt>
    <dgm:pt modelId="{C53C97DC-5852-470F-B010-1B623207D56D}" type="sibTrans" cxnId="{397018AC-CDC2-446C-960B-2E7830B65A97}">
      <dgm:prSet/>
      <dgm:spPr/>
      <dgm:t>
        <a:bodyPr/>
        <a:lstStyle/>
        <a:p>
          <a:endParaRPr lang="en-GB"/>
        </a:p>
      </dgm:t>
    </dgm:pt>
    <dgm:pt modelId="{917998A9-2252-4033-B462-7268B2EC34A0}">
      <dgm:prSet phldrT="[Text]" custT="1"/>
      <dgm:spPr/>
      <dgm:t>
        <a:bodyPr/>
        <a:lstStyle/>
        <a:p>
          <a:pPr marL="266700" indent="-266700"/>
          <a:r>
            <a:rPr lang="en-GB" sz="2000" b="1" dirty="0" smtClean="0">
              <a:solidFill>
                <a:srgbClr val="97843F"/>
              </a:solidFill>
            </a:rPr>
            <a:t>How much </a:t>
          </a:r>
          <a:r>
            <a:rPr lang="en-GB" sz="1800" dirty="0" smtClean="0">
              <a:solidFill>
                <a:srgbClr val="97843F"/>
              </a:solidFill>
            </a:rPr>
            <a:t>extra money will they get?</a:t>
          </a:r>
          <a:endParaRPr lang="en-GB" sz="1800" dirty="0">
            <a:solidFill>
              <a:srgbClr val="97843F"/>
            </a:solidFill>
          </a:endParaRPr>
        </a:p>
      </dgm:t>
    </dgm:pt>
    <dgm:pt modelId="{3FD93897-704F-4441-9F8E-CADA67C9E46F}" type="parTrans" cxnId="{C6ACD226-7BF4-4860-B0CB-B03F623FF3C2}">
      <dgm:prSet/>
      <dgm:spPr/>
      <dgm:t>
        <a:bodyPr/>
        <a:lstStyle/>
        <a:p>
          <a:endParaRPr lang="en-GB"/>
        </a:p>
      </dgm:t>
    </dgm:pt>
    <dgm:pt modelId="{B00BEEF2-97F2-4DAD-9CBD-3C5FB3D88AB0}" type="sibTrans" cxnId="{C6ACD226-7BF4-4860-B0CB-B03F623FF3C2}">
      <dgm:prSet/>
      <dgm:spPr/>
      <dgm:t>
        <a:bodyPr/>
        <a:lstStyle/>
        <a:p>
          <a:endParaRPr lang="en-GB"/>
        </a:p>
      </dgm:t>
    </dgm:pt>
    <dgm:pt modelId="{FDD60C99-CF2C-4F2D-8585-F47B4D711FAE}">
      <dgm:prSet phldrT="[Text]" custT="1"/>
      <dgm:spPr/>
      <dgm:t>
        <a:bodyPr/>
        <a:lstStyle/>
        <a:p>
          <a:endParaRPr lang="en-GB" sz="4400" dirty="0">
            <a:solidFill>
              <a:srgbClr val="C00000"/>
            </a:solidFill>
          </a:endParaRPr>
        </a:p>
      </dgm:t>
    </dgm:pt>
    <dgm:pt modelId="{3C1E1360-9704-4A30-8A87-303B56CB3148}" type="parTrans" cxnId="{6F1BBE1C-6754-475E-B050-150EB262D407}">
      <dgm:prSet/>
      <dgm:spPr/>
      <dgm:t>
        <a:bodyPr/>
        <a:lstStyle/>
        <a:p>
          <a:endParaRPr lang="en-GB"/>
        </a:p>
      </dgm:t>
    </dgm:pt>
    <dgm:pt modelId="{2812FF8A-E0BA-4E6D-AAC1-8698367BF412}" type="sibTrans" cxnId="{6F1BBE1C-6754-475E-B050-150EB262D407}">
      <dgm:prSet/>
      <dgm:spPr/>
      <dgm:t>
        <a:bodyPr/>
        <a:lstStyle/>
        <a:p>
          <a:endParaRPr lang="en-GB"/>
        </a:p>
      </dgm:t>
    </dgm:pt>
    <dgm:pt modelId="{17502A10-CF15-4963-83B3-0BD36F010BD0}">
      <dgm:prSet phldrT="[Text]" custT="1"/>
      <dgm:spPr/>
      <dgm:t>
        <a:bodyPr/>
        <a:lstStyle/>
        <a:p>
          <a:r>
            <a:rPr lang="en-GB" sz="1800" dirty="0" smtClean="0">
              <a:solidFill>
                <a:srgbClr val="97843F"/>
              </a:solidFill>
            </a:rPr>
            <a:t>It can </a:t>
          </a:r>
          <a:r>
            <a:rPr lang="en-GB" sz="1800" b="1" dirty="0" smtClean="0">
              <a:solidFill>
                <a:srgbClr val="97843F"/>
              </a:solidFill>
            </a:rPr>
            <a:t>NOT</a:t>
          </a:r>
          <a:r>
            <a:rPr lang="en-GB" sz="1800" dirty="0" smtClean="0">
              <a:solidFill>
                <a:srgbClr val="97843F"/>
              </a:solidFill>
            </a:rPr>
            <a:t> apply only to EU actions !</a:t>
          </a:r>
          <a:endParaRPr lang="en-GB" sz="1800" dirty="0">
            <a:solidFill>
              <a:srgbClr val="97843F"/>
            </a:solidFill>
          </a:endParaRPr>
        </a:p>
      </dgm:t>
    </dgm:pt>
    <dgm:pt modelId="{32947F95-EFCD-4FEE-9D4D-5601516CB23D}" type="parTrans" cxnId="{16414E28-E371-4106-B38F-C6C666F83867}">
      <dgm:prSet/>
      <dgm:spPr/>
      <dgm:t>
        <a:bodyPr/>
        <a:lstStyle/>
        <a:p>
          <a:endParaRPr lang="en-GB"/>
        </a:p>
      </dgm:t>
    </dgm:pt>
    <dgm:pt modelId="{335B5506-5F6B-4332-B182-F4BD4E7A414E}" type="sibTrans" cxnId="{16414E28-E371-4106-B38F-C6C666F83867}">
      <dgm:prSet/>
      <dgm:spPr/>
      <dgm:t>
        <a:bodyPr/>
        <a:lstStyle/>
        <a:p>
          <a:endParaRPr lang="en-GB"/>
        </a:p>
      </dgm:t>
    </dgm:pt>
    <dgm:pt modelId="{826E5164-C87F-41CB-BBC8-8E2D0A61CCF2}">
      <dgm:prSet phldrT="[Text]" custT="1"/>
      <dgm:spPr/>
      <dgm:t>
        <a:bodyPr/>
        <a:lstStyle/>
        <a:p>
          <a:r>
            <a:rPr lang="en-GB" sz="2400" dirty="0" smtClean="0">
              <a:sym typeface="Wingdings"/>
            </a:rPr>
            <a:t></a:t>
          </a:r>
        </a:p>
        <a:p>
          <a:r>
            <a:rPr lang="en-GB" sz="2400" dirty="0" smtClean="0">
              <a:sym typeface="Wingdings"/>
            </a:rPr>
            <a:t></a:t>
          </a:r>
        </a:p>
        <a:p>
          <a:r>
            <a:rPr lang="en-GB" sz="2400" dirty="0" smtClean="0">
              <a:sym typeface="Wingdings"/>
            </a:rPr>
            <a:t></a:t>
          </a:r>
          <a:endParaRPr lang="en-GB" sz="2400" dirty="0"/>
        </a:p>
      </dgm:t>
    </dgm:pt>
    <dgm:pt modelId="{F49B0C81-AA5A-4809-9471-2C795D1D344D}" type="parTrans" cxnId="{DB05099F-253F-4DDC-8073-6011AC6FD36E}">
      <dgm:prSet/>
      <dgm:spPr/>
      <dgm:t>
        <a:bodyPr/>
        <a:lstStyle/>
        <a:p>
          <a:endParaRPr lang="en-GB"/>
        </a:p>
      </dgm:t>
    </dgm:pt>
    <dgm:pt modelId="{9B5F6988-9EEA-4761-98C5-7A5406FC6F82}" type="sibTrans" cxnId="{DB05099F-253F-4DDC-8073-6011AC6FD36E}">
      <dgm:prSet/>
      <dgm:spPr/>
      <dgm:t>
        <a:bodyPr/>
        <a:lstStyle/>
        <a:p>
          <a:endParaRPr lang="en-GB"/>
        </a:p>
      </dgm:t>
    </dgm:pt>
    <dgm:pt modelId="{4B8AA988-30F9-48E0-9C05-FF56D37A4BFA}">
      <dgm:prSet phldrT="[Text]" custT="1"/>
      <dgm:spPr/>
      <dgm:t>
        <a:bodyPr/>
        <a:lstStyle/>
        <a:p>
          <a:pPr>
            <a:spcAft>
              <a:spcPts val="1200"/>
            </a:spcAft>
          </a:pPr>
          <a:r>
            <a:rPr lang="en-GB" sz="2000" b="1" dirty="0" smtClean="0">
              <a:solidFill>
                <a:srgbClr val="97843F"/>
              </a:solidFill>
            </a:rPr>
            <a:t>What</a:t>
          </a:r>
          <a:r>
            <a:rPr lang="en-GB" sz="1800" dirty="0" smtClean="0">
              <a:solidFill>
                <a:srgbClr val="97843F"/>
              </a:solidFill>
            </a:rPr>
            <a:t> has to happen for them to get the extra remuneration?</a:t>
          </a:r>
          <a:endParaRPr lang="en-GB" sz="1800" dirty="0">
            <a:solidFill>
              <a:srgbClr val="97843F"/>
            </a:solidFill>
          </a:endParaRPr>
        </a:p>
      </dgm:t>
    </dgm:pt>
    <dgm:pt modelId="{68D3DA19-98F3-4B41-815C-C65B87FD8852}" type="parTrans" cxnId="{42B75D68-6D7A-4D9D-BA54-F4DB4876047B}">
      <dgm:prSet/>
      <dgm:spPr/>
      <dgm:t>
        <a:bodyPr/>
        <a:lstStyle/>
        <a:p>
          <a:endParaRPr lang="en-GB"/>
        </a:p>
      </dgm:t>
    </dgm:pt>
    <dgm:pt modelId="{3878F977-C3F3-4D84-BAD7-558225D42092}" type="sibTrans" cxnId="{42B75D68-6D7A-4D9D-BA54-F4DB4876047B}">
      <dgm:prSet/>
      <dgm:spPr/>
      <dgm:t>
        <a:bodyPr/>
        <a:lstStyle/>
        <a:p>
          <a:endParaRPr lang="en-GB"/>
        </a:p>
      </dgm:t>
    </dgm:pt>
    <dgm:pt modelId="{6BD09B4D-852D-49F4-8780-9986922BF22E}" type="pres">
      <dgm:prSet presAssocID="{83DFA015-7BDF-4F8B-AAA9-44B9287E26AD}" presName="cycleMatrixDiagram" presStyleCnt="0">
        <dgm:presLayoutVars>
          <dgm:chMax val="1"/>
          <dgm:dir/>
          <dgm:animLvl val="lvl"/>
          <dgm:resizeHandles val="exact"/>
        </dgm:presLayoutVars>
      </dgm:prSet>
      <dgm:spPr/>
      <dgm:t>
        <a:bodyPr/>
        <a:lstStyle/>
        <a:p>
          <a:endParaRPr lang="en-GB"/>
        </a:p>
      </dgm:t>
    </dgm:pt>
    <dgm:pt modelId="{C222F6E1-C1BA-46A8-AFE9-78C00D704C21}" type="pres">
      <dgm:prSet presAssocID="{83DFA015-7BDF-4F8B-AAA9-44B9287E26AD}" presName="children" presStyleCnt="0"/>
      <dgm:spPr/>
    </dgm:pt>
    <dgm:pt modelId="{0605A8F3-EA8A-4878-9EC2-88408D8680CA}" type="pres">
      <dgm:prSet presAssocID="{83DFA015-7BDF-4F8B-AAA9-44B9287E26AD}" presName="child1group" presStyleCnt="0"/>
      <dgm:spPr/>
    </dgm:pt>
    <dgm:pt modelId="{5C7D1D36-A310-4974-95EC-A0F45D3B5ECD}" type="pres">
      <dgm:prSet presAssocID="{83DFA015-7BDF-4F8B-AAA9-44B9287E26AD}" presName="child1" presStyleLbl="bgAcc1" presStyleIdx="0" presStyleCnt="4" custScaleX="189391" custLinFactNeighborX="-32510" custLinFactNeighborY="1674"/>
      <dgm:spPr/>
      <dgm:t>
        <a:bodyPr/>
        <a:lstStyle/>
        <a:p>
          <a:endParaRPr lang="en-GB"/>
        </a:p>
      </dgm:t>
    </dgm:pt>
    <dgm:pt modelId="{CCA60718-659B-471E-B98D-C7313784B232}" type="pres">
      <dgm:prSet presAssocID="{83DFA015-7BDF-4F8B-AAA9-44B9287E26AD}" presName="child1Text" presStyleLbl="bgAcc1" presStyleIdx="0" presStyleCnt="4">
        <dgm:presLayoutVars>
          <dgm:bulletEnabled val="1"/>
        </dgm:presLayoutVars>
      </dgm:prSet>
      <dgm:spPr/>
      <dgm:t>
        <a:bodyPr/>
        <a:lstStyle/>
        <a:p>
          <a:endParaRPr lang="en-GB"/>
        </a:p>
      </dgm:t>
    </dgm:pt>
    <dgm:pt modelId="{B0AECEA7-F2A4-48BF-BD20-D3C0019B3194}" type="pres">
      <dgm:prSet presAssocID="{83DFA015-7BDF-4F8B-AAA9-44B9287E26AD}" presName="child2group" presStyleCnt="0"/>
      <dgm:spPr/>
    </dgm:pt>
    <dgm:pt modelId="{FC3BE2E9-BE7C-4E38-8709-3ED1B13397A6}" type="pres">
      <dgm:prSet presAssocID="{83DFA015-7BDF-4F8B-AAA9-44B9287E26AD}" presName="child2" presStyleLbl="bgAcc1" presStyleIdx="1" presStyleCnt="4" custScaleX="179253" custLinFactNeighborX="42122" custLinFactNeighborY="2539"/>
      <dgm:spPr/>
      <dgm:t>
        <a:bodyPr/>
        <a:lstStyle/>
        <a:p>
          <a:endParaRPr lang="en-GB"/>
        </a:p>
      </dgm:t>
    </dgm:pt>
    <dgm:pt modelId="{D69E8595-1569-4DDF-85D1-69DCBC4E35BC}" type="pres">
      <dgm:prSet presAssocID="{83DFA015-7BDF-4F8B-AAA9-44B9287E26AD}" presName="child2Text" presStyleLbl="bgAcc1" presStyleIdx="1" presStyleCnt="4">
        <dgm:presLayoutVars>
          <dgm:bulletEnabled val="1"/>
        </dgm:presLayoutVars>
      </dgm:prSet>
      <dgm:spPr/>
      <dgm:t>
        <a:bodyPr/>
        <a:lstStyle/>
        <a:p>
          <a:endParaRPr lang="en-GB"/>
        </a:p>
      </dgm:t>
    </dgm:pt>
    <dgm:pt modelId="{FCF2D2AD-E3A6-498C-9806-B0EFF6EFDFAD}" type="pres">
      <dgm:prSet presAssocID="{83DFA015-7BDF-4F8B-AAA9-44B9287E26AD}" presName="child3group" presStyleCnt="0"/>
      <dgm:spPr/>
    </dgm:pt>
    <dgm:pt modelId="{FA592AB3-176A-406A-BE67-FC3E4F145487}" type="pres">
      <dgm:prSet presAssocID="{83DFA015-7BDF-4F8B-AAA9-44B9287E26AD}" presName="child3" presStyleLbl="bgAcc1" presStyleIdx="2" presStyleCnt="4" custScaleX="176070" custLinFactNeighborX="41055" custLinFactNeighborY="-547"/>
      <dgm:spPr/>
      <dgm:t>
        <a:bodyPr/>
        <a:lstStyle/>
        <a:p>
          <a:endParaRPr lang="en-GB"/>
        </a:p>
      </dgm:t>
    </dgm:pt>
    <dgm:pt modelId="{B233DE5E-FCA4-4932-B7CD-A2558FE1DA4C}" type="pres">
      <dgm:prSet presAssocID="{83DFA015-7BDF-4F8B-AAA9-44B9287E26AD}" presName="child3Text" presStyleLbl="bgAcc1" presStyleIdx="2" presStyleCnt="4">
        <dgm:presLayoutVars>
          <dgm:bulletEnabled val="1"/>
        </dgm:presLayoutVars>
      </dgm:prSet>
      <dgm:spPr/>
      <dgm:t>
        <a:bodyPr/>
        <a:lstStyle/>
        <a:p>
          <a:endParaRPr lang="en-GB"/>
        </a:p>
      </dgm:t>
    </dgm:pt>
    <dgm:pt modelId="{3AD2A9E3-75FC-4659-B879-5A137D53351B}" type="pres">
      <dgm:prSet presAssocID="{83DFA015-7BDF-4F8B-AAA9-44B9287E26AD}" presName="child4group" presStyleCnt="0"/>
      <dgm:spPr/>
    </dgm:pt>
    <dgm:pt modelId="{94E4211B-14E6-44F7-BB7F-2CC92386C47B}" type="pres">
      <dgm:prSet presAssocID="{83DFA015-7BDF-4F8B-AAA9-44B9287E26AD}" presName="child4" presStyleLbl="bgAcc1" presStyleIdx="3" presStyleCnt="4" custScaleX="188930" custLinFactNeighborX="-33965"/>
      <dgm:spPr/>
      <dgm:t>
        <a:bodyPr/>
        <a:lstStyle/>
        <a:p>
          <a:endParaRPr lang="en-GB"/>
        </a:p>
      </dgm:t>
    </dgm:pt>
    <dgm:pt modelId="{D0A1CEB4-064F-470F-937E-CCA725EF0430}" type="pres">
      <dgm:prSet presAssocID="{83DFA015-7BDF-4F8B-AAA9-44B9287E26AD}" presName="child4Text" presStyleLbl="bgAcc1" presStyleIdx="3" presStyleCnt="4">
        <dgm:presLayoutVars>
          <dgm:bulletEnabled val="1"/>
        </dgm:presLayoutVars>
      </dgm:prSet>
      <dgm:spPr/>
      <dgm:t>
        <a:bodyPr/>
        <a:lstStyle/>
        <a:p>
          <a:endParaRPr lang="en-GB"/>
        </a:p>
      </dgm:t>
    </dgm:pt>
    <dgm:pt modelId="{673477EF-9330-4885-BC38-E2393E032798}" type="pres">
      <dgm:prSet presAssocID="{83DFA015-7BDF-4F8B-AAA9-44B9287E26AD}" presName="childPlaceholder" presStyleCnt="0"/>
      <dgm:spPr/>
    </dgm:pt>
    <dgm:pt modelId="{B05C91BD-E764-4858-93C4-0D4E75C02A4E}" type="pres">
      <dgm:prSet presAssocID="{83DFA015-7BDF-4F8B-AAA9-44B9287E26AD}" presName="circle" presStyleCnt="0"/>
      <dgm:spPr/>
    </dgm:pt>
    <dgm:pt modelId="{9C6EEC61-7717-4B24-AA2A-384322BECEE3}" type="pres">
      <dgm:prSet presAssocID="{83DFA015-7BDF-4F8B-AAA9-44B9287E26AD}" presName="quadrant1" presStyleLbl="node1" presStyleIdx="0" presStyleCnt="4">
        <dgm:presLayoutVars>
          <dgm:chMax val="1"/>
          <dgm:bulletEnabled val="1"/>
        </dgm:presLayoutVars>
      </dgm:prSet>
      <dgm:spPr/>
      <dgm:t>
        <a:bodyPr/>
        <a:lstStyle/>
        <a:p>
          <a:endParaRPr lang="en-GB"/>
        </a:p>
      </dgm:t>
    </dgm:pt>
    <dgm:pt modelId="{BD5A74E3-74C3-4406-9D97-137BF3DA8175}" type="pres">
      <dgm:prSet presAssocID="{83DFA015-7BDF-4F8B-AAA9-44B9287E26AD}" presName="quadrant2" presStyleLbl="node1" presStyleIdx="1" presStyleCnt="4">
        <dgm:presLayoutVars>
          <dgm:chMax val="1"/>
          <dgm:bulletEnabled val="1"/>
        </dgm:presLayoutVars>
      </dgm:prSet>
      <dgm:spPr/>
      <dgm:t>
        <a:bodyPr/>
        <a:lstStyle/>
        <a:p>
          <a:endParaRPr lang="en-GB"/>
        </a:p>
      </dgm:t>
    </dgm:pt>
    <dgm:pt modelId="{924B950F-72DE-4A08-8A10-75514D2A5E32}" type="pres">
      <dgm:prSet presAssocID="{83DFA015-7BDF-4F8B-AAA9-44B9287E26AD}" presName="quadrant3" presStyleLbl="node1" presStyleIdx="2" presStyleCnt="4">
        <dgm:presLayoutVars>
          <dgm:chMax val="1"/>
          <dgm:bulletEnabled val="1"/>
        </dgm:presLayoutVars>
      </dgm:prSet>
      <dgm:spPr/>
      <dgm:t>
        <a:bodyPr/>
        <a:lstStyle/>
        <a:p>
          <a:endParaRPr lang="en-GB"/>
        </a:p>
      </dgm:t>
    </dgm:pt>
    <dgm:pt modelId="{A061D73C-4159-4F2E-818F-AF9D41D9A4B7}" type="pres">
      <dgm:prSet presAssocID="{83DFA015-7BDF-4F8B-AAA9-44B9287E26AD}" presName="quadrant4" presStyleLbl="node1" presStyleIdx="3" presStyleCnt="4">
        <dgm:presLayoutVars>
          <dgm:chMax val="1"/>
          <dgm:bulletEnabled val="1"/>
        </dgm:presLayoutVars>
      </dgm:prSet>
      <dgm:spPr/>
      <dgm:t>
        <a:bodyPr/>
        <a:lstStyle/>
        <a:p>
          <a:endParaRPr lang="en-GB"/>
        </a:p>
      </dgm:t>
    </dgm:pt>
    <dgm:pt modelId="{EF05BA1F-D0B1-4D8D-B951-D117E105B08F}" type="pres">
      <dgm:prSet presAssocID="{83DFA015-7BDF-4F8B-AAA9-44B9287E26AD}" presName="quadrantPlaceholder" presStyleCnt="0"/>
      <dgm:spPr/>
    </dgm:pt>
    <dgm:pt modelId="{1C201EC9-9EBB-4E87-925F-A63C44D33265}" type="pres">
      <dgm:prSet presAssocID="{83DFA015-7BDF-4F8B-AAA9-44B9287E26AD}" presName="center1" presStyleLbl="fgShp" presStyleIdx="0" presStyleCnt="2"/>
      <dgm:spPr/>
    </dgm:pt>
    <dgm:pt modelId="{23857DEB-F317-4240-B2FE-060BCADDDA37}" type="pres">
      <dgm:prSet presAssocID="{83DFA015-7BDF-4F8B-AAA9-44B9287E26AD}" presName="center2" presStyleLbl="fgShp" presStyleIdx="1" presStyleCnt="2"/>
      <dgm:spPr/>
    </dgm:pt>
  </dgm:ptLst>
  <dgm:cxnLst>
    <dgm:cxn modelId="{0DDD9393-00EA-4576-ADD4-6FA87A024CED}" type="presOf" srcId="{DAA5D241-63B5-4A94-8790-0F99DE05E35D}" destId="{5C7D1D36-A310-4974-95EC-A0F45D3B5ECD}" srcOrd="0" destOrd="0" presId="urn:microsoft.com/office/officeart/2005/8/layout/cycle4"/>
    <dgm:cxn modelId="{F8913488-728C-44A6-9991-0F4F05C6B2CB}" type="presOf" srcId="{E5C65C0E-082F-4F46-8E3B-987419AC7C99}" destId="{BD5A74E3-74C3-4406-9D97-137BF3DA8175}" srcOrd="0" destOrd="0" presId="urn:microsoft.com/office/officeart/2005/8/layout/cycle4"/>
    <dgm:cxn modelId="{6F9F07FA-4D8E-4F0F-8B41-FD8996F43681}" type="presOf" srcId="{917998A9-2252-4033-B462-7268B2EC34A0}" destId="{D69E8595-1569-4DDF-85D1-69DCBC4E35BC}" srcOrd="1" destOrd="0" presId="urn:microsoft.com/office/officeart/2005/8/layout/cycle4"/>
    <dgm:cxn modelId="{D1B804E6-BCFC-4711-AD6A-6F6A639055FC}" type="presOf" srcId="{4B8AA988-30F9-48E0-9C05-FF56D37A4BFA}" destId="{D0A1CEB4-064F-470F-937E-CCA725EF0430}" srcOrd="1" destOrd="0" presId="urn:microsoft.com/office/officeart/2005/8/layout/cycle4"/>
    <dgm:cxn modelId="{397018AC-CDC2-446C-960B-2E7830B65A97}" srcId="{83DFA015-7BDF-4F8B-AAA9-44B9287E26AD}" destId="{E5C65C0E-082F-4F46-8E3B-987419AC7C99}" srcOrd="1" destOrd="0" parTransId="{59A97120-4491-4D1E-8225-874249485294}" sibTransId="{C53C97DC-5852-470F-B010-1B623207D56D}"/>
    <dgm:cxn modelId="{6F1BBE1C-6754-475E-B050-150EB262D407}" srcId="{83DFA015-7BDF-4F8B-AAA9-44B9287E26AD}" destId="{FDD60C99-CF2C-4F2D-8585-F47B4D711FAE}" srcOrd="2" destOrd="0" parTransId="{3C1E1360-9704-4A30-8A87-303B56CB3148}" sibTransId="{2812FF8A-E0BA-4E6D-AAC1-8698367BF412}"/>
    <dgm:cxn modelId="{C1FB9919-14E4-48E3-8C16-DD897D71D47D}" type="presOf" srcId="{4B8AA988-30F9-48E0-9C05-FF56D37A4BFA}" destId="{94E4211B-14E6-44F7-BB7F-2CC92386C47B}" srcOrd="0" destOrd="0" presId="urn:microsoft.com/office/officeart/2005/8/layout/cycle4"/>
    <dgm:cxn modelId="{69C72607-6C48-4E65-9179-9913C7B725A2}" srcId="{157C670E-1C8B-4507-82B7-C1527528CC0B}" destId="{DAA5D241-63B5-4A94-8790-0F99DE05E35D}" srcOrd="0" destOrd="0" parTransId="{E6EBC265-9391-4233-8788-C3CCE4CE001D}" sibTransId="{0CC5BB8B-E405-4164-B84C-DB5FB7E2B47D}"/>
    <dgm:cxn modelId="{42B75D68-6D7A-4D9D-BA54-F4DB4876047B}" srcId="{826E5164-C87F-41CB-BBC8-8E2D0A61CCF2}" destId="{4B8AA988-30F9-48E0-9C05-FF56D37A4BFA}" srcOrd="0" destOrd="0" parTransId="{68D3DA19-98F3-4B41-815C-C65B87FD8852}" sibTransId="{3878F977-C3F3-4D84-BAD7-558225D42092}"/>
    <dgm:cxn modelId="{9BE8FD3C-9056-45A3-B389-CB462ADB685D}" type="presOf" srcId="{17502A10-CF15-4963-83B3-0BD36F010BD0}" destId="{B233DE5E-FCA4-4932-B7CD-A2558FE1DA4C}" srcOrd="1" destOrd="0" presId="urn:microsoft.com/office/officeart/2005/8/layout/cycle4"/>
    <dgm:cxn modelId="{4568D19A-DD03-45DB-8F81-BA239DCD80A5}" srcId="{83DFA015-7BDF-4F8B-AAA9-44B9287E26AD}" destId="{157C670E-1C8B-4507-82B7-C1527528CC0B}" srcOrd="0" destOrd="0" parTransId="{5055EDBA-7B82-407D-9203-D466B7F80C28}" sibTransId="{471549F3-A5D3-4450-AB08-169BC4350C2C}"/>
    <dgm:cxn modelId="{16414E28-E371-4106-B38F-C6C666F83867}" srcId="{FDD60C99-CF2C-4F2D-8585-F47B4D711FAE}" destId="{17502A10-CF15-4963-83B3-0BD36F010BD0}" srcOrd="0" destOrd="0" parTransId="{32947F95-EFCD-4FEE-9D4D-5601516CB23D}" sibTransId="{335B5506-5F6B-4332-B182-F4BD4E7A414E}"/>
    <dgm:cxn modelId="{72206732-596B-4901-95FA-84015200092B}" type="presOf" srcId="{DAA5D241-63B5-4A94-8790-0F99DE05E35D}" destId="{CCA60718-659B-471E-B98D-C7313784B232}" srcOrd="1" destOrd="0" presId="urn:microsoft.com/office/officeart/2005/8/layout/cycle4"/>
    <dgm:cxn modelId="{42A4F29F-53F1-4B7F-8CF3-E307AFA3E39F}" type="presOf" srcId="{17502A10-CF15-4963-83B3-0BD36F010BD0}" destId="{FA592AB3-176A-406A-BE67-FC3E4F145487}" srcOrd="0" destOrd="0" presId="urn:microsoft.com/office/officeart/2005/8/layout/cycle4"/>
    <dgm:cxn modelId="{C6ACD226-7BF4-4860-B0CB-B03F623FF3C2}" srcId="{E5C65C0E-082F-4F46-8E3B-987419AC7C99}" destId="{917998A9-2252-4033-B462-7268B2EC34A0}" srcOrd="0" destOrd="0" parTransId="{3FD93897-704F-4441-9F8E-CADA67C9E46F}" sibTransId="{B00BEEF2-97F2-4DAD-9CBD-3C5FB3D88AB0}"/>
    <dgm:cxn modelId="{89BC003F-B23B-40E1-BE6F-AC3A628A2073}" type="presOf" srcId="{157C670E-1C8B-4507-82B7-C1527528CC0B}" destId="{9C6EEC61-7717-4B24-AA2A-384322BECEE3}" srcOrd="0" destOrd="0" presId="urn:microsoft.com/office/officeart/2005/8/layout/cycle4"/>
    <dgm:cxn modelId="{A8B7C6CD-3F25-4FA2-983A-189B4E5D8608}" type="presOf" srcId="{FDD60C99-CF2C-4F2D-8585-F47B4D711FAE}" destId="{924B950F-72DE-4A08-8A10-75514D2A5E32}" srcOrd="0" destOrd="0" presId="urn:microsoft.com/office/officeart/2005/8/layout/cycle4"/>
    <dgm:cxn modelId="{DB05099F-253F-4DDC-8073-6011AC6FD36E}" srcId="{83DFA015-7BDF-4F8B-AAA9-44B9287E26AD}" destId="{826E5164-C87F-41CB-BBC8-8E2D0A61CCF2}" srcOrd="3" destOrd="0" parTransId="{F49B0C81-AA5A-4809-9471-2C795D1D344D}" sibTransId="{9B5F6988-9EEA-4761-98C5-7A5406FC6F82}"/>
    <dgm:cxn modelId="{DE15DAFC-8F31-46B4-88D9-20C1B9F1EE7F}" type="presOf" srcId="{83DFA015-7BDF-4F8B-AAA9-44B9287E26AD}" destId="{6BD09B4D-852D-49F4-8780-9986922BF22E}" srcOrd="0" destOrd="0" presId="urn:microsoft.com/office/officeart/2005/8/layout/cycle4"/>
    <dgm:cxn modelId="{9587D0FA-289E-4951-8ACE-F3CE46A580F9}" type="presOf" srcId="{826E5164-C87F-41CB-BBC8-8E2D0A61CCF2}" destId="{A061D73C-4159-4F2E-818F-AF9D41D9A4B7}" srcOrd="0" destOrd="0" presId="urn:microsoft.com/office/officeart/2005/8/layout/cycle4"/>
    <dgm:cxn modelId="{04E6E207-3B14-4337-ABD9-1F65AE4BEE82}" type="presOf" srcId="{917998A9-2252-4033-B462-7268B2EC34A0}" destId="{FC3BE2E9-BE7C-4E38-8709-3ED1B13397A6}" srcOrd="0" destOrd="0" presId="urn:microsoft.com/office/officeart/2005/8/layout/cycle4"/>
    <dgm:cxn modelId="{5704142F-161C-43C2-9DFF-2A3BBF3F21BB}" type="presParOf" srcId="{6BD09B4D-852D-49F4-8780-9986922BF22E}" destId="{C222F6E1-C1BA-46A8-AFE9-78C00D704C21}" srcOrd="0" destOrd="0" presId="urn:microsoft.com/office/officeart/2005/8/layout/cycle4"/>
    <dgm:cxn modelId="{7183FFBD-91AF-42C5-B751-F5FF239D8F68}" type="presParOf" srcId="{C222F6E1-C1BA-46A8-AFE9-78C00D704C21}" destId="{0605A8F3-EA8A-4878-9EC2-88408D8680CA}" srcOrd="0" destOrd="0" presId="urn:microsoft.com/office/officeart/2005/8/layout/cycle4"/>
    <dgm:cxn modelId="{15C69AD9-14B5-48FF-BFB0-38D979B871E0}" type="presParOf" srcId="{0605A8F3-EA8A-4878-9EC2-88408D8680CA}" destId="{5C7D1D36-A310-4974-95EC-A0F45D3B5ECD}" srcOrd="0" destOrd="0" presId="urn:microsoft.com/office/officeart/2005/8/layout/cycle4"/>
    <dgm:cxn modelId="{5326A334-530C-4BC8-A8A4-91D6CCAA0A0D}" type="presParOf" srcId="{0605A8F3-EA8A-4878-9EC2-88408D8680CA}" destId="{CCA60718-659B-471E-B98D-C7313784B232}" srcOrd="1" destOrd="0" presId="urn:microsoft.com/office/officeart/2005/8/layout/cycle4"/>
    <dgm:cxn modelId="{45F1AAF5-BE53-4741-86F4-3CBED085D9EA}" type="presParOf" srcId="{C222F6E1-C1BA-46A8-AFE9-78C00D704C21}" destId="{B0AECEA7-F2A4-48BF-BD20-D3C0019B3194}" srcOrd="1" destOrd="0" presId="urn:microsoft.com/office/officeart/2005/8/layout/cycle4"/>
    <dgm:cxn modelId="{F371BEE7-A2DA-48B1-B872-DC9890A3082F}" type="presParOf" srcId="{B0AECEA7-F2A4-48BF-BD20-D3C0019B3194}" destId="{FC3BE2E9-BE7C-4E38-8709-3ED1B13397A6}" srcOrd="0" destOrd="0" presId="urn:microsoft.com/office/officeart/2005/8/layout/cycle4"/>
    <dgm:cxn modelId="{88C1FC5A-2A81-4A62-8C67-D7CDC9C53C7E}" type="presParOf" srcId="{B0AECEA7-F2A4-48BF-BD20-D3C0019B3194}" destId="{D69E8595-1569-4DDF-85D1-69DCBC4E35BC}" srcOrd="1" destOrd="0" presId="urn:microsoft.com/office/officeart/2005/8/layout/cycle4"/>
    <dgm:cxn modelId="{7B194F74-9517-4887-977F-2CD445EDDF5C}" type="presParOf" srcId="{C222F6E1-C1BA-46A8-AFE9-78C00D704C21}" destId="{FCF2D2AD-E3A6-498C-9806-B0EFF6EFDFAD}" srcOrd="2" destOrd="0" presId="urn:microsoft.com/office/officeart/2005/8/layout/cycle4"/>
    <dgm:cxn modelId="{2990282C-119F-413E-947E-41270CEF0BEC}" type="presParOf" srcId="{FCF2D2AD-E3A6-498C-9806-B0EFF6EFDFAD}" destId="{FA592AB3-176A-406A-BE67-FC3E4F145487}" srcOrd="0" destOrd="0" presId="urn:microsoft.com/office/officeart/2005/8/layout/cycle4"/>
    <dgm:cxn modelId="{F4AE6F63-D626-485A-A7A0-09272FACC187}" type="presParOf" srcId="{FCF2D2AD-E3A6-498C-9806-B0EFF6EFDFAD}" destId="{B233DE5E-FCA4-4932-B7CD-A2558FE1DA4C}" srcOrd="1" destOrd="0" presId="urn:microsoft.com/office/officeart/2005/8/layout/cycle4"/>
    <dgm:cxn modelId="{679FC05D-EE59-4E7C-BEF4-AF91D25D8FD3}" type="presParOf" srcId="{C222F6E1-C1BA-46A8-AFE9-78C00D704C21}" destId="{3AD2A9E3-75FC-4659-B879-5A137D53351B}" srcOrd="3" destOrd="0" presId="urn:microsoft.com/office/officeart/2005/8/layout/cycle4"/>
    <dgm:cxn modelId="{1B2C53F6-1E32-48D9-A86D-23C183F14525}" type="presParOf" srcId="{3AD2A9E3-75FC-4659-B879-5A137D53351B}" destId="{94E4211B-14E6-44F7-BB7F-2CC92386C47B}" srcOrd="0" destOrd="0" presId="urn:microsoft.com/office/officeart/2005/8/layout/cycle4"/>
    <dgm:cxn modelId="{E287A12E-92F1-410F-A436-CB33870A392A}" type="presParOf" srcId="{3AD2A9E3-75FC-4659-B879-5A137D53351B}" destId="{D0A1CEB4-064F-470F-937E-CCA725EF0430}" srcOrd="1" destOrd="0" presId="urn:microsoft.com/office/officeart/2005/8/layout/cycle4"/>
    <dgm:cxn modelId="{FF3FFCB2-1332-4AA1-AA55-9B3449FD97A2}" type="presParOf" srcId="{C222F6E1-C1BA-46A8-AFE9-78C00D704C21}" destId="{673477EF-9330-4885-BC38-E2393E032798}" srcOrd="4" destOrd="0" presId="urn:microsoft.com/office/officeart/2005/8/layout/cycle4"/>
    <dgm:cxn modelId="{D80B35A8-ADBA-4B06-ACEE-62F12CC855D5}" type="presParOf" srcId="{6BD09B4D-852D-49F4-8780-9986922BF22E}" destId="{B05C91BD-E764-4858-93C4-0D4E75C02A4E}" srcOrd="1" destOrd="0" presId="urn:microsoft.com/office/officeart/2005/8/layout/cycle4"/>
    <dgm:cxn modelId="{81E646CF-D242-4F2B-84B1-AB8D189107B5}" type="presParOf" srcId="{B05C91BD-E764-4858-93C4-0D4E75C02A4E}" destId="{9C6EEC61-7717-4B24-AA2A-384322BECEE3}" srcOrd="0" destOrd="0" presId="urn:microsoft.com/office/officeart/2005/8/layout/cycle4"/>
    <dgm:cxn modelId="{4E8DDC06-1AEC-4DD9-B541-A47B9457181A}" type="presParOf" srcId="{B05C91BD-E764-4858-93C4-0D4E75C02A4E}" destId="{BD5A74E3-74C3-4406-9D97-137BF3DA8175}" srcOrd="1" destOrd="0" presId="urn:microsoft.com/office/officeart/2005/8/layout/cycle4"/>
    <dgm:cxn modelId="{19EB9FCA-FC01-4F78-B6B3-7DE1EA605505}" type="presParOf" srcId="{B05C91BD-E764-4858-93C4-0D4E75C02A4E}" destId="{924B950F-72DE-4A08-8A10-75514D2A5E32}" srcOrd="2" destOrd="0" presId="urn:microsoft.com/office/officeart/2005/8/layout/cycle4"/>
    <dgm:cxn modelId="{97098C50-D1A0-437D-B0C3-2240694177E0}" type="presParOf" srcId="{B05C91BD-E764-4858-93C4-0D4E75C02A4E}" destId="{A061D73C-4159-4F2E-818F-AF9D41D9A4B7}" srcOrd="3" destOrd="0" presId="urn:microsoft.com/office/officeart/2005/8/layout/cycle4"/>
    <dgm:cxn modelId="{36576450-AD5D-457B-ABE7-0E1467D5679C}" type="presParOf" srcId="{B05C91BD-E764-4858-93C4-0D4E75C02A4E}" destId="{EF05BA1F-D0B1-4D8D-B951-D117E105B08F}" srcOrd="4" destOrd="0" presId="urn:microsoft.com/office/officeart/2005/8/layout/cycle4"/>
    <dgm:cxn modelId="{25BEF925-7D6F-4A85-BB09-8D18CE8432BA}" type="presParOf" srcId="{6BD09B4D-852D-49F4-8780-9986922BF22E}" destId="{1C201EC9-9EBB-4E87-925F-A63C44D33265}" srcOrd="2" destOrd="0" presId="urn:microsoft.com/office/officeart/2005/8/layout/cycle4"/>
    <dgm:cxn modelId="{56B0B45E-9AEA-4355-A262-0CDB95C7BC26}" type="presParOf" srcId="{6BD09B4D-852D-49F4-8780-9986922BF22E}" destId="{23857DEB-F317-4240-B2FE-060BCADDDA3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CFF9C-D2B9-44D9-A5FD-C89D394ADD08}">
      <dsp:nvSpPr>
        <dsp:cNvPr id="0" name=""/>
        <dsp:cNvSpPr/>
      </dsp:nvSpPr>
      <dsp:spPr>
        <a:xfrm>
          <a:off x="0" y="99625"/>
          <a:ext cx="9649072" cy="645208"/>
        </a:xfrm>
        <a:prstGeom prst="roundRect">
          <a:avLst/>
        </a:prstGeom>
        <a:gradFill rotWithShape="0">
          <a:gsLst>
            <a:gs pos="0">
              <a:srgbClr val="9BBB59">
                <a:alpha val="10000"/>
              </a:srgbClr>
            </a:gs>
            <a:gs pos="100000">
              <a:srgbClr val="9BBB59"/>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0" kern="1200" dirty="0" smtClean="0">
              <a:solidFill>
                <a:schemeClr val="accent2"/>
              </a:solidFill>
            </a:rPr>
            <a:t>SME owner without a salary</a:t>
          </a:r>
          <a:endParaRPr lang="en-GB" sz="2400" b="0" kern="1200" dirty="0">
            <a:solidFill>
              <a:schemeClr val="accent2"/>
            </a:solidFill>
          </a:endParaRPr>
        </a:p>
      </dsp:txBody>
      <dsp:txXfrm>
        <a:off x="31496" y="131121"/>
        <a:ext cx="9586080" cy="582216"/>
      </dsp:txXfrm>
    </dsp:sp>
    <dsp:sp modelId="{1BE6ED0E-E503-482D-A32B-5E4B6719D380}">
      <dsp:nvSpPr>
        <dsp:cNvPr id="0" name=""/>
        <dsp:cNvSpPr/>
      </dsp:nvSpPr>
      <dsp:spPr>
        <a:xfrm>
          <a:off x="0" y="851219"/>
          <a:ext cx="9649072" cy="527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358" tIns="7620" rIns="42672" bIns="7620" numCol="1" spcCol="1270" anchor="t" anchorCtr="0">
          <a:noAutofit/>
        </a:bodyPr>
        <a:lstStyle/>
        <a:p>
          <a:pPr marL="57150" lvl="1" indent="-57150" algn="l" defTabSz="266700">
            <a:lnSpc>
              <a:spcPct val="90000"/>
            </a:lnSpc>
            <a:spcBef>
              <a:spcPct val="0"/>
            </a:spcBef>
            <a:spcAft>
              <a:spcPct val="20000"/>
            </a:spcAft>
            <a:buChar char="••"/>
          </a:pPr>
          <a:endParaRPr lang="en-GB" sz="600" kern="1200" dirty="0">
            <a:solidFill>
              <a:sysClr val="window" lastClr="FFFFFF">
                <a:lumMod val="50000"/>
              </a:sysClr>
            </a:solidFill>
            <a:latin typeface="Franklin Gothic Medium Cond" pitchFamily="34" charset="0"/>
            <a:ea typeface="+mn-ea"/>
            <a:cs typeface="+mn-cs"/>
          </a:endParaRPr>
        </a:p>
        <a:p>
          <a:pPr marL="228600" lvl="1" indent="-228600" algn="l" defTabSz="889000">
            <a:lnSpc>
              <a:spcPct val="90000"/>
            </a:lnSpc>
            <a:spcBef>
              <a:spcPct val="0"/>
            </a:spcBef>
            <a:spcAft>
              <a:spcPct val="20000"/>
            </a:spcAft>
            <a:buChar char="••"/>
          </a:pPr>
          <a:r>
            <a:rPr lang="en-GB" sz="2000" kern="1200" dirty="0" smtClean="0">
              <a:solidFill>
                <a:schemeClr val="tx2">
                  <a:lumMod val="65000"/>
                  <a:lumOff val="35000"/>
                </a:schemeClr>
              </a:solidFill>
              <a:latin typeface="Franklin Gothic Medium Cond" pitchFamily="34" charset="0"/>
              <a:ea typeface="+mn-ea"/>
              <a:cs typeface="+mn-cs"/>
            </a:rPr>
            <a:t>Hourly rate (unit cost) fixed in the grant by the Commission</a:t>
          </a:r>
          <a:endParaRPr lang="en-GB" sz="2000" kern="1200" dirty="0">
            <a:solidFill>
              <a:schemeClr val="tx2">
                <a:lumMod val="65000"/>
                <a:lumOff val="35000"/>
              </a:schemeClr>
            </a:solidFill>
            <a:latin typeface="Franklin Gothic Medium Cond" pitchFamily="34" charset="0"/>
            <a:ea typeface="+mn-ea"/>
            <a:cs typeface="+mn-cs"/>
          </a:endParaRPr>
        </a:p>
      </dsp:txBody>
      <dsp:txXfrm>
        <a:off x="0" y="851219"/>
        <a:ext cx="9649072" cy="527048"/>
      </dsp:txXfrm>
    </dsp:sp>
    <dsp:sp modelId="{1DC609E1-5088-4163-A387-F0081CE926B9}">
      <dsp:nvSpPr>
        <dsp:cNvPr id="0" name=""/>
        <dsp:cNvSpPr/>
      </dsp:nvSpPr>
      <dsp:spPr>
        <a:xfrm>
          <a:off x="0" y="1472437"/>
          <a:ext cx="9649072" cy="645208"/>
        </a:xfrm>
        <a:prstGeom prst="roundRect">
          <a:avLst/>
        </a:prstGeom>
        <a:gradFill rotWithShape="0">
          <a:gsLst>
            <a:gs pos="100000">
              <a:srgbClr val="9BBB59"/>
            </a:gs>
            <a:gs pos="100000">
              <a:srgbClr val="9CB86E">
                <a:alpha val="10000"/>
              </a:srgbClr>
            </a:gs>
            <a:gs pos="0">
              <a:srgbClr val="92D050">
                <a:alpha val="10000"/>
              </a:srgbClr>
            </a:gs>
          </a:gsLst>
          <a:lin ang="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0" kern="1200" dirty="0" smtClean="0">
              <a:solidFill>
                <a:schemeClr val="accent2"/>
              </a:solidFill>
            </a:rPr>
            <a:t>Average personnel costs</a:t>
          </a:r>
          <a:endParaRPr lang="en-GB" sz="2400" b="0" kern="1200" dirty="0">
            <a:solidFill>
              <a:schemeClr val="accent2"/>
            </a:solidFill>
          </a:endParaRPr>
        </a:p>
      </dsp:txBody>
      <dsp:txXfrm>
        <a:off x="31496" y="1503933"/>
        <a:ext cx="9586080" cy="582216"/>
      </dsp:txXfrm>
    </dsp:sp>
    <dsp:sp modelId="{C73F0A72-E300-453A-A5B0-E6CF9318D065}">
      <dsp:nvSpPr>
        <dsp:cNvPr id="0" name=""/>
        <dsp:cNvSpPr/>
      </dsp:nvSpPr>
      <dsp:spPr>
        <a:xfrm>
          <a:off x="0" y="2264523"/>
          <a:ext cx="9649072" cy="79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358" tIns="7620" rIns="42672" bIns="7620" numCol="1" spcCol="1270" anchor="t" anchorCtr="0">
          <a:noAutofit/>
        </a:bodyPr>
        <a:lstStyle/>
        <a:p>
          <a:pPr marL="57150" lvl="1" indent="-57150" algn="l" defTabSz="266700">
            <a:lnSpc>
              <a:spcPct val="90000"/>
            </a:lnSpc>
            <a:spcBef>
              <a:spcPct val="0"/>
            </a:spcBef>
            <a:spcAft>
              <a:spcPct val="20000"/>
            </a:spcAft>
            <a:buChar char="••"/>
          </a:pPr>
          <a:endParaRPr lang="en-GB" sz="600" kern="1200" dirty="0">
            <a:solidFill>
              <a:sysClr val="window" lastClr="FFFFFF">
                <a:lumMod val="50000"/>
              </a:sysClr>
            </a:solidFill>
            <a:latin typeface="Franklin Gothic Medium Cond" pitchFamily="34" charset="0"/>
            <a:ea typeface="+mn-ea"/>
            <a:cs typeface="+mn-cs"/>
          </a:endParaRPr>
        </a:p>
        <a:p>
          <a:pPr marL="228600" lvl="1" indent="-228600" algn="l" defTabSz="889000">
            <a:lnSpc>
              <a:spcPct val="90000"/>
            </a:lnSpc>
            <a:spcBef>
              <a:spcPct val="0"/>
            </a:spcBef>
            <a:spcAft>
              <a:spcPct val="20000"/>
            </a:spcAft>
            <a:buChar char="••"/>
          </a:pPr>
          <a:r>
            <a:rPr lang="en-GB" sz="2000" kern="1200" dirty="0" smtClean="0">
              <a:solidFill>
                <a:schemeClr val="tx2">
                  <a:lumMod val="65000"/>
                  <a:lumOff val="35000"/>
                </a:schemeClr>
              </a:solidFill>
              <a:latin typeface="Franklin Gothic Medium Cond" pitchFamily="34" charset="0"/>
              <a:ea typeface="+mn-ea"/>
              <a:cs typeface="+mn-cs"/>
            </a:rPr>
            <a:t>Average hourly rate (unit cost) calculated in accordance with the beneficiary's usual cost accounting practices</a:t>
          </a:r>
          <a:endParaRPr lang="en-GB" sz="2000" kern="1200" dirty="0">
            <a:solidFill>
              <a:schemeClr val="tx2">
                <a:lumMod val="65000"/>
                <a:lumOff val="35000"/>
              </a:schemeClr>
            </a:solidFill>
            <a:latin typeface="Franklin Gothic Medium Cond" pitchFamily="34" charset="0"/>
            <a:ea typeface="+mn-ea"/>
            <a:cs typeface="+mn-cs"/>
          </a:endParaRPr>
        </a:p>
      </dsp:txBody>
      <dsp:txXfrm>
        <a:off x="0" y="2264523"/>
        <a:ext cx="9649072" cy="795814"/>
      </dsp:txXfrm>
    </dsp:sp>
    <dsp:sp modelId="{70C6A278-3C51-482F-884C-00E35D8DADBB}">
      <dsp:nvSpPr>
        <dsp:cNvPr id="0" name=""/>
        <dsp:cNvSpPr/>
      </dsp:nvSpPr>
      <dsp:spPr>
        <a:xfrm>
          <a:off x="0" y="3168351"/>
          <a:ext cx="9649072" cy="645208"/>
        </a:xfrm>
        <a:prstGeom prst="roundRect">
          <a:avLst/>
        </a:prstGeom>
        <a:gradFill rotWithShape="0">
          <a:gsLst>
            <a:gs pos="0">
              <a:srgbClr val="F79646">
                <a:alpha val="10000"/>
              </a:srgbClr>
            </a:gs>
            <a:gs pos="100000">
              <a:srgbClr val="F79646"/>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solidFill>
                <a:schemeClr val="accent2"/>
              </a:solidFill>
            </a:rPr>
            <a:t>Actual costs</a:t>
          </a:r>
          <a:endParaRPr lang="en-GB" sz="2400" b="1" kern="1200" dirty="0">
            <a:solidFill>
              <a:schemeClr val="accent2"/>
            </a:solidFill>
          </a:endParaRPr>
        </a:p>
      </dsp:txBody>
      <dsp:txXfrm>
        <a:off x="31496" y="3199847"/>
        <a:ext cx="9586080" cy="582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2A4C2-7418-4A0D-9A0D-197C216596B0}">
      <dsp:nvSpPr>
        <dsp:cNvPr id="0" name=""/>
        <dsp:cNvSpPr/>
      </dsp:nvSpPr>
      <dsp:spPr>
        <a:xfrm>
          <a:off x="-4759574" y="-729528"/>
          <a:ext cx="5669107" cy="5669107"/>
        </a:xfrm>
        <a:prstGeom prst="blockArc">
          <a:avLst>
            <a:gd name="adj1" fmla="val 18900000"/>
            <a:gd name="adj2" fmla="val 2700000"/>
            <a:gd name="adj3" fmla="val 38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AC2B90-134F-461D-AB7A-AC2BBDB56C81}">
      <dsp:nvSpPr>
        <dsp:cNvPr id="0" name=""/>
        <dsp:cNvSpPr/>
      </dsp:nvSpPr>
      <dsp:spPr>
        <a:xfrm>
          <a:off x="584960" y="295318"/>
          <a:ext cx="9279739" cy="1093383"/>
        </a:xfrm>
        <a:prstGeom prst="rect">
          <a:avLst/>
        </a:prstGeom>
        <a:gradFill rotWithShape="0">
          <a:gsLst>
            <a:gs pos="0">
              <a:srgbClr val="FEE1AC"/>
            </a:gs>
            <a:gs pos="64999">
              <a:srgbClr val="F0EBD5"/>
            </a:gs>
            <a:gs pos="100000">
              <a:srgbClr val="D1C39F"/>
            </a:gs>
          </a:gsLst>
          <a:lin ang="66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345" tIns="50800" rIns="50800" bIns="50800" numCol="1" spcCol="1270" anchor="ctr" anchorCtr="0">
          <a:noAutofit/>
        </a:bodyPr>
        <a:lstStyle/>
        <a:p>
          <a:pPr lvl="0" algn="l" defTabSz="889000">
            <a:lnSpc>
              <a:spcPct val="90000"/>
            </a:lnSpc>
            <a:spcBef>
              <a:spcPct val="0"/>
            </a:spcBef>
            <a:spcAft>
              <a:spcPct val="35000"/>
            </a:spcAft>
          </a:pPr>
          <a:r>
            <a:rPr lang="en-GB" sz="2000" b="1" kern="1200" noProof="0" dirty="0" smtClean="0">
              <a:solidFill>
                <a:srgbClr val="3831BD"/>
              </a:solidFill>
            </a:rPr>
            <a:t>1720 hours</a:t>
          </a:r>
        </a:p>
        <a:p>
          <a:pPr marL="361950" lvl="0" indent="0" algn="l" defTabSz="889000">
            <a:lnSpc>
              <a:spcPct val="100000"/>
            </a:lnSpc>
            <a:spcBef>
              <a:spcPct val="0"/>
            </a:spcBef>
            <a:spcAft>
              <a:spcPct val="35000"/>
            </a:spcAft>
          </a:pPr>
          <a:r>
            <a:rPr lang="en-GB" sz="1400" b="1" kern="1200" noProof="0" dirty="0" smtClean="0">
              <a:solidFill>
                <a:srgbClr val="9B4129"/>
              </a:solidFill>
            </a:rPr>
            <a:t>you must use this option if the employment contract does not specify the working   time conditions or if the "annual workable hours" cannot be determined  </a:t>
          </a:r>
          <a:endParaRPr lang="en-GB" sz="1400" b="1" kern="1200" noProof="0" dirty="0">
            <a:solidFill>
              <a:srgbClr val="9B4129"/>
            </a:solidFill>
          </a:endParaRPr>
        </a:p>
      </dsp:txBody>
      <dsp:txXfrm>
        <a:off x="584960" y="295318"/>
        <a:ext cx="9279739" cy="1093383"/>
      </dsp:txXfrm>
    </dsp:sp>
    <dsp:sp modelId="{1CB4B24F-280F-4416-891D-1AC248834B9B}">
      <dsp:nvSpPr>
        <dsp:cNvPr id="0" name=""/>
        <dsp:cNvSpPr/>
      </dsp:nvSpPr>
      <dsp:spPr>
        <a:xfrm>
          <a:off x="58704" y="315753"/>
          <a:ext cx="1052512" cy="1052512"/>
        </a:xfrm>
        <a:prstGeom prst="ellipse">
          <a:avLst/>
        </a:prstGeom>
        <a:solidFill>
          <a:schemeClr val="lt1">
            <a:hueOff val="0"/>
            <a:satOff val="0"/>
            <a:lumOff val="0"/>
            <a:alphaOff val="0"/>
          </a:schemeClr>
        </a:solidFill>
        <a:ln w="381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759BEC0F-E100-4403-8B41-F051E9C695CA}">
      <dsp:nvSpPr>
        <dsp:cNvPr id="0" name=""/>
        <dsp:cNvSpPr/>
      </dsp:nvSpPr>
      <dsp:spPr>
        <a:xfrm>
          <a:off x="891030" y="1684020"/>
          <a:ext cx="8973668" cy="842010"/>
        </a:xfrm>
        <a:prstGeom prst="rect">
          <a:avLst/>
        </a:prstGeom>
        <a:gradFill rotWithShape="0">
          <a:gsLst>
            <a:gs pos="0">
              <a:srgbClr val="FEE1AC"/>
            </a:gs>
            <a:gs pos="64999">
              <a:srgbClr val="F0EBD5"/>
            </a:gs>
            <a:gs pos="100000">
              <a:srgbClr val="D1C39F"/>
            </a:gs>
          </a:gsLst>
          <a:lin ang="66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345" tIns="50800" rIns="50800" bIns="50800" numCol="1" spcCol="1270" anchor="ctr" anchorCtr="0">
          <a:noAutofit/>
        </a:bodyPr>
        <a:lstStyle/>
        <a:p>
          <a:pPr lvl="0" algn="l" defTabSz="889000">
            <a:lnSpc>
              <a:spcPct val="90000"/>
            </a:lnSpc>
            <a:spcBef>
              <a:spcPct val="0"/>
            </a:spcBef>
            <a:spcAft>
              <a:spcPct val="35000"/>
            </a:spcAft>
          </a:pPr>
          <a:r>
            <a:rPr lang="en-GB" sz="2000" b="1" kern="1200" noProof="0" dirty="0" smtClean="0">
              <a:solidFill>
                <a:srgbClr val="3831BD"/>
              </a:solidFill>
            </a:rPr>
            <a:t>Individual annual productive hours</a:t>
          </a:r>
          <a:endParaRPr lang="en-GB" sz="2000" b="1" kern="1200" noProof="0" dirty="0">
            <a:solidFill>
              <a:srgbClr val="3831BD"/>
            </a:solidFill>
          </a:endParaRPr>
        </a:p>
        <a:p>
          <a:pPr marL="114300" lvl="1" indent="-114300" algn="l" defTabSz="622300">
            <a:lnSpc>
              <a:spcPct val="90000"/>
            </a:lnSpc>
            <a:spcBef>
              <a:spcPct val="0"/>
            </a:spcBef>
            <a:spcAft>
              <a:spcPct val="15000"/>
            </a:spcAft>
            <a:buChar char="••"/>
          </a:pPr>
          <a:r>
            <a:rPr lang="en-GB" sz="1400" b="1" kern="1200" noProof="0" dirty="0" smtClean="0">
              <a:solidFill>
                <a:srgbClr val="9B4129"/>
              </a:solidFill>
            </a:rPr>
            <a:t>Formula: annual workable hours + overtime - absences</a:t>
          </a:r>
          <a:endParaRPr lang="en-GB" sz="1400" b="1" kern="1200" noProof="0" dirty="0">
            <a:solidFill>
              <a:srgbClr val="9B4129"/>
            </a:solidFill>
          </a:endParaRPr>
        </a:p>
      </dsp:txBody>
      <dsp:txXfrm>
        <a:off x="891030" y="1684020"/>
        <a:ext cx="8973668" cy="842010"/>
      </dsp:txXfrm>
    </dsp:sp>
    <dsp:sp modelId="{3D5E21EE-2306-4F23-BB8B-A31D5BB615DF}">
      <dsp:nvSpPr>
        <dsp:cNvPr id="0" name=""/>
        <dsp:cNvSpPr/>
      </dsp:nvSpPr>
      <dsp:spPr>
        <a:xfrm>
          <a:off x="364774" y="1578768"/>
          <a:ext cx="1052512" cy="1052512"/>
        </a:xfrm>
        <a:prstGeom prst="ellipse">
          <a:avLst/>
        </a:prstGeom>
        <a:solidFill>
          <a:schemeClr val="lt1">
            <a:hueOff val="0"/>
            <a:satOff val="0"/>
            <a:lumOff val="0"/>
            <a:alphaOff val="0"/>
          </a:schemeClr>
        </a:solidFill>
        <a:ln w="381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E90E4CC-B64A-42BC-8A4E-D415EF967E3F}">
      <dsp:nvSpPr>
        <dsp:cNvPr id="0" name=""/>
        <dsp:cNvSpPr/>
      </dsp:nvSpPr>
      <dsp:spPr>
        <a:xfrm>
          <a:off x="584960" y="2849879"/>
          <a:ext cx="9279739" cy="1036320"/>
        </a:xfrm>
        <a:prstGeom prst="rect">
          <a:avLst/>
        </a:prstGeom>
        <a:gradFill rotWithShape="0">
          <a:gsLst>
            <a:gs pos="0">
              <a:srgbClr val="FEE1AC"/>
            </a:gs>
            <a:gs pos="64999">
              <a:srgbClr val="F0EBD5"/>
            </a:gs>
            <a:gs pos="100000">
              <a:srgbClr val="D1C39F"/>
            </a:gs>
          </a:gsLst>
          <a:lin ang="66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8345" tIns="50800" rIns="50800" bIns="50800" numCol="1" spcCol="1270" anchor="ctr" anchorCtr="0">
          <a:noAutofit/>
        </a:bodyPr>
        <a:lstStyle/>
        <a:p>
          <a:pPr lvl="0" algn="l" defTabSz="889000">
            <a:lnSpc>
              <a:spcPct val="90000"/>
            </a:lnSpc>
            <a:spcBef>
              <a:spcPct val="0"/>
            </a:spcBef>
            <a:spcAft>
              <a:spcPct val="35000"/>
            </a:spcAft>
          </a:pPr>
          <a:r>
            <a:rPr lang="en-GB" sz="2000" b="1" kern="1200" noProof="0" dirty="0" smtClean="0">
              <a:solidFill>
                <a:srgbClr val="3831BD"/>
              </a:solidFill>
            </a:rPr>
            <a:t>Standard</a:t>
          </a:r>
          <a:r>
            <a:rPr lang="en-GB" sz="2000" b="1" kern="1200" baseline="0" noProof="0" dirty="0" smtClean="0">
              <a:solidFill>
                <a:srgbClr val="3831BD"/>
              </a:solidFill>
            </a:rPr>
            <a:t> annual productive hours</a:t>
          </a:r>
        </a:p>
        <a:p>
          <a:pPr marL="114300" lvl="1" indent="-114300" algn="l" defTabSz="622300">
            <a:lnSpc>
              <a:spcPct val="100000"/>
            </a:lnSpc>
            <a:spcBef>
              <a:spcPct val="0"/>
            </a:spcBef>
            <a:spcAft>
              <a:spcPct val="15000"/>
            </a:spcAft>
            <a:buChar char="••"/>
          </a:pPr>
          <a:r>
            <a:rPr lang="en-GB" sz="1400" b="1" kern="1200" noProof="0" dirty="0" smtClean="0">
              <a:solidFill>
                <a:srgbClr val="9B4129"/>
              </a:solidFill>
            </a:rPr>
            <a:t>According to the beneficiary's usual accounting practices. Minimum threshold: annual productive hours ≥ 90 % of the standard annual workable hours</a:t>
          </a:r>
        </a:p>
      </dsp:txBody>
      <dsp:txXfrm>
        <a:off x="584960" y="2849879"/>
        <a:ext cx="9279739" cy="1036320"/>
      </dsp:txXfrm>
    </dsp:sp>
    <dsp:sp modelId="{CE08963B-B439-418A-BEF5-B149273B2111}">
      <dsp:nvSpPr>
        <dsp:cNvPr id="0" name=""/>
        <dsp:cNvSpPr/>
      </dsp:nvSpPr>
      <dsp:spPr>
        <a:xfrm>
          <a:off x="58704" y="2841783"/>
          <a:ext cx="1052512" cy="1052512"/>
        </a:xfrm>
        <a:prstGeom prst="ellipse">
          <a:avLst/>
        </a:prstGeom>
        <a:solidFill>
          <a:schemeClr val="lt1">
            <a:hueOff val="0"/>
            <a:satOff val="0"/>
            <a:lumOff val="0"/>
            <a:alphaOff val="0"/>
          </a:schemeClr>
        </a:solidFill>
        <a:ln w="381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CEBA7-0696-4E96-99B9-38A7BA128FA8}">
      <dsp:nvSpPr>
        <dsp:cNvPr id="0" name=""/>
        <dsp:cNvSpPr/>
      </dsp:nvSpPr>
      <dsp:spPr>
        <a:xfrm>
          <a:off x="0" y="0"/>
          <a:ext cx="9924812" cy="71140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dirty="0" smtClean="0">
              <a:solidFill>
                <a:srgbClr val="FFE161"/>
              </a:solidFill>
              <a:latin typeface="Verdana" pitchFamily="34" charset="0"/>
              <a:ea typeface="Verdana" pitchFamily="34" charset="0"/>
              <a:cs typeface="Verdana" pitchFamily="34" charset="0"/>
            </a:rPr>
            <a:t>Beneficiaries must ensure that: </a:t>
          </a:r>
          <a:endParaRPr lang="en-GB" sz="2400" b="1" kern="1200" dirty="0">
            <a:solidFill>
              <a:srgbClr val="FFE161"/>
            </a:solidFill>
            <a:latin typeface="Verdana" pitchFamily="34" charset="0"/>
            <a:ea typeface="Verdana" pitchFamily="34" charset="0"/>
            <a:cs typeface="Verdana" pitchFamily="34" charset="0"/>
          </a:endParaRPr>
        </a:p>
      </dsp:txBody>
      <dsp:txXfrm>
        <a:off x="34728" y="34728"/>
        <a:ext cx="9855356" cy="641946"/>
      </dsp:txXfrm>
    </dsp:sp>
    <dsp:sp modelId="{DEB7F91C-D341-4763-9CAE-BBD3D4C1A7EA}">
      <dsp:nvSpPr>
        <dsp:cNvPr id="0" name=""/>
        <dsp:cNvSpPr/>
      </dsp:nvSpPr>
      <dsp:spPr>
        <a:xfrm>
          <a:off x="0" y="926462"/>
          <a:ext cx="9924812" cy="356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113" tIns="10160" rIns="56896" bIns="10160" numCol="1" spcCol="1270" anchor="t" anchorCtr="0">
          <a:noAutofit/>
        </a:bodyPr>
        <a:lstStyle/>
        <a:p>
          <a:pPr marL="57150" lvl="1" indent="-57150" algn="l" defTabSz="355600" rtl="0">
            <a:lnSpc>
              <a:spcPct val="90000"/>
            </a:lnSpc>
            <a:spcBef>
              <a:spcPct val="0"/>
            </a:spcBef>
            <a:spcAft>
              <a:spcPts val="0"/>
            </a:spcAft>
            <a:buChar char="••"/>
          </a:pPr>
          <a:endParaRPr lang="en-GB" sz="800" kern="1200" dirty="0"/>
        </a:p>
        <a:p>
          <a:pPr marL="228600" lvl="1" indent="-228600" algn="l" defTabSz="889000" rtl="0">
            <a:lnSpc>
              <a:spcPct val="90000"/>
            </a:lnSpc>
            <a:spcBef>
              <a:spcPct val="0"/>
            </a:spcBef>
            <a:spcAft>
              <a:spcPts val="0"/>
            </a:spcAft>
            <a:buChar char="••"/>
          </a:pP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total number of hours declared </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EU and </a:t>
          </a:r>
          <a:r>
            <a:rPr lang="en-US" sz="2000" b="0" kern="12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Euratom</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grants for a person for a year is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NOT higher</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than the number of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annual productive hours </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used for the calculation of the hourly rate</a:t>
          </a:r>
          <a:endParaRPr lang="en-GB" sz="20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rtl="0">
            <a:lnSpc>
              <a:spcPct val="90000"/>
            </a:lnSpc>
            <a:spcBef>
              <a:spcPct val="0"/>
            </a:spcBef>
            <a:spcAft>
              <a:spcPts val="0"/>
            </a:spcAft>
            <a:buChar char="••"/>
          </a:pPr>
          <a:endParaRPr lang="en-GB" sz="20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rtl="0">
            <a:lnSpc>
              <a:spcPct val="90000"/>
            </a:lnSpc>
            <a:spcBef>
              <a:spcPct val="0"/>
            </a:spcBef>
            <a:spcAft>
              <a:spcPts val="0"/>
            </a:spcAft>
            <a:buChar char="••"/>
          </a:pPr>
          <a:endParaRPr lang="en-GB" sz="20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rtl="0">
            <a:lnSpc>
              <a:spcPct val="90000"/>
            </a:lnSpc>
            <a:spcBef>
              <a:spcPct val="0"/>
            </a:spcBef>
            <a:spcAft>
              <a:spcPts val="0"/>
            </a:spcAft>
            <a:buChar char="••"/>
          </a:pPr>
          <a:endParaRPr lang="en-GB" sz="20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55600" rtl="0">
            <a:lnSpc>
              <a:spcPct val="90000"/>
            </a:lnSpc>
            <a:spcBef>
              <a:spcPct val="0"/>
            </a:spcBef>
            <a:spcAft>
              <a:spcPts val="0"/>
            </a:spcAft>
            <a:buChar char="••"/>
          </a:pPr>
          <a:endParaRPr lang="en-GB" sz="8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11150" rtl="0">
            <a:lnSpc>
              <a:spcPct val="90000"/>
            </a:lnSpc>
            <a:spcBef>
              <a:spcPct val="0"/>
            </a:spcBef>
            <a:spcAft>
              <a:spcPts val="0"/>
            </a:spcAft>
            <a:buChar char="••"/>
          </a:pPr>
          <a:endParaRPr lang="en-GB" sz="7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11150" rtl="0">
            <a:lnSpc>
              <a:spcPct val="90000"/>
            </a:lnSpc>
            <a:spcBef>
              <a:spcPct val="0"/>
            </a:spcBef>
            <a:spcAft>
              <a:spcPts val="0"/>
            </a:spcAft>
            <a:buChar char="••"/>
          </a:pPr>
          <a:endParaRPr lang="en-GB" sz="7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11150" rtl="0">
            <a:lnSpc>
              <a:spcPct val="90000"/>
            </a:lnSpc>
            <a:spcBef>
              <a:spcPct val="0"/>
            </a:spcBef>
            <a:spcAft>
              <a:spcPts val="0"/>
            </a:spcAft>
            <a:buChar char="••"/>
          </a:pPr>
          <a:endParaRPr lang="en-GB" sz="7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11150" rtl="0">
            <a:lnSpc>
              <a:spcPct val="90000"/>
            </a:lnSpc>
            <a:spcBef>
              <a:spcPct val="0"/>
            </a:spcBef>
            <a:spcAft>
              <a:spcPts val="0"/>
            </a:spcAft>
            <a:buChar char="••"/>
          </a:pPr>
          <a:endParaRPr lang="en-GB" sz="7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57150" lvl="1" indent="-57150" algn="l" defTabSz="311150" rtl="0">
            <a:lnSpc>
              <a:spcPct val="90000"/>
            </a:lnSpc>
            <a:spcBef>
              <a:spcPct val="0"/>
            </a:spcBef>
            <a:spcAft>
              <a:spcPts val="0"/>
            </a:spcAft>
            <a:buChar char="••"/>
          </a:pPr>
          <a:endParaRPr lang="en-GB" sz="7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28600" lvl="1" indent="-228600" algn="l" defTabSz="889000" rtl="0">
            <a:lnSpc>
              <a:spcPct val="90000"/>
            </a:lnSpc>
            <a:spcBef>
              <a:spcPct val="0"/>
            </a:spcBef>
            <a:spcAft>
              <a:spcPct val="20000"/>
            </a:spcAft>
            <a:buChar char="••"/>
          </a:pP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total </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amount of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personnel costs declared </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(for reimbursement as actual costs) in EU and </a:t>
          </a:r>
          <a:r>
            <a:rPr lang="en-US" sz="2000" b="0" kern="12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Euratom</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grants for a person for a year is NOT higher than the total personnel costs recorded in the </a:t>
          </a:r>
          <a:r>
            <a:rPr lang="en-US" sz="2000" b="1"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beneficiary’s accounts </a:t>
          </a:r>
          <a:r>
            <a:rPr lang="en-US" sz="2000" b="0" kern="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(for that person for that year). </a:t>
          </a:r>
          <a:endParaRPr lang="en-GB" sz="2000" kern="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dsp:txBody>
      <dsp:txXfrm>
        <a:off x="0" y="926462"/>
        <a:ext cx="9924812" cy="3565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92AB3-176A-406A-BE67-FC3E4F145487}">
      <dsp:nvSpPr>
        <dsp:cNvPr id="0" name=""/>
        <dsp:cNvSpPr/>
      </dsp:nvSpPr>
      <dsp:spPr>
        <a:xfrm>
          <a:off x="5759710" y="3125721"/>
          <a:ext cx="4008418" cy="14747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solidFill>
                <a:srgbClr val="97843F"/>
              </a:solidFill>
            </a:rPr>
            <a:t>It can </a:t>
          </a:r>
          <a:r>
            <a:rPr lang="en-GB" sz="1800" b="1" kern="1200" dirty="0" smtClean="0">
              <a:solidFill>
                <a:srgbClr val="97843F"/>
              </a:solidFill>
            </a:rPr>
            <a:t>NOT</a:t>
          </a:r>
          <a:r>
            <a:rPr lang="en-GB" sz="1800" kern="1200" dirty="0" smtClean="0">
              <a:solidFill>
                <a:srgbClr val="97843F"/>
              </a:solidFill>
            </a:rPr>
            <a:t> apply only to EU actions !</a:t>
          </a:r>
          <a:endParaRPr lang="en-GB" sz="1800" kern="1200" dirty="0">
            <a:solidFill>
              <a:srgbClr val="97843F"/>
            </a:solidFill>
          </a:endParaRPr>
        </a:p>
      </dsp:txBody>
      <dsp:txXfrm>
        <a:off x="6994630" y="3526797"/>
        <a:ext cx="2741102" cy="1041252"/>
      </dsp:txXfrm>
    </dsp:sp>
    <dsp:sp modelId="{94E4211B-14E6-44F7-BB7F-2CC92386C47B}">
      <dsp:nvSpPr>
        <dsp:cNvPr id="0" name=""/>
        <dsp:cNvSpPr/>
      </dsp:nvSpPr>
      <dsp:spPr>
        <a:xfrm>
          <a:off x="190955" y="3133788"/>
          <a:ext cx="4301189" cy="14747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ts val="1200"/>
            </a:spcAft>
            <a:buChar char="••"/>
          </a:pPr>
          <a:r>
            <a:rPr lang="en-GB" sz="2000" b="1" kern="1200" dirty="0" smtClean="0">
              <a:solidFill>
                <a:srgbClr val="97843F"/>
              </a:solidFill>
            </a:rPr>
            <a:t>What</a:t>
          </a:r>
          <a:r>
            <a:rPr lang="en-GB" sz="1800" kern="1200" dirty="0" smtClean="0">
              <a:solidFill>
                <a:srgbClr val="97843F"/>
              </a:solidFill>
            </a:rPr>
            <a:t> has to happen for them to get the extra remuneration?</a:t>
          </a:r>
          <a:endParaRPr lang="en-GB" sz="1800" kern="1200" dirty="0">
            <a:solidFill>
              <a:srgbClr val="97843F"/>
            </a:solidFill>
          </a:endParaRPr>
        </a:p>
      </dsp:txBody>
      <dsp:txXfrm>
        <a:off x="223350" y="3534864"/>
        <a:ext cx="2946042" cy="1041252"/>
      </dsp:txXfrm>
    </dsp:sp>
    <dsp:sp modelId="{FC3BE2E9-BE7C-4E38-8709-3ED1B13397A6}">
      <dsp:nvSpPr>
        <dsp:cNvPr id="0" name=""/>
        <dsp:cNvSpPr/>
      </dsp:nvSpPr>
      <dsp:spPr>
        <a:xfrm>
          <a:off x="5747769" y="37443"/>
          <a:ext cx="4080882" cy="14747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66700" lvl="1" indent="-266700" algn="l" defTabSz="889000">
            <a:lnSpc>
              <a:spcPct val="90000"/>
            </a:lnSpc>
            <a:spcBef>
              <a:spcPct val="0"/>
            </a:spcBef>
            <a:spcAft>
              <a:spcPct val="15000"/>
            </a:spcAft>
            <a:buChar char="••"/>
          </a:pPr>
          <a:r>
            <a:rPr lang="en-GB" sz="2000" b="1" kern="1200" dirty="0" smtClean="0">
              <a:solidFill>
                <a:srgbClr val="97843F"/>
              </a:solidFill>
            </a:rPr>
            <a:t>How much </a:t>
          </a:r>
          <a:r>
            <a:rPr lang="en-GB" sz="1800" kern="1200" dirty="0" smtClean="0">
              <a:solidFill>
                <a:srgbClr val="97843F"/>
              </a:solidFill>
            </a:rPr>
            <a:t>extra money will they get?</a:t>
          </a:r>
          <a:endParaRPr lang="en-GB" sz="1800" kern="1200" dirty="0">
            <a:solidFill>
              <a:srgbClr val="97843F"/>
            </a:solidFill>
          </a:endParaRPr>
        </a:p>
      </dsp:txBody>
      <dsp:txXfrm>
        <a:off x="7004429" y="69838"/>
        <a:ext cx="2791827" cy="1041252"/>
      </dsp:txXfrm>
    </dsp:sp>
    <dsp:sp modelId="{5C7D1D36-A310-4974-95EC-A0F45D3B5ECD}">
      <dsp:nvSpPr>
        <dsp:cNvPr id="0" name=""/>
        <dsp:cNvSpPr/>
      </dsp:nvSpPr>
      <dsp:spPr>
        <a:xfrm>
          <a:off x="218832" y="24686"/>
          <a:ext cx="4311684" cy="147472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66700" lvl="1" indent="-266700" algn="l" defTabSz="889000">
            <a:lnSpc>
              <a:spcPct val="90000"/>
            </a:lnSpc>
            <a:spcBef>
              <a:spcPct val="0"/>
            </a:spcBef>
            <a:spcAft>
              <a:spcPct val="15000"/>
            </a:spcAft>
            <a:buChar char="••"/>
          </a:pPr>
          <a:r>
            <a:rPr lang="en-GB" sz="2000" b="1" kern="1200" dirty="0" smtClean="0">
              <a:solidFill>
                <a:srgbClr val="97843F"/>
              </a:solidFill>
            </a:rPr>
            <a:t>Who</a:t>
          </a:r>
          <a:r>
            <a:rPr lang="en-GB" sz="1800" kern="1200" dirty="0" smtClean="0">
              <a:solidFill>
                <a:srgbClr val="97843F"/>
              </a:solidFill>
            </a:rPr>
            <a:t> can get the extra remuneration (e.g. which person/s or staff categories)?</a:t>
          </a:r>
          <a:endParaRPr lang="en-GB" sz="1800" kern="1200" dirty="0">
            <a:solidFill>
              <a:srgbClr val="97843F"/>
            </a:solidFill>
          </a:endParaRPr>
        </a:p>
      </dsp:txBody>
      <dsp:txXfrm>
        <a:off x="251227" y="57081"/>
        <a:ext cx="2953389" cy="1041252"/>
      </dsp:txXfrm>
    </dsp:sp>
    <dsp:sp modelId="{9C6EEC61-7717-4B24-AA2A-384322BECEE3}">
      <dsp:nvSpPr>
        <dsp:cNvPr id="0" name=""/>
        <dsp:cNvSpPr/>
      </dsp:nvSpPr>
      <dsp:spPr>
        <a:xfrm>
          <a:off x="2872757" y="262685"/>
          <a:ext cx="1995485" cy="1995485"/>
        </a:xfrm>
        <a:prstGeom prst="pieWedge">
          <a:avLst/>
        </a:prstGeom>
        <a:solidFill>
          <a:schemeClr val="accent6">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2064" tIns="512064" rIns="512064" bIns="512064" numCol="1" spcCol="1270" anchor="ctr" anchorCtr="0">
          <a:noAutofit/>
        </a:bodyPr>
        <a:lstStyle/>
        <a:p>
          <a:pPr lvl="0" algn="ctr" defTabSz="3200400">
            <a:lnSpc>
              <a:spcPct val="90000"/>
            </a:lnSpc>
            <a:spcBef>
              <a:spcPct val="0"/>
            </a:spcBef>
            <a:spcAft>
              <a:spcPct val="35000"/>
            </a:spcAft>
          </a:pPr>
          <a:r>
            <a:rPr lang="en-GB" sz="7200" kern="1200" dirty="0" smtClean="0">
              <a:sym typeface="Webdings"/>
            </a:rPr>
            <a:t></a:t>
          </a:r>
          <a:endParaRPr lang="en-GB" sz="7200" kern="1200" dirty="0"/>
        </a:p>
      </dsp:txBody>
      <dsp:txXfrm>
        <a:off x="3457221" y="847149"/>
        <a:ext cx="1411021" cy="1411021"/>
      </dsp:txXfrm>
    </dsp:sp>
    <dsp:sp modelId="{BD5A74E3-74C3-4406-9D97-137BF3DA8175}">
      <dsp:nvSpPr>
        <dsp:cNvPr id="0" name=""/>
        <dsp:cNvSpPr/>
      </dsp:nvSpPr>
      <dsp:spPr>
        <a:xfrm rot="5400000">
          <a:off x="4960413" y="262685"/>
          <a:ext cx="1995485" cy="1995485"/>
        </a:xfrm>
        <a:prstGeom prst="pieWedge">
          <a:avLst/>
        </a:prstGeom>
        <a:solidFill>
          <a:schemeClr val="accent6">
            <a:shade val="50000"/>
            <a:hueOff val="0"/>
            <a:satOff val="-18712"/>
            <a:lumOff val="248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12064" tIns="512064" rIns="512064" bIns="512064" numCol="1" spcCol="1270" anchor="ctr" anchorCtr="0">
          <a:noAutofit/>
        </a:bodyPr>
        <a:lstStyle/>
        <a:p>
          <a:pPr lvl="0" algn="ctr" defTabSz="3200400">
            <a:lnSpc>
              <a:spcPct val="90000"/>
            </a:lnSpc>
            <a:spcBef>
              <a:spcPct val="0"/>
            </a:spcBef>
            <a:spcAft>
              <a:spcPct val="35000"/>
            </a:spcAft>
          </a:pPr>
          <a:r>
            <a:rPr lang="en-GB" sz="7200" kern="1200" dirty="0" smtClean="0">
              <a:latin typeface="Tahoma"/>
              <a:ea typeface="Tahoma"/>
              <a:cs typeface="Tahoma"/>
            </a:rPr>
            <a:t>€</a:t>
          </a:r>
          <a:endParaRPr lang="en-GB" sz="7200" kern="1200" dirty="0"/>
        </a:p>
      </dsp:txBody>
      <dsp:txXfrm rot="-5400000">
        <a:off x="4960413" y="847149"/>
        <a:ext cx="1411021" cy="1411021"/>
      </dsp:txXfrm>
    </dsp:sp>
    <dsp:sp modelId="{924B950F-72DE-4A08-8A10-75514D2A5E32}">
      <dsp:nvSpPr>
        <dsp:cNvPr id="0" name=""/>
        <dsp:cNvSpPr/>
      </dsp:nvSpPr>
      <dsp:spPr>
        <a:xfrm rot="10800000">
          <a:off x="4960413" y="2350341"/>
          <a:ext cx="1995485" cy="1995485"/>
        </a:xfrm>
        <a:prstGeom prst="pieWedge">
          <a:avLst/>
        </a:prstGeom>
        <a:solidFill>
          <a:schemeClr val="accent6">
            <a:shade val="50000"/>
            <a:hueOff val="0"/>
            <a:satOff val="-37425"/>
            <a:lumOff val="496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en-GB" sz="4400" kern="1200" dirty="0">
            <a:solidFill>
              <a:srgbClr val="C00000"/>
            </a:solidFill>
          </a:endParaRPr>
        </a:p>
      </dsp:txBody>
      <dsp:txXfrm rot="10800000">
        <a:off x="4960413" y="2350341"/>
        <a:ext cx="1411021" cy="1411021"/>
      </dsp:txXfrm>
    </dsp:sp>
    <dsp:sp modelId="{A061D73C-4159-4F2E-818F-AF9D41D9A4B7}">
      <dsp:nvSpPr>
        <dsp:cNvPr id="0" name=""/>
        <dsp:cNvSpPr/>
      </dsp:nvSpPr>
      <dsp:spPr>
        <a:xfrm rot="16200000">
          <a:off x="2872757" y="2350341"/>
          <a:ext cx="1995485" cy="1995485"/>
        </a:xfrm>
        <a:prstGeom prst="pieWedge">
          <a:avLst/>
        </a:prstGeom>
        <a:solidFill>
          <a:schemeClr val="accent6">
            <a:shade val="50000"/>
            <a:hueOff val="0"/>
            <a:satOff val="-18712"/>
            <a:lumOff val="2482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sym typeface="Wingdings"/>
            </a:rPr>
            <a:t></a:t>
          </a:r>
        </a:p>
        <a:p>
          <a:pPr lvl="0" algn="ctr" defTabSz="1066800">
            <a:lnSpc>
              <a:spcPct val="90000"/>
            </a:lnSpc>
            <a:spcBef>
              <a:spcPct val="0"/>
            </a:spcBef>
            <a:spcAft>
              <a:spcPct val="35000"/>
            </a:spcAft>
          </a:pPr>
          <a:r>
            <a:rPr lang="en-GB" sz="2400" kern="1200" dirty="0" smtClean="0">
              <a:sym typeface="Wingdings"/>
            </a:rPr>
            <a:t></a:t>
          </a:r>
        </a:p>
        <a:p>
          <a:pPr lvl="0" algn="ctr" defTabSz="1066800">
            <a:lnSpc>
              <a:spcPct val="90000"/>
            </a:lnSpc>
            <a:spcBef>
              <a:spcPct val="0"/>
            </a:spcBef>
            <a:spcAft>
              <a:spcPct val="35000"/>
            </a:spcAft>
          </a:pPr>
          <a:r>
            <a:rPr lang="en-GB" sz="2400" kern="1200" dirty="0" smtClean="0">
              <a:sym typeface="Wingdings"/>
            </a:rPr>
            <a:t></a:t>
          </a:r>
          <a:endParaRPr lang="en-GB" sz="2400" kern="1200" dirty="0"/>
        </a:p>
      </dsp:txBody>
      <dsp:txXfrm rot="5400000">
        <a:off x="3457221" y="2350341"/>
        <a:ext cx="1411021" cy="1411021"/>
      </dsp:txXfrm>
    </dsp:sp>
    <dsp:sp modelId="{1C201EC9-9EBB-4E87-925F-A63C44D33265}">
      <dsp:nvSpPr>
        <dsp:cNvPr id="0" name=""/>
        <dsp:cNvSpPr/>
      </dsp:nvSpPr>
      <dsp:spPr>
        <a:xfrm>
          <a:off x="4569842" y="1889489"/>
          <a:ext cx="688972" cy="599106"/>
        </a:xfrm>
        <a:prstGeom prst="circularArrow">
          <a:avLst/>
        </a:prstGeom>
        <a:solidFill>
          <a:schemeClr val="accent6">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857DEB-F317-4240-B2FE-060BCADDDA37}">
      <dsp:nvSpPr>
        <dsp:cNvPr id="0" name=""/>
        <dsp:cNvSpPr/>
      </dsp:nvSpPr>
      <dsp:spPr>
        <a:xfrm rot="10800000">
          <a:off x="4569842" y="2119915"/>
          <a:ext cx="688972" cy="599106"/>
        </a:xfrm>
        <a:prstGeom prst="circularArrow">
          <a:avLst/>
        </a:prstGeom>
        <a:solidFill>
          <a:schemeClr val="accent6">
            <a:tint val="55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4" y="1"/>
            <a:ext cx="2890148" cy="488624"/>
          </a:xfrm>
          <a:prstGeom prst="rect">
            <a:avLst/>
          </a:prstGeom>
          <a:noFill/>
          <a:ln w="9525">
            <a:noFill/>
            <a:miter lim="800000"/>
            <a:headEnd/>
            <a:tailEnd/>
          </a:ln>
          <a:effectLst/>
        </p:spPr>
        <p:txBody>
          <a:bodyPr vert="horz" wrap="square" lIns="90518" tIns="45257" rIns="90518" bIns="45257"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7369" y="1"/>
            <a:ext cx="2890148" cy="488624"/>
          </a:xfrm>
          <a:prstGeom prst="rect">
            <a:avLst/>
          </a:prstGeom>
          <a:noFill/>
          <a:ln w="9525">
            <a:noFill/>
            <a:miter lim="800000"/>
            <a:headEnd/>
            <a:tailEnd/>
          </a:ln>
          <a:effectLst/>
        </p:spPr>
        <p:txBody>
          <a:bodyPr vert="horz" wrap="square" lIns="90518" tIns="45257" rIns="90518" bIns="45257"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4" y="9263410"/>
            <a:ext cx="2890148" cy="488624"/>
          </a:xfrm>
          <a:prstGeom prst="rect">
            <a:avLst/>
          </a:prstGeom>
          <a:noFill/>
          <a:ln w="9525">
            <a:noFill/>
            <a:miter lim="800000"/>
            <a:headEnd/>
            <a:tailEnd/>
          </a:ln>
          <a:effectLst/>
        </p:spPr>
        <p:txBody>
          <a:bodyPr vert="horz" wrap="square" lIns="90518" tIns="45257" rIns="90518" bIns="45257"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7369" y="9263410"/>
            <a:ext cx="2890148" cy="488624"/>
          </a:xfrm>
          <a:prstGeom prst="rect">
            <a:avLst/>
          </a:prstGeom>
          <a:noFill/>
          <a:ln w="9525">
            <a:noFill/>
            <a:miter lim="800000"/>
            <a:headEnd/>
            <a:tailEnd/>
          </a:ln>
          <a:effectLst/>
        </p:spPr>
        <p:txBody>
          <a:bodyPr vert="horz" wrap="square" lIns="90518" tIns="45257" rIns="90518" bIns="45257" numCol="1" anchor="b" anchorCtr="0" compatLnSpc="1">
            <a:prstTxWarp prst="textNoShape">
              <a:avLst/>
            </a:prstTxWarp>
          </a:bodyPr>
          <a:lstStyle>
            <a:lvl1pPr algn="r">
              <a:defRPr sz="1200" b="0">
                <a:solidFill>
                  <a:schemeClr val="tx1"/>
                </a:solidFill>
                <a:latin typeface="Arial" charset="0"/>
              </a:defRPr>
            </a:lvl1pPr>
          </a:lstStyle>
          <a:p>
            <a:pPr>
              <a:defRPr/>
            </a:pPr>
            <a:fld id="{D464E1FD-0782-4F6D-83D7-13B861D74870}" type="slidenum">
              <a:rPr lang="en-GB"/>
              <a:pPr>
                <a:defRPr/>
              </a:pPr>
              <a:t>‹#›</a:t>
            </a:fld>
            <a:endParaRPr lang="en-GB"/>
          </a:p>
        </p:txBody>
      </p:sp>
    </p:spTree>
    <p:extLst>
      <p:ext uri="{BB962C8B-B14F-4D97-AF65-F5344CB8AC3E}">
        <p14:creationId xmlns:p14="http://schemas.microsoft.com/office/powerpoint/2010/main" val="2844245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4" y="1"/>
            <a:ext cx="2890148" cy="488624"/>
          </a:xfrm>
          <a:prstGeom prst="rect">
            <a:avLst/>
          </a:prstGeom>
          <a:noFill/>
          <a:ln w="9525">
            <a:noFill/>
            <a:miter lim="800000"/>
            <a:headEnd/>
            <a:tailEnd/>
          </a:ln>
          <a:effectLst/>
        </p:spPr>
        <p:txBody>
          <a:bodyPr vert="horz" wrap="square" lIns="90518" tIns="45257" rIns="90518" bIns="45257"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7369" y="1"/>
            <a:ext cx="2890148" cy="488624"/>
          </a:xfrm>
          <a:prstGeom prst="rect">
            <a:avLst/>
          </a:prstGeom>
          <a:noFill/>
          <a:ln w="9525">
            <a:noFill/>
            <a:miter lim="800000"/>
            <a:headEnd/>
            <a:tailEnd/>
          </a:ln>
          <a:effectLst/>
        </p:spPr>
        <p:txBody>
          <a:bodyPr vert="horz" wrap="square" lIns="90518" tIns="45257" rIns="90518" bIns="45257"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119812" name="Rectangle 4"/>
          <p:cNvSpPr>
            <a:spLocks noGrp="1" noRot="1" noChangeAspect="1" noChangeArrowheads="1" noTextEdit="1"/>
          </p:cNvSpPr>
          <p:nvPr>
            <p:ph type="sldImg" idx="2"/>
          </p:nvPr>
        </p:nvSpPr>
        <p:spPr bwMode="auto">
          <a:xfrm>
            <a:off x="749300" y="733425"/>
            <a:ext cx="5173663"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66599" y="4631706"/>
            <a:ext cx="5335900" cy="4391320"/>
          </a:xfrm>
          <a:prstGeom prst="rect">
            <a:avLst/>
          </a:prstGeom>
          <a:noFill/>
          <a:ln w="9525">
            <a:noFill/>
            <a:miter lim="800000"/>
            <a:headEnd/>
            <a:tailEnd/>
          </a:ln>
          <a:effectLst/>
        </p:spPr>
        <p:txBody>
          <a:bodyPr vert="horz" wrap="square" lIns="90518" tIns="45257" rIns="90518" bIns="4525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4" y="9263410"/>
            <a:ext cx="2890148" cy="488624"/>
          </a:xfrm>
          <a:prstGeom prst="rect">
            <a:avLst/>
          </a:prstGeom>
          <a:noFill/>
          <a:ln w="9525">
            <a:noFill/>
            <a:miter lim="800000"/>
            <a:headEnd/>
            <a:tailEnd/>
          </a:ln>
          <a:effectLst/>
        </p:spPr>
        <p:txBody>
          <a:bodyPr vert="horz" wrap="square" lIns="90518" tIns="45257" rIns="90518" bIns="45257"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7369" y="9263410"/>
            <a:ext cx="2890148" cy="488624"/>
          </a:xfrm>
          <a:prstGeom prst="rect">
            <a:avLst/>
          </a:prstGeom>
          <a:noFill/>
          <a:ln w="9525">
            <a:noFill/>
            <a:miter lim="800000"/>
            <a:headEnd/>
            <a:tailEnd/>
          </a:ln>
          <a:effectLst/>
        </p:spPr>
        <p:txBody>
          <a:bodyPr vert="horz" wrap="square" lIns="90518" tIns="45257" rIns="90518" bIns="45257" numCol="1" anchor="b" anchorCtr="0" compatLnSpc="1">
            <a:prstTxWarp prst="textNoShape">
              <a:avLst/>
            </a:prstTxWarp>
          </a:bodyPr>
          <a:lstStyle>
            <a:lvl1pPr algn="r">
              <a:defRPr sz="1200" b="0">
                <a:solidFill>
                  <a:schemeClr val="tx1"/>
                </a:solidFill>
                <a:latin typeface="Arial" charset="0"/>
              </a:defRPr>
            </a:lvl1pPr>
          </a:lstStyle>
          <a:p>
            <a:pPr>
              <a:defRPr/>
            </a:pPr>
            <a:fld id="{C611101A-AC3E-493E-B7F0-AED570F385EC}" type="slidenum">
              <a:rPr lang="en-GB"/>
              <a:pPr>
                <a:defRPr/>
              </a:pPr>
              <a:t>‹#›</a:t>
            </a:fld>
            <a:endParaRPr lang="en-GB"/>
          </a:p>
        </p:txBody>
      </p:sp>
    </p:spTree>
    <p:extLst>
      <p:ext uri="{BB962C8B-B14F-4D97-AF65-F5344CB8AC3E}">
        <p14:creationId xmlns:p14="http://schemas.microsoft.com/office/powerpoint/2010/main" val="1470417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449263" algn="l" rtl="0" eaLnBrk="0" fontAlgn="base" hangingPunct="0">
      <a:spcBef>
        <a:spcPct val="30000"/>
      </a:spcBef>
      <a:spcAft>
        <a:spcPct val="0"/>
      </a:spcAft>
      <a:defRPr sz="1300" kern="1200">
        <a:solidFill>
          <a:schemeClr val="tx1"/>
        </a:solidFill>
        <a:latin typeface="Arial" charset="0"/>
        <a:ea typeface="+mn-ea"/>
        <a:cs typeface="+mn-cs"/>
      </a:defRPr>
    </a:lvl2pPr>
    <a:lvl3pPr marL="906463" algn="l" rtl="0" eaLnBrk="0" fontAlgn="base" hangingPunct="0">
      <a:spcBef>
        <a:spcPct val="30000"/>
      </a:spcBef>
      <a:spcAft>
        <a:spcPct val="0"/>
      </a:spcAft>
      <a:defRPr sz="1300" kern="1200">
        <a:solidFill>
          <a:schemeClr val="tx1"/>
        </a:solidFill>
        <a:latin typeface="Arial" charset="0"/>
        <a:ea typeface="+mn-ea"/>
        <a:cs typeface="+mn-cs"/>
      </a:defRPr>
    </a:lvl3pPr>
    <a:lvl4pPr marL="1363663" algn="l" rtl="0" eaLnBrk="0" fontAlgn="base" hangingPunct="0">
      <a:spcBef>
        <a:spcPct val="30000"/>
      </a:spcBef>
      <a:spcAft>
        <a:spcPct val="0"/>
      </a:spcAft>
      <a:defRPr sz="1300" kern="1200">
        <a:solidFill>
          <a:schemeClr val="tx1"/>
        </a:solidFill>
        <a:latin typeface="Arial" charset="0"/>
        <a:ea typeface="+mn-ea"/>
        <a:cs typeface="+mn-cs"/>
      </a:defRPr>
    </a:lvl4pPr>
    <a:lvl5pPr marL="1820863" algn="l" rtl="0" eaLnBrk="0" fontAlgn="base" hangingPunct="0">
      <a:spcBef>
        <a:spcPct val="30000"/>
      </a:spcBef>
      <a:spcAft>
        <a:spcPct val="0"/>
      </a:spcAft>
      <a:defRPr sz="1300" kern="1200">
        <a:solidFill>
          <a:schemeClr val="tx1"/>
        </a:solidFill>
        <a:latin typeface="Arial" charset="0"/>
        <a:ea typeface="+mn-ea"/>
        <a:cs typeface="+mn-cs"/>
      </a:defRPr>
    </a:lvl5pPr>
    <a:lvl6pPr marL="2281568" algn="l" defTabSz="912620" rtl="0" eaLnBrk="1" latinLnBrk="0" hangingPunct="1">
      <a:defRPr sz="1300" kern="1200">
        <a:solidFill>
          <a:schemeClr val="tx1"/>
        </a:solidFill>
        <a:latin typeface="+mn-lt"/>
        <a:ea typeface="+mn-ea"/>
        <a:cs typeface="+mn-cs"/>
      </a:defRPr>
    </a:lvl6pPr>
    <a:lvl7pPr marL="2737881" algn="l" defTabSz="912620" rtl="0" eaLnBrk="1" latinLnBrk="0" hangingPunct="1">
      <a:defRPr sz="1300" kern="1200">
        <a:solidFill>
          <a:schemeClr val="tx1"/>
        </a:solidFill>
        <a:latin typeface="+mn-lt"/>
        <a:ea typeface="+mn-ea"/>
        <a:cs typeface="+mn-cs"/>
      </a:defRPr>
    </a:lvl7pPr>
    <a:lvl8pPr marL="3194194" algn="l" defTabSz="912620" rtl="0" eaLnBrk="1" latinLnBrk="0" hangingPunct="1">
      <a:defRPr sz="1300" kern="1200">
        <a:solidFill>
          <a:schemeClr val="tx1"/>
        </a:solidFill>
        <a:latin typeface="+mn-lt"/>
        <a:ea typeface="+mn-ea"/>
        <a:cs typeface="+mn-cs"/>
      </a:defRPr>
    </a:lvl8pPr>
    <a:lvl9pPr marL="3650506" algn="l" defTabSz="91262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a:t>
            </a:fld>
            <a:endParaRPr lang="en-GB"/>
          </a:p>
        </p:txBody>
      </p:sp>
    </p:spTree>
    <p:extLst>
      <p:ext uri="{BB962C8B-B14F-4D97-AF65-F5344CB8AC3E}">
        <p14:creationId xmlns:p14="http://schemas.microsoft.com/office/powerpoint/2010/main" val="137392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Christmas party</a:t>
            </a:r>
          </a:p>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10</a:t>
            </a:fld>
            <a:endParaRPr lang="en-GB"/>
          </a:p>
        </p:txBody>
      </p:sp>
    </p:spTree>
    <p:extLst>
      <p:ext uri="{BB962C8B-B14F-4D97-AF65-F5344CB8AC3E}">
        <p14:creationId xmlns:p14="http://schemas.microsoft.com/office/powerpoint/2010/main" val="39682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 certainty as to the time recording in place</a:t>
            </a:r>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11</a:t>
            </a:fld>
            <a:endParaRPr lang="en-GB"/>
          </a:p>
        </p:txBody>
      </p:sp>
    </p:spTree>
    <p:extLst>
      <p:ext uri="{BB962C8B-B14F-4D97-AF65-F5344CB8AC3E}">
        <p14:creationId xmlns:p14="http://schemas.microsoft.com/office/powerpoint/2010/main" val="2348078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12</a:t>
            </a:fld>
            <a:endParaRPr lang="en-GB"/>
          </a:p>
        </p:txBody>
      </p:sp>
    </p:spTree>
    <p:extLst>
      <p:ext uri="{BB962C8B-B14F-4D97-AF65-F5344CB8AC3E}">
        <p14:creationId xmlns:p14="http://schemas.microsoft.com/office/powerpoint/2010/main" val="5395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13</a:t>
            </a:fld>
            <a:endParaRPr lang="en-GB"/>
          </a:p>
        </p:txBody>
      </p:sp>
    </p:spTree>
    <p:extLst>
      <p:ext uri="{BB962C8B-B14F-4D97-AF65-F5344CB8AC3E}">
        <p14:creationId xmlns:p14="http://schemas.microsoft.com/office/powerpoint/2010/main" val="368938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14</a:t>
            </a:fld>
            <a:endParaRPr lang="en-GB"/>
          </a:p>
        </p:txBody>
      </p:sp>
    </p:spTree>
    <p:extLst>
      <p:ext uri="{BB962C8B-B14F-4D97-AF65-F5344CB8AC3E}">
        <p14:creationId xmlns:p14="http://schemas.microsoft.com/office/powerpoint/2010/main" val="299413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15</a:t>
            </a:fld>
            <a:endParaRPr lang="en-GB"/>
          </a:p>
        </p:txBody>
      </p:sp>
    </p:spTree>
    <p:extLst>
      <p:ext uri="{BB962C8B-B14F-4D97-AF65-F5344CB8AC3E}">
        <p14:creationId xmlns:p14="http://schemas.microsoft.com/office/powerpoint/2010/main" val="179922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16</a:t>
            </a:fld>
            <a:endParaRPr lang="en-GB"/>
          </a:p>
        </p:txBody>
      </p:sp>
    </p:spTree>
    <p:extLst>
      <p:ext uri="{BB962C8B-B14F-4D97-AF65-F5344CB8AC3E}">
        <p14:creationId xmlns:p14="http://schemas.microsoft.com/office/powerpoint/2010/main" val="61176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17</a:t>
            </a:fld>
            <a:endParaRPr lang="en-GB"/>
          </a:p>
        </p:txBody>
      </p:sp>
    </p:spTree>
    <p:extLst>
      <p:ext uri="{BB962C8B-B14F-4D97-AF65-F5344CB8AC3E}">
        <p14:creationId xmlns:p14="http://schemas.microsoft.com/office/powerpoint/2010/main" val="3018492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18</a:t>
            </a:fld>
            <a:endParaRPr lang="en-GB"/>
          </a:p>
        </p:txBody>
      </p:sp>
    </p:spTree>
    <p:extLst>
      <p:ext uri="{BB962C8B-B14F-4D97-AF65-F5344CB8AC3E}">
        <p14:creationId xmlns:p14="http://schemas.microsoft.com/office/powerpoint/2010/main" val="3099197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19</a:t>
            </a:fld>
            <a:endParaRPr lang="en-GB"/>
          </a:p>
        </p:txBody>
      </p:sp>
    </p:spTree>
    <p:extLst>
      <p:ext uri="{BB962C8B-B14F-4D97-AF65-F5344CB8AC3E}">
        <p14:creationId xmlns:p14="http://schemas.microsoft.com/office/powerpoint/2010/main" val="189201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600" b="1">
                <a:solidFill>
                  <a:srgbClr val="FFD624"/>
                </a:solidFill>
                <a:latin typeface="Verdana" pitchFamily="34" charset="0"/>
              </a:defRPr>
            </a:lvl1pPr>
            <a:lvl2pPr marL="739867" indent="-284564" eaLnBrk="0" hangingPunct="0">
              <a:defRPr sz="8600" b="1">
                <a:solidFill>
                  <a:srgbClr val="FFD624"/>
                </a:solidFill>
                <a:latin typeface="Verdana" pitchFamily="34" charset="0"/>
              </a:defRPr>
            </a:lvl2pPr>
            <a:lvl3pPr marL="1138258" indent="-227652" eaLnBrk="0" hangingPunct="0">
              <a:defRPr sz="8600" b="1">
                <a:solidFill>
                  <a:srgbClr val="FFD624"/>
                </a:solidFill>
                <a:latin typeface="Verdana" pitchFamily="34" charset="0"/>
              </a:defRPr>
            </a:lvl3pPr>
            <a:lvl4pPr marL="1593560" indent="-227652" eaLnBrk="0" hangingPunct="0">
              <a:defRPr sz="8600" b="1">
                <a:solidFill>
                  <a:srgbClr val="FFD624"/>
                </a:solidFill>
                <a:latin typeface="Verdana" pitchFamily="34" charset="0"/>
              </a:defRPr>
            </a:lvl4pPr>
            <a:lvl5pPr marL="2048864" indent="-227652" eaLnBrk="0" hangingPunct="0">
              <a:defRPr sz="8600" b="1">
                <a:solidFill>
                  <a:srgbClr val="FFD624"/>
                </a:solidFill>
                <a:latin typeface="Verdana" pitchFamily="34" charset="0"/>
              </a:defRPr>
            </a:lvl5pPr>
            <a:lvl6pPr marL="2504168" indent="-227652" eaLnBrk="0" fontAlgn="base" hangingPunct="0">
              <a:spcBef>
                <a:spcPct val="0"/>
              </a:spcBef>
              <a:spcAft>
                <a:spcPct val="0"/>
              </a:spcAft>
              <a:defRPr sz="8600" b="1">
                <a:solidFill>
                  <a:srgbClr val="FFD624"/>
                </a:solidFill>
                <a:latin typeface="Verdana" pitchFamily="34" charset="0"/>
              </a:defRPr>
            </a:lvl6pPr>
            <a:lvl7pPr marL="2959470" indent="-227652" eaLnBrk="0" fontAlgn="base" hangingPunct="0">
              <a:spcBef>
                <a:spcPct val="0"/>
              </a:spcBef>
              <a:spcAft>
                <a:spcPct val="0"/>
              </a:spcAft>
              <a:defRPr sz="8600" b="1">
                <a:solidFill>
                  <a:srgbClr val="FFD624"/>
                </a:solidFill>
                <a:latin typeface="Verdana" pitchFamily="34" charset="0"/>
              </a:defRPr>
            </a:lvl7pPr>
            <a:lvl8pPr marL="3414773" indent="-227652" eaLnBrk="0" fontAlgn="base" hangingPunct="0">
              <a:spcBef>
                <a:spcPct val="0"/>
              </a:spcBef>
              <a:spcAft>
                <a:spcPct val="0"/>
              </a:spcAft>
              <a:defRPr sz="8600" b="1">
                <a:solidFill>
                  <a:srgbClr val="FFD624"/>
                </a:solidFill>
                <a:latin typeface="Verdana" pitchFamily="34" charset="0"/>
              </a:defRPr>
            </a:lvl8pPr>
            <a:lvl9pPr marL="3870076" indent="-227652" eaLnBrk="0" fontAlgn="base" hangingPunct="0">
              <a:spcBef>
                <a:spcPct val="0"/>
              </a:spcBef>
              <a:spcAft>
                <a:spcPct val="0"/>
              </a:spcAft>
              <a:defRPr sz="8600" b="1">
                <a:solidFill>
                  <a:srgbClr val="FFD624"/>
                </a:solidFill>
                <a:latin typeface="Verdana" pitchFamily="34" charset="0"/>
              </a:defRPr>
            </a:lvl9pPr>
          </a:lstStyle>
          <a:p>
            <a:pPr defTabSz="901852" eaLnBrk="1" hangingPunct="1">
              <a:defRPr/>
            </a:pPr>
            <a:fld id="{5BC382AB-78DE-4EF3-9CFF-F3A85D64DDA4}" type="slidenum">
              <a:rPr lang="en-GB" altLang="en-US" sz="1200" b="0">
                <a:solidFill>
                  <a:srgbClr val="000000"/>
                </a:solidFill>
                <a:latin typeface="Arial" charset="0"/>
              </a:rPr>
              <a:pPr defTabSz="901852" eaLnBrk="1" hangingPunct="1">
                <a:defRPr/>
              </a:pPr>
              <a:t>2</a:t>
            </a:fld>
            <a:endParaRPr lang="en-GB" altLang="en-US" sz="1200" b="0">
              <a:solidFill>
                <a:srgbClr val="000000"/>
              </a:solidFill>
              <a:latin typeface="Arial" charset="0"/>
            </a:endParaRPr>
          </a:p>
        </p:txBody>
      </p:sp>
    </p:spTree>
    <p:extLst>
      <p:ext uri="{BB962C8B-B14F-4D97-AF65-F5344CB8AC3E}">
        <p14:creationId xmlns:p14="http://schemas.microsoft.com/office/powerpoint/2010/main" val="1103561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20</a:t>
            </a:fld>
            <a:endParaRPr lang="en-GB"/>
          </a:p>
        </p:txBody>
      </p:sp>
    </p:spTree>
    <p:extLst>
      <p:ext uri="{BB962C8B-B14F-4D97-AF65-F5344CB8AC3E}">
        <p14:creationId xmlns:p14="http://schemas.microsoft.com/office/powerpoint/2010/main" val="3856464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21</a:t>
            </a:fld>
            <a:endParaRPr lang="en-GB"/>
          </a:p>
        </p:txBody>
      </p:sp>
    </p:spTree>
    <p:extLst>
      <p:ext uri="{BB962C8B-B14F-4D97-AF65-F5344CB8AC3E}">
        <p14:creationId xmlns:p14="http://schemas.microsoft.com/office/powerpoint/2010/main" val="85184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22</a:t>
            </a:fld>
            <a:endParaRPr lang="en-GB"/>
          </a:p>
        </p:txBody>
      </p:sp>
    </p:spTree>
    <p:extLst>
      <p:ext uri="{BB962C8B-B14F-4D97-AF65-F5344CB8AC3E}">
        <p14:creationId xmlns:p14="http://schemas.microsoft.com/office/powerpoint/2010/main" val="357613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23</a:t>
            </a:fld>
            <a:endParaRPr lang="en-GB"/>
          </a:p>
        </p:txBody>
      </p:sp>
    </p:spTree>
    <p:extLst>
      <p:ext uri="{BB962C8B-B14F-4D97-AF65-F5344CB8AC3E}">
        <p14:creationId xmlns:p14="http://schemas.microsoft.com/office/powerpoint/2010/main" val="1143055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24</a:t>
            </a:fld>
            <a:endParaRPr lang="en-GB"/>
          </a:p>
        </p:txBody>
      </p:sp>
    </p:spTree>
    <p:extLst>
      <p:ext uri="{BB962C8B-B14F-4D97-AF65-F5344CB8AC3E}">
        <p14:creationId xmlns:p14="http://schemas.microsoft.com/office/powerpoint/2010/main" val="1019402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25</a:t>
            </a:fld>
            <a:endParaRPr lang="en-GB"/>
          </a:p>
        </p:txBody>
      </p:sp>
    </p:spTree>
    <p:extLst>
      <p:ext uri="{BB962C8B-B14F-4D97-AF65-F5344CB8AC3E}">
        <p14:creationId xmlns:p14="http://schemas.microsoft.com/office/powerpoint/2010/main" val="1886528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26</a:t>
            </a:fld>
            <a:endParaRPr lang="en-GB"/>
          </a:p>
        </p:txBody>
      </p:sp>
    </p:spTree>
    <p:extLst>
      <p:ext uri="{BB962C8B-B14F-4D97-AF65-F5344CB8AC3E}">
        <p14:creationId xmlns:p14="http://schemas.microsoft.com/office/powerpoint/2010/main" val="4122675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27</a:t>
            </a:fld>
            <a:endParaRPr lang="en-GB"/>
          </a:p>
        </p:txBody>
      </p:sp>
    </p:spTree>
    <p:extLst>
      <p:ext uri="{BB962C8B-B14F-4D97-AF65-F5344CB8AC3E}">
        <p14:creationId xmlns:p14="http://schemas.microsoft.com/office/powerpoint/2010/main" val="4122675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28</a:t>
            </a:fld>
            <a:endParaRPr lang="en-GB"/>
          </a:p>
        </p:txBody>
      </p:sp>
    </p:spTree>
    <p:extLst>
      <p:ext uri="{BB962C8B-B14F-4D97-AF65-F5344CB8AC3E}">
        <p14:creationId xmlns:p14="http://schemas.microsoft.com/office/powerpoint/2010/main" val="4122675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29</a:t>
            </a:fld>
            <a:endParaRPr lang="en-GB"/>
          </a:p>
        </p:txBody>
      </p:sp>
    </p:spTree>
    <p:extLst>
      <p:ext uri="{BB962C8B-B14F-4D97-AF65-F5344CB8AC3E}">
        <p14:creationId xmlns:p14="http://schemas.microsoft.com/office/powerpoint/2010/main" val="366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a:t>
            </a:fld>
            <a:endParaRPr lang="en-GB"/>
          </a:p>
        </p:txBody>
      </p:sp>
    </p:spTree>
    <p:extLst>
      <p:ext uri="{BB962C8B-B14F-4D97-AF65-F5344CB8AC3E}">
        <p14:creationId xmlns:p14="http://schemas.microsoft.com/office/powerpoint/2010/main" val="250466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30</a:t>
            </a:fld>
            <a:endParaRPr lang="en-GB"/>
          </a:p>
        </p:txBody>
      </p:sp>
    </p:spTree>
    <p:extLst>
      <p:ext uri="{BB962C8B-B14F-4D97-AF65-F5344CB8AC3E}">
        <p14:creationId xmlns:p14="http://schemas.microsoft.com/office/powerpoint/2010/main" val="2772367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31</a:t>
            </a:fld>
            <a:endParaRPr lang="en-GB"/>
          </a:p>
        </p:txBody>
      </p:sp>
    </p:spTree>
    <p:extLst>
      <p:ext uri="{BB962C8B-B14F-4D97-AF65-F5344CB8AC3E}">
        <p14:creationId xmlns:p14="http://schemas.microsoft.com/office/powerpoint/2010/main" val="562924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32</a:t>
            </a:fld>
            <a:endParaRPr lang="en-GB"/>
          </a:p>
        </p:txBody>
      </p:sp>
    </p:spTree>
    <p:extLst>
      <p:ext uri="{BB962C8B-B14F-4D97-AF65-F5344CB8AC3E}">
        <p14:creationId xmlns:p14="http://schemas.microsoft.com/office/powerpoint/2010/main" val="2649127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33</a:t>
            </a:fld>
            <a:endParaRPr lang="en-GB"/>
          </a:p>
        </p:txBody>
      </p:sp>
    </p:spTree>
    <p:extLst>
      <p:ext uri="{BB962C8B-B14F-4D97-AF65-F5344CB8AC3E}">
        <p14:creationId xmlns:p14="http://schemas.microsoft.com/office/powerpoint/2010/main" val="2442495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34</a:t>
            </a:fld>
            <a:endParaRPr lang="en-GB"/>
          </a:p>
        </p:txBody>
      </p:sp>
    </p:spTree>
    <p:extLst>
      <p:ext uri="{BB962C8B-B14F-4D97-AF65-F5344CB8AC3E}">
        <p14:creationId xmlns:p14="http://schemas.microsoft.com/office/powerpoint/2010/main" val="3424284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35</a:t>
            </a:fld>
            <a:endParaRPr lang="en-GB"/>
          </a:p>
        </p:txBody>
      </p:sp>
    </p:spTree>
    <p:extLst>
      <p:ext uri="{BB962C8B-B14F-4D97-AF65-F5344CB8AC3E}">
        <p14:creationId xmlns:p14="http://schemas.microsoft.com/office/powerpoint/2010/main" val="901213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36</a:t>
            </a:fld>
            <a:endParaRPr lang="en-GB"/>
          </a:p>
        </p:txBody>
      </p:sp>
    </p:spTree>
    <p:extLst>
      <p:ext uri="{BB962C8B-B14F-4D97-AF65-F5344CB8AC3E}">
        <p14:creationId xmlns:p14="http://schemas.microsoft.com/office/powerpoint/2010/main" val="1409353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37</a:t>
            </a:fld>
            <a:endParaRPr lang="en-GB"/>
          </a:p>
        </p:txBody>
      </p:sp>
    </p:spTree>
    <p:extLst>
      <p:ext uri="{BB962C8B-B14F-4D97-AF65-F5344CB8AC3E}">
        <p14:creationId xmlns:p14="http://schemas.microsoft.com/office/powerpoint/2010/main" val="1311261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38</a:t>
            </a:fld>
            <a:endParaRPr lang="en-GB"/>
          </a:p>
        </p:txBody>
      </p:sp>
    </p:spTree>
    <p:extLst>
      <p:ext uri="{BB962C8B-B14F-4D97-AF65-F5344CB8AC3E}">
        <p14:creationId xmlns:p14="http://schemas.microsoft.com/office/powerpoint/2010/main" val="3192834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39</a:t>
            </a:fld>
            <a:endParaRPr lang="en-GB"/>
          </a:p>
        </p:txBody>
      </p:sp>
    </p:spTree>
    <p:extLst>
      <p:ext uri="{BB962C8B-B14F-4D97-AF65-F5344CB8AC3E}">
        <p14:creationId xmlns:p14="http://schemas.microsoft.com/office/powerpoint/2010/main" val="423045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a:t>
            </a:fld>
            <a:endParaRPr lang="en-GB"/>
          </a:p>
        </p:txBody>
      </p:sp>
    </p:spTree>
    <p:extLst>
      <p:ext uri="{BB962C8B-B14F-4D97-AF65-F5344CB8AC3E}">
        <p14:creationId xmlns:p14="http://schemas.microsoft.com/office/powerpoint/2010/main" val="493930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40</a:t>
            </a:fld>
            <a:endParaRPr lang="en-GB"/>
          </a:p>
        </p:txBody>
      </p:sp>
    </p:spTree>
    <p:extLst>
      <p:ext uri="{BB962C8B-B14F-4D97-AF65-F5344CB8AC3E}">
        <p14:creationId xmlns:p14="http://schemas.microsoft.com/office/powerpoint/2010/main" val="194284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41</a:t>
            </a:fld>
            <a:endParaRPr lang="en-GB"/>
          </a:p>
        </p:txBody>
      </p:sp>
    </p:spTree>
    <p:extLst>
      <p:ext uri="{BB962C8B-B14F-4D97-AF65-F5344CB8AC3E}">
        <p14:creationId xmlns:p14="http://schemas.microsoft.com/office/powerpoint/2010/main" val="3739246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42</a:t>
            </a:fld>
            <a:endParaRPr lang="en-GB"/>
          </a:p>
        </p:txBody>
      </p:sp>
    </p:spTree>
    <p:extLst>
      <p:ext uri="{BB962C8B-B14F-4D97-AF65-F5344CB8AC3E}">
        <p14:creationId xmlns:p14="http://schemas.microsoft.com/office/powerpoint/2010/main" val="2069749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43</a:t>
            </a:fld>
            <a:endParaRPr lang="en-GB"/>
          </a:p>
        </p:txBody>
      </p:sp>
    </p:spTree>
    <p:extLst>
      <p:ext uri="{BB962C8B-B14F-4D97-AF65-F5344CB8AC3E}">
        <p14:creationId xmlns:p14="http://schemas.microsoft.com/office/powerpoint/2010/main" val="2743477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44</a:t>
            </a:fld>
            <a:endParaRPr lang="en-GB"/>
          </a:p>
        </p:txBody>
      </p:sp>
    </p:spTree>
    <p:extLst>
      <p:ext uri="{BB962C8B-B14F-4D97-AF65-F5344CB8AC3E}">
        <p14:creationId xmlns:p14="http://schemas.microsoft.com/office/powerpoint/2010/main" val="3991541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45</a:t>
            </a:fld>
            <a:endParaRPr lang="en-GB"/>
          </a:p>
        </p:txBody>
      </p:sp>
    </p:spTree>
    <p:extLst>
      <p:ext uri="{BB962C8B-B14F-4D97-AF65-F5344CB8AC3E}">
        <p14:creationId xmlns:p14="http://schemas.microsoft.com/office/powerpoint/2010/main" val="3733699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46</a:t>
            </a:fld>
            <a:endParaRPr lang="en-GB"/>
          </a:p>
        </p:txBody>
      </p:sp>
    </p:spTree>
    <p:extLst>
      <p:ext uri="{BB962C8B-B14F-4D97-AF65-F5344CB8AC3E}">
        <p14:creationId xmlns:p14="http://schemas.microsoft.com/office/powerpoint/2010/main" val="1836078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69875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Funding and Tender Opportunities</a:t>
            </a:r>
            <a:r>
              <a:rPr lang="en-IE" baseline="0" dirty="0" smtClean="0"/>
              <a:t> was previously named Participants portal.</a:t>
            </a:r>
            <a:endParaRPr lang="en-GB" dirty="0"/>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48</a:t>
            </a:fld>
            <a:endParaRPr lang="en-GB"/>
          </a:p>
        </p:txBody>
      </p:sp>
    </p:spTree>
    <p:extLst>
      <p:ext uri="{BB962C8B-B14F-4D97-AF65-F5344CB8AC3E}">
        <p14:creationId xmlns:p14="http://schemas.microsoft.com/office/powerpoint/2010/main" val="41301287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700" b="1">
                <a:solidFill>
                  <a:srgbClr val="FFD624"/>
                </a:solidFill>
                <a:latin typeface="Verdana" pitchFamily="34" charset="0"/>
              </a:defRPr>
            </a:lvl1pPr>
            <a:lvl2pPr marL="743335" indent="-285898" eaLnBrk="0" hangingPunct="0">
              <a:defRPr sz="8700" b="1">
                <a:solidFill>
                  <a:srgbClr val="FFD624"/>
                </a:solidFill>
                <a:latin typeface="Verdana" pitchFamily="34" charset="0"/>
              </a:defRPr>
            </a:lvl2pPr>
            <a:lvl3pPr marL="1143592" indent="-228719" eaLnBrk="0" hangingPunct="0">
              <a:defRPr sz="8700" b="1">
                <a:solidFill>
                  <a:srgbClr val="FFD624"/>
                </a:solidFill>
                <a:latin typeface="Verdana" pitchFamily="34" charset="0"/>
              </a:defRPr>
            </a:lvl3pPr>
            <a:lvl4pPr marL="1601029" indent="-228719" eaLnBrk="0" hangingPunct="0">
              <a:defRPr sz="8700" b="1">
                <a:solidFill>
                  <a:srgbClr val="FFD624"/>
                </a:solidFill>
                <a:latin typeface="Verdana" pitchFamily="34" charset="0"/>
              </a:defRPr>
            </a:lvl4pPr>
            <a:lvl5pPr marL="2058466" indent="-228719" eaLnBrk="0" hangingPunct="0">
              <a:defRPr sz="8700" b="1">
                <a:solidFill>
                  <a:srgbClr val="FFD624"/>
                </a:solidFill>
                <a:latin typeface="Verdana" pitchFamily="34" charset="0"/>
              </a:defRPr>
            </a:lvl5pPr>
            <a:lvl6pPr marL="2515903" indent="-228719" eaLnBrk="0" fontAlgn="base" hangingPunct="0">
              <a:spcBef>
                <a:spcPct val="0"/>
              </a:spcBef>
              <a:spcAft>
                <a:spcPct val="0"/>
              </a:spcAft>
              <a:defRPr sz="8700" b="1">
                <a:solidFill>
                  <a:srgbClr val="FFD624"/>
                </a:solidFill>
                <a:latin typeface="Verdana" pitchFamily="34" charset="0"/>
              </a:defRPr>
            </a:lvl6pPr>
            <a:lvl7pPr marL="2973339" indent="-228719" eaLnBrk="0" fontAlgn="base" hangingPunct="0">
              <a:spcBef>
                <a:spcPct val="0"/>
              </a:spcBef>
              <a:spcAft>
                <a:spcPct val="0"/>
              </a:spcAft>
              <a:defRPr sz="8700" b="1">
                <a:solidFill>
                  <a:srgbClr val="FFD624"/>
                </a:solidFill>
                <a:latin typeface="Verdana" pitchFamily="34" charset="0"/>
              </a:defRPr>
            </a:lvl7pPr>
            <a:lvl8pPr marL="3430776" indent="-228719" eaLnBrk="0" fontAlgn="base" hangingPunct="0">
              <a:spcBef>
                <a:spcPct val="0"/>
              </a:spcBef>
              <a:spcAft>
                <a:spcPct val="0"/>
              </a:spcAft>
              <a:defRPr sz="8700" b="1">
                <a:solidFill>
                  <a:srgbClr val="FFD624"/>
                </a:solidFill>
                <a:latin typeface="Verdana" pitchFamily="34" charset="0"/>
              </a:defRPr>
            </a:lvl8pPr>
            <a:lvl9pPr marL="3888213" indent="-228719" eaLnBrk="0" fontAlgn="base" hangingPunct="0">
              <a:spcBef>
                <a:spcPct val="0"/>
              </a:spcBef>
              <a:spcAft>
                <a:spcPct val="0"/>
              </a:spcAft>
              <a:defRPr sz="8700" b="1">
                <a:solidFill>
                  <a:srgbClr val="FFD624"/>
                </a:solidFill>
                <a:latin typeface="Verdana" pitchFamily="34" charset="0"/>
              </a:defRPr>
            </a:lvl9pPr>
          </a:lstStyle>
          <a:p>
            <a:pPr eaLnBrk="1" hangingPunct="1"/>
            <a:fld id="{BDBEC27D-9B80-44D6-94AD-29D73CB3AC2B}" type="slidenum">
              <a:rPr lang="en-GB" altLang="en-US" sz="1200" b="0">
                <a:solidFill>
                  <a:schemeClr val="tx1"/>
                </a:solidFill>
                <a:latin typeface="Arial" charset="0"/>
              </a:rPr>
              <a:pPr eaLnBrk="1" hangingPunct="1"/>
              <a:t>49</a:t>
            </a:fld>
            <a:endParaRPr lang="en-GB" altLang="en-US" sz="1200" b="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611101A-AC3E-493E-B7F0-AED570F385EC}" type="slidenum">
              <a:rPr lang="en-GB" smtClean="0"/>
              <a:pPr>
                <a:defRPr/>
              </a:pPr>
              <a:t>5</a:t>
            </a:fld>
            <a:endParaRPr lang="en-GB"/>
          </a:p>
        </p:txBody>
      </p:sp>
    </p:spTree>
    <p:extLst>
      <p:ext uri="{BB962C8B-B14F-4D97-AF65-F5344CB8AC3E}">
        <p14:creationId xmlns:p14="http://schemas.microsoft.com/office/powerpoint/2010/main" val="205118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600" b="1">
                <a:solidFill>
                  <a:srgbClr val="FFD624"/>
                </a:solidFill>
                <a:latin typeface="Verdana" pitchFamily="34" charset="0"/>
              </a:defRPr>
            </a:lvl1pPr>
            <a:lvl2pPr marL="743209" indent="-285850" eaLnBrk="0" hangingPunct="0">
              <a:defRPr sz="8600" b="1">
                <a:solidFill>
                  <a:srgbClr val="FFD624"/>
                </a:solidFill>
                <a:latin typeface="Verdana" pitchFamily="34" charset="0"/>
              </a:defRPr>
            </a:lvl2pPr>
            <a:lvl3pPr marL="1143398" indent="-228680" eaLnBrk="0" hangingPunct="0">
              <a:defRPr sz="8600" b="1">
                <a:solidFill>
                  <a:srgbClr val="FFD624"/>
                </a:solidFill>
                <a:latin typeface="Verdana" pitchFamily="34" charset="0"/>
              </a:defRPr>
            </a:lvl3pPr>
            <a:lvl4pPr marL="1600756" indent="-228680" eaLnBrk="0" hangingPunct="0">
              <a:defRPr sz="8600" b="1">
                <a:solidFill>
                  <a:srgbClr val="FFD624"/>
                </a:solidFill>
                <a:latin typeface="Verdana" pitchFamily="34" charset="0"/>
              </a:defRPr>
            </a:lvl4pPr>
            <a:lvl5pPr marL="2058114" indent="-228680" eaLnBrk="0" hangingPunct="0">
              <a:defRPr sz="8600" b="1">
                <a:solidFill>
                  <a:srgbClr val="FFD624"/>
                </a:solidFill>
                <a:latin typeface="Verdana" pitchFamily="34" charset="0"/>
              </a:defRPr>
            </a:lvl5pPr>
            <a:lvl6pPr marL="2515475" indent="-228680" eaLnBrk="0" fontAlgn="base" hangingPunct="0">
              <a:spcBef>
                <a:spcPct val="0"/>
              </a:spcBef>
              <a:spcAft>
                <a:spcPct val="0"/>
              </a:spcAft>
              <a:defRPr sz="8600" b="1">
                <a:solidFill>
                  <a:srgbClr val="FFD624"/>
                </a:solidFill>
                <a:latin typeface="Verdana" pitchFamily="34" charset="0"/>
              </a:defRPr>
            </a:lvl6pPr>
            <a:lvl7pPr marL="2972834" indent="-228680" eaLnBrk="0" fontAlgn="base" hangingPunct="0">
              <a:spcBef>
                <a:spcPct val="0"/>
              </a:spcBef>
              <a:spcAft>
                <a:spcPct val="0"/>
              </a:spcAft>
              <a:defRPr sz="8600" b="1">
                <a:solidFill>
                  <a:srgbClr val="FFD624"/>
                </a:solidFill>
                <a:latin typeface="Verdana" pitchFamily="34" charset="0"/>
              </a:defRPr>
            </a:lvl7pPr>
            <a:lvl8pPr marL="3430193" indent="-228680" eaLnBrk="0" fontAlgn="base" hangingPunct="0">
              <a:spcBef>
                <a:spcPct val="0"/>
              </a:spcBef>
              <a:spcAft>
                <a:spcPct val="0"/>
              </a:spcAft>
              <a:defRPr sz="8600" b="1">
                <a:solidFill>
                  <a:srgbClr val="FFD624"/>
                </a:solidFill>
                <a:latin typeface="Verdana" pitchFamily="34" charset="0"/>
              </a:defRPr>
            </a:lvl8pPr>
            <a:lvl9pPr marL="3887552" indent="-228680" eaLnBrk="0" fontAlgn="base" hangingPunct="0">
              <a:spcBef>
                <a:spcPct val="0"/>
              </a:spcBef>
              <a:spcAft>
                <a:spcPct val="0"/>
              </a:spcAft>
              <a:defRPr sz="8600" b="1">
                <a:solidFill>
                  <a:srgbClr val="FFD624"/>
                </a:solidFill>
                <a:latin typeface="Verdana" pitchFamily="34" charset="0"/>
              </a:defRPr>
            </a:lvl9pPr>
          </a:lstStyle>
          <a:p>
            <a:pPr eaLnBrk="1" hangingPunct="1"/>
            <a:fld id="{4B493CCA-C76C-4DC5-8422-86983E1AB25C}" type="slidenum">
              <a:rPr lang="en-GB" altLang="en-US" sz="1200" b="0">
                <a:solidFill>
                  <a:srgbClr val="000000"/>
                </a:solidFill>
                <a:latin typeface="Arial" charset="0"/>
              </a:rPr>
              <a:pPr eaLnBrk="1" hangingPunct="1"/>
              <a:t>6</a:t>
            </a:fld>
            <a:endParaRPr lang="en-GB" altLang="en-US" sz="1200" b="0">
              <a:solidFill>
                <a:srgbClr val="000000"/>
              </a:solidFill>
              <a:latin typeface="Arial" charset="0"/>
            </a:endParaRPr>
          </a:p>
        </p:txBody>
      </p:sp>
    </p:spTree>
    <p:extLst>
      <p:ext uri="{BB962C8B-B14F-4D97-AF65-F5344CB8AC3E}">
        <p14:creationId xmlns:p14="http://schemas.microsoft.com/office/powerpoint/2010/main" val="275850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700" b="1">
                <a:solidFill>
                  <a:srgbClr val="FFD624"/>
                </a:solidFill>
                <a:latin typeface="Verdana" pitchFamily="34" charset="0"/>
              </a:defRPr>
            </a:lvl1pPr>
            <a:lvl2pPr marL="743335" indent="-285898" eaLnBrk="0" hangingPunct="0">
              <a:defRPr sz="8700" b="1">
                <a:solidFill>
                  <a:srgbClr val="FFD624"/>
                </a:solidFill>
                <a:latin typeface="Verdana" pitchFamily="34" charset="0"/>
              </a:defRPr>
            </a:lvl2pPr>
            <a:lvl3pPr marL="1143592" indent="-228719" eaLnBrk="0" hangingPunct="0">
              <a:defRPr sz="8700" b="1">
                <a:solidFill>
                  <a:srgbClr val="FFD624"/>
                </a:solidFill>
                <a:latin typeface="Verdana" pitchFamily="34" charset="0"/>
              </a:defRPr>
            </a:lvl3pPr>
            <a:lvl4pPr marL="1601029" indent="-228719" eaLnBrk="0" hangingPunct="0">
              <a:defRPr sz="8700" b="1">
                <a:solidFill>
                  <a:srgbClr val="FFD624"/>
                </a:solidFill>
                <a:latin typeface="Verdana" pitchFamily="34" charset="0"/>
              </a:defRPr>
            </a:lvl4pPr>
            <a:lvl5pPr marL="2058466" indent="-228719" eaLnBrk="0" hangingPunct="0">
              <a:defRPr sz="8700" b="1">
                <a:solidFill>
                  <a:srgbClr val="FFD624"/>
                </a:solidFill>
                <a:latin typeface="Verdana" pitchFamily="34" charset="0"/>
              </a:defRPr>
            </a:lvl5pPr>
            <a:lvl6pPr marL="2515903" indent="-228719" eaLnBrk="0" fontAlgn="base" hangingPunct="0">
              <a:spcBef>
                <a:spcPct val="0"/>
              </a:spcBef>
              <a:spcAft>
                <a:spcPct val="0"/>
              </a:spcAft>
              <a:defRPr sz="8700" b="1">
                <a:solidFill>
                  <a:srgbClr val="FFD624"/>
                </a:solidFill>
                <a:latin typeface="Verdana" pitchFamily="34" charset="0"/>
              </a:defRPr>
            </a:lvl6pPr>
            <a:lvl7pPr marL="2973339" indent="-228719" eaLnBrk="0" fontAlgn="base" hangingPunct="0">
              <a:spcBef>
                <a:spcPct val="0"/>
              </a:spcBef>
              <a:spcAft>
                <a:spcPct val="0"/>
              </a:spcAft>
              <a:defRPr sz="8700" b="1">
                <a:solidFill>
                  <a:srgbClr val="FFD624"/>
                </a:solidFill>
                <a:latin typeface="Verdana" pitchFamily="34" charset="0"/>
              </a:defRPr>
            </a:lvl7pPr>
            <a:lvl8pPr marL="3430776" indent="-228719" eaLnBrk="0" fontAlgn="base" hangingPunct="0">
              <a:spcBef>
                <a:spcPct val="0"/>
              </a:spcBef>
              <a:spcAft>
                <a:spcPct val="0"/>
              </a:spcAft>
              <a:defRPr sz="8700" b="1">
                <a:solidFill>
                  <a:srgbClr val="FFD624"/>
                </a:solidFill>
                <a:latin typeface="Verdana" pitchFamily="34" charset="0"/>
              </a:defRPr>
            </a:lvl8pPr>
            <a:lvl9pPr marL="3888213" indent="-228719" eaLnBrk="0" fontAlgn="base" hangingPunct="0">
              <a:spcBef>
                <a:spcPct val="0"/>
              </a:spcBef>
              <a:spcAft>
                <a:spcPct val="0"/>
              </a:spcAft>
              <a:defRPr sz="8700" b="1">
                <a:solidFill>
                  <a:srgbClr val="FFD624"/>
                </a:solidFill>
                <a:latin typeface="Verdana" pitchFamily="34" charset="0"/>
              </a:defRPr>
            </a:lvl9pPr>
          </a:lstStyle>
          <a:p>
            <a:pPr eaLnBrk="1" hangingPunct="1"/>
            <a:fld id="{513BFADD-42DA-4C85-A330-4E227A01B28B}" type="slidenum">
              <a:rPr lang="en-GB" altLang="en-US" sz="1200" b="0">
                <a:solidFill>
                  <a:schemeClr val="tx1"/>
                </a:solidFill>
                <a:latin typeface="Arial" charset="0"/>
              </a:rPr>
              <a:pPr eaLnBrk="1" hangingPunct="1"/>
              <a:t>7</a:t>
            </a:fld>
            <a:endParaRPr lang="en-GB" altLang="en-US" sz="1200" b="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700" b="1">
                <a:solidFill>
                  <a:srgbClr val="FFD624"/>
                </a:solidFill>
                <a:latin typeface="Verdana" pitchFamily="34" charset="0"/>
              </a:defRPr>
            </a:lvl1pPr>
            <a:lvl2pPr marL="743335" indent="-285898" eaLnBrk="0" hangingPunct="0">
              <a:defRPr sz="8700" b="1">
                <a:solidFill>
                  <a:srgbClr val="FFD624"/>
                </a:solidFill>
                <a:latin typeface="Verdana" pitchFamily="34" charset="0"/>
              </a:defRPr>
            </a:lvl2pPr>
            <a:lvl3pPr marL="1143592" indent="-228719" eaLnBrk="0" hangingPunct="0">
              <a:defRPr sz="8700" b="1">
                <a:solidFill>
                  <a:srgbClr val="FFD624"/>
                </a:solidFill>
                <a:latin typeface="Verdana" pitchFamily="34" charset="0"/>
              </a:defRPr>
            </a:lvl3pPr>
            <a:lvl4pPr marL="1601029" indent="-228719" eaLnBrk="0" hangingPunct="0">
              <a:defRPr sz="8700" b="1">
                <a:solidFill>
                  <a:srgbClr val="FFD624"/>
                </a:solidFill>
                <a:latin typeface="Verdana" pitchFamily="34" charset="0"/>
              </a:defRPr>
            </a:lvl4pPr>
            <a:lvl5pPr marL="2058466" indent="-228719" eaLnBrk="0" hangingPunct="0">
              <a:defRPr sz="8700" b="1">
                <a:solidFill>
                  <a:srgbClr val="FFD624"/>
                </a:solidFill>
                <a:latin typeface="Verdana" pitchFamily="34" charset="0"/>
              </a:defRPr>
            </a:lvl5pPr>
            <a:lvl6pPr marL="2515903" indent="-228719" eaLnBrk="0" fontAlgn="base" hangingPunct="0">
              <a:spcBef>
                <a:spcPct val="0"/>
              </a:spcBef>
              <a:spcAft>
                <a:spcPct val="0"/>
              </a:spcAft>
              <a:defRPr sz="8700" b="1">
                <a:solidFill>
                  <a:srgbClr val="FFD624"/>
                </a:solidFill>
                <a:latin typeface="Verdana" pitchFamily="34" charset="0"/>
              </a:defRPr>
            </a:lvl6pPr>
            <a:lvl7pPr marL="2973339" indent="-228719" eaLnBrk="0" fontAlgn="base" hangingPunct="0">
              <a:spcBef>
                <a:spcPct val="0"/>
              </a:spcBef>
              <a:spcAft>
                <a:spcPct val="0"/>
              </a:spcAft>
              <a:defRPr sz="8700" b="1">
                <a:solidFill>
                  <a:srgbClr val="FFD624"/>
                </a:solidFill>
                <a:latin typeface="Verdana" pitchFamily="34" charset="0"/>
              </a:defRPr>
            </a:lvl7pPr>
            <a:lvl8pPr marL="3430776" indent="-228719" eaLnBrk="0" fontAlgn="base" hangingPunct="0">
              <a:spcBef>
                <a:spcPct val="0"/>
              </a:spcBef>
              <a:spcAft>
                <a:spcPct val="0"/>
              </a:spcAft>
              <a:defRPr sz="8700" b="1">
                <a:solidFill>
                  <a:srgbClr val="FFD624"/>
                </a:solidFill>
                <a:latin typeface="Verdana" pitchFamily="34" charset="0"/>
              </a:defRPr>
            </a:lvl8pPr>
            <a:lvl9pPr marL="3888213" indent="-228719" eaLnBrk="0" fontAlgn="base" hangingPunct="0">
              <a:spcBef>
                <a:spcPct val="0"/>
              </a:spcBef>
              <a:spcAft>
                <a:spcPct val="0"/>
              </a:spcAft>
              <a:defRPr sz="8700" b="1">
                <a:solidFill>
                  <a:srgbClr val="FFD624"/>
                </a:solidFill>
                <a:latin typeface="Verdana" pitchFamily="34" charset="0"/>
              </a:defRPr>
            </a:lvl9pPr>
          </a:lstStyle>
          <a:p>
            <a:pPr eaLnBrk="1" hangingPunct="1"/>
            <a:fld id="{30E2A397-ADEA-4B13-8CE3-BBB890336F88}" type="slidenum">
              <a:rPr lang="en-GB" altLang="en-US" sz="1200" b="0">
                <a:solidFill>
                  <a:schemeClr val="tx1"/>
                </a:solidFill>
                <a:latin typeface="Arial" charset="0"/>
              </a:rPr>
              <a:pPr eaLnBrk="1" hangingPunct="1"/>
              <a:t>8</a:t>
            </a:fld>
            <a:endParaRPr lang="en-GB" altLang="en-US" sz="1200" b="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700" b="1">
                <a:solidFill>
                  <a:srgbClr val="FFD624"/>
                </a:solidFill>
                <a:latin typeface="Verdana" pitchFamily="34" charset="0"/>
              </a:defRPr>
            </a:lvl1pPr>
            <a:lvl2pPr marL="743335" indent="-285898" eaLnBrk="0" hangingPunct="0">
              <a:defRPr sz="8700" b="1">
                <a:solidFill>
                  <a:srgbClr val="FFD624"/>
                </a:solidFill>
                <a:latin typeface="Verdana" pitchFamily="34" charset="0"/>
              </a:defRPr>
            </a:lvl2pPr>
            <a:lvl3pPr marL="1143592" indent="-228719" eaLnBrk="0" hangingPunct="0">
              <a:defRPr sz="8700" b="1">
                <a:solidFill>
                  <a:srgbClr val="FFD624"/>
                </a:solidFill>
                <a:latin typeface="Verdana" pitchFamily="34" charset="0"/>
              </a:defRPr>
            </a:lvl3pPr>
            <a:lvl4pPr marL="1601029" indent="-228719" eaLnBrk="0" hangingPunct="0">
              <a:defRPr sz="8700" b="1">
                <a:solidFill>
                  <a:srgbClr val="FFD624"/>
                </a:solidFill>
                <a:latin typeface="Verdana" pitchFamily="34" charset="0"/>
              </a:defRPr>
            </a:lvl4pPr>
            <a:lvl5pPr marL="2058466" indent="-228719" eaLnBrk="0" hangingPunct="0">
              <a:defRPr sz="8700" b="1">
                <a:solidFill>
                  <a:srgbClr val="FFD624"/>
                </a:solidFill>
                <a:latin typeface="Verdana" pitchFamily="34" charset="0"/>
              </a:defRPr>
            </a:lvl5pPr>
            <a:lvl6pPr marL="2515903" indent="-228719" eaLnBrk="0" fontAlgn="base" hangingPunct="0">
              <a:spcBef>
                <a:spcPct val="0"/>
              </a:spcBef>
              <a:spcAft>
                <a:spcPct val="0"/>
              </a:spcAft>
              <a:defRPr sz="8700" b="1">
                <a:solidFill>
                  <a:srgbClr val="FFD624"/>
                </a:solidFill>
                <a:latin typeface="Verdana" pitchFamily="34" charset="0"/>
              </a:defRPr>
            </a:lvl6pPr>
            <a:lvl7pPr marL="2973339" indent="-228719" eaLnBrk="0" fontAlgn="base" hangingPunct="0">
              <a:spcBef>
                <a:spcPct val="0"/>
              </a:spcBef>
              <a:spcAft>
                <a:spcPct val="0"/>
              </a:spcAft>
              <a:defRPr sz="8700" b="1">
                <a:solidFill>
                  <a:srgbClr val="FFD624"/>
                </a:solidFill>
                <a:latin typeface="Verdana" pitchFamily="34" charset="0"/>
              </a:defRPr>
            </a:lvl7pPr>
            <a:lvl8pPr marL="3430776" indent="-228719" eaLnBrk="0" fontAlgn="base" hangingPunct="0">
              <a:spcBef>
                <a:spcPct val="0"/>
              </a:spcBef>
              <a:spcAft>
                <a:spcPct val="0"/>
              </a:spcAft>
              <a:defRPr sz="8700" b="1">
                <a:solidFill>
                  <a:srgbClr val="FFD624"/>
                </a:solidFill>
                <a:latin typeface="Verdana" pitchFamily="34" charset="0"/>
              </a:defRPr>
            </a:lvl8pPr>
            <a:lvl9pPr marL="3888213" indent="-228719" eaLnBrk="0" fontAlgn="base" hangingPunct="0">
              <a:spcBef>
                <a:spcPct val="0"/>
              </a:spcBef>
              <a:spcAft>
                <a:spcPct val="0"/>
              </a:spcAft>
              <a:defRPr sz="8700" b="1">
                <a:solidFill>
                  <a:srgbClr val="FFD624"/>
                </a:solidFill>
                <a:latin typeface="Verdana" pitchFamily="34" charset="0"/>
              </a:defRPr>
            </a:lvl9pPr>
          </a:lstStyle>
          <a:p>
            <a:pPr eaLnBrk="1" hangingPunct="1"/>
            <a:fld id="{D228A03F-0835-4B15-AC71-EC772E997F1E}" type="slidenum">
              <a:rPr lang="en-GB" altLang="en-US" sz="1200" b="0">
                <a:solidFill>
                  <a:schemeClr val="tx1"/>
                </a:solidFill>
                <a:latin typeface="Arial" charset="0"/>
              </a:rPr>
              <a:pPr eaLnBrk="1" hangingPunct="1"/>
              <a:t>9</a:t>
            </a:fld>
            <a:endParaRPr lang="en-GB" altLang="en-US" sz="1200" b="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104105" tIns="52052" rIns="104105" bIns="52052"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900"/>
            <a:ext cx="18526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948238" y="7362825"/>
            <a:ext cx="800100" cy="238125"/>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104105" tIns="52052" rIns="104105" bIns="52052"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sp>
        <p:nvSpPr>
          <p:cNvPr id="2" name="Title 1"/>
          <p:cNvSpPr>
            <a:spLocks noGrp="1"/>
          </p:cNvSpPr>
          <p:nvPr>
            <p:ph type="title"/>
          </p:nvPr>
        </p:nvSpPr>
        <p:spPr>
          <a:xfrm>
            <a:off x="4067944" y="2492908"/>
            <a:ext cx="3851920" cy="936625"/>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7" y="3933058"/>
            <a:ext cx="4104456" cy="792088"/>
          </a:xfrm>
        </p:spPr>
        <p:txBody>
          <a:bodyPr/>
          <a:lstStyle>
            <a:lvl1pPr>
              <a:buNone/>
              <a:defRPr sz="3000" b="1" i="0">
                <a:solidFill>
                  <a:schemeClr val="bg1"/>
                </a:solidFill>
              </a:defRPr>
            </a:lvl1pPr>
            <a:lvl3pPr marL="228158" indent="-228158"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endParaRPr lang="en-GB" dirty="0"/>
          </a:p>
        </p:txBody>
      </p:sp>
    </p:spTree>
    <p:extLst>
      <p:ext uri="{BB962C8B-B14F-4D97-AF65-F5344CB8AC3E}">
        <p14:creationId xmlns:p14="http://schemas.microsoft.com/office/powerpoint/2010/main" val="166036759"/>
      </p:ext>
    </p:extLst>
  </p:cSld>
  <p:clrMapOvr>
    <a:masterClrMapping/>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29E7D-64F0-43FB-B53E-D0FE93CA40E8}" type="slidenum">
              <a:rPr lang="en-GB"/>
              <a:pPr>
                <a:defRPr/>
              </a:pPr>
              <a:t>‹#›</a:t>
            </a:fld>
            <a:endParaRPr lang="en-GB"/>
          </a:p>
        </p:txBody>
      </p:sp>
    </p:spTree>
    <p:extLst>
      <p:ext uri="{BB962C8B-B14F-4D97-AF65-F5344CB8AC3E}">
        <p14:creationId xmlns:p14="http://schemas.microsoft.com/office/powerpoint/2010/main" val="1181215005"/>
      </p:ext>
    </p:extLst>
  </p:cSld>
  <p:clrMapOvr>
    <a:masterClrMapping/>
  </p:clrMapOvr>
  <p:transition spd="slow">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12"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FF3D8F-1641-4A03-B9A5-ACE68634F01C}" type="slidenum">
              <a:rPr lang="en-GB"/>
              <a:pPr>
                <a:defRPr/>
              </a:pPr>
              <a:t>‹#›</a:t>
            </a:fld>
            <a:endParaRPr lang="en-GB"/>
          </a:p>
        </p:txBody>
      </p:sp>
    </p:spTree>
    <p:extLst>
      <p:ext uri="{BB962C8B-B14F-4D97-AF65-F5344CB8AC3E}">
        <p14:creationId xmlns:p14="http://schemas.microsoft.com/office/powerpoint/2010/main" val="4114477570"/>
      </p:ext>
    </p:extLst>
  </p:cSld>
  <p:clrMapOvr>
    <a:masterClrMapping/>
  </p:clrMapOvr>
  <p:transition spd="slow">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4068" tIns="52034" rIns="104068" bIns="52034"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1211263"/>
            <a:ext cx="10693401"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57188"/>
            <a:ext cx="21193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933950" y="2271713"/>
            <a:ext cx="54657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68" tIns="52034" rIns="104068" bIns="52034"/>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55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3950" y="7089775"/>
            <a:ext cx="803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94142" y="4336376"/>
            <a:ext cx="10105123" cy="1349667"/>
          </a:xfrm>
          <a:prstGeom prst="rect">
            <a:avLst/>
          </a:prstGeom>
        </p:spPr>
        <p:txBody>
          <a:bodyPr lIns="104068" tIns="52034" rIns="104068" bIns="52034"/>
          <a:lstStyle>
            <a:lvl1pPr algn="ctr">
              <a:defRPr sz="41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94142" y="5942452"/>
            <a:ext cx="10105123" cy="1013866"/>
          </a:xfrm>
          <a:prstGeom prst="rect">
            <a:avLst/>
          </a:prstGeom>
        </p:spPr>
        <p:txBody>
          <a:bodyPr lIns="104068" tIns="52034" rIns="104068" bIns="52034"/>
          <a:lstStyle>
            <a:lvl1pPr marL="0" indent="0" algn="ctr">
              <a:spcBef>
                <a:spcPts val="0"/>
              </a:spcBef>
              <a:buNone/>
              <a:defRPr sz="2300" b="0" i="0">
                <a:solidFill>
                  <a:schemeClr val="bg1"/>
                </a:solidFill>
                <a:latin typeface="Verdana" pitchFamily="34" charset="0"/>
                <a:ea typeface="Verdana" pitchFamily="34" charset="0"/>
                <a:cs typeface="Verdana" pitchFamily="34" charset="0"/>
              </a:defRPr>
            </a:lvl1pPr>
            <a:lvl3pPr marL="260166" indent="-260166" algn="l">
              <a:defRPr sz="3400" b="1">
                <a:solidFill>
                  <a:schemeClr val="bg1"/>
                </a:solidFill>
              </a:defRPr>
            </a:lvl3pPr>
          </a:lstStyle>
          <a:p>
            <a:pPr lvl="0"/>
            <a:r>
              <a:rPr lang="en-US" smtClean="0"/>
              <a:t>Click to edit Master text styles</a:t>
            </a:r>
          </a:p>
        </p:txBody>
      </p:sp>
      <p:pic>
        <p:nvPicPr>
          <p:cNvPr id="11" name="Picture 3" descr="C:\DOCUME~1\lenain\LOCALS~1\Temp\7zECC.tmp\Footer Box RTD EN Cya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33950" y="7097713"/>
            <a:ext cx="8032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404246"/>
      </p:ext>
    </p:extLst>
  </p:cSld>
  <p:clrMapOvr>
    <a:masterClrMapping/>
  </p:clrMapOvr>
  <p:transition spd="slow">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241425"/>
            <a:ext cx="10693400" cy="63198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700" smtClean="0">
                <a:solidFill>
                  <a:srgbClr val="FFFFFF"/>
                </a:solidFill>
                <a:latin typeface="Calibri" pitchFamily="34" charset="0"/>
              </a:rPr>
              <a:t>                             </a:t>
            </a:r>
          </a:p>
        </p:txBody>
      </p:sp>
      <p:pic>
        <p:nvPicPr>
          <p:cNvPr id="5" name="Picture 3" descr="C:\DOCUME~1\lenain\LOCALS~1\Temp\7zECC.tmp\Footer Box RTD EN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3950" y="7097713"/>
            <a:ext cx="8032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831975" y="2413000"/>
            <a:ext cx="831532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04" tIns="51952" rIns="103904" bIns="51952">
            <a:spAutoFit/>
          </a:bodyPr>
          <a:lstStyle>
            <a:lvl1pPr>
              <a:defRPr sz="2400" b="1">
                <a:solidFill>
                  <a:schemeClr val="bg1"/>
                </a:solidFill>
                <a:latin typeface="Calibri" pitchFamily="34" charset="0"/>
              </a:defRPr>
            </a:lvl1pPr>
            <a:lvl2pPr marL="742950" indent="-285750">
              <a:defRPr sz="2400" b="1">
                <a:solidFill>
                  <a:schemeClr val="bg1"/>
                </a:solidFill>
                <a:latin typeface="Calibri" pitchFamily="34" charset="0"/>
              </a:defRPr>
            </a:lvl2pPr>
            <a:lvl3pPr marL="1143000" indent="-228600">
              <a:defRPr sz="2400" b="1">
                <a:solidFill>
                  <a:schemeClr val="bg1"/>
                </a:solidFill>
                <a:latin typeface="Calibri" pitchFamily="34" charset="0"/>
              </a:defRPr>
            </a:lvl3pPr>
            <a:lvl4pPr marL="1600200" indent="-228600">
              <a:defRPr sz="2400" b="1">
                <a:solidFill>
                  <a:schemeClr val="bg1"/>
                </a:solidFill>
                <a:latin typeface="Calibri" pitchFamily="34" charset="0"/>
              </a:defRPr>
            </a:lvl4pPr>
            <a:lvl5pPr marL="2057400" indent="-228600">
              <a:defRPr sz="2400" b="1">
                <a:solidFill>
                  <a:schemeClr val="bg1"/>
                </a:solidFill>
                <a:latin typeface="Calibri" pitchFamily="34" charset="0"/>
              </a:defRPr>
            </a:lvl5pPr>
            <a:lvl6pPr marL="25146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6pPr>
            <a:lvl7pPr marL="29718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7pPr>
            <a:lvl8pPr marL="34290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8pPr>
            <a:lvl9pPr marL="3886200" indent="-228600" defTabSz="393700" eaLnBrk="0" fontAlgn="base" hangingPunct="0">
              <a:spcBef>
                <a:spcPct val="0"/>
              </a:spcBef>
              <a:spcAft>
                <a:spcPct val="0"/>
              </a:spcAft>
              <a:buClr>
                <a:srgbClr val="000000"/>
              </a:buClr>
              <a:buSzPct val="100000"/>
              <a:buFont typeface="Times New Roman" pitchFamily="18" charset="0"/>
              <a:defRPr sz="2400" b="1">
                <a:solidFill>
                  <a:schemeClr val="bg1"/>
                </a:solidFill>
                <a:latin typeface="Calibri" pitchFamily="34" charset="0"/>
              </a:defRPr>
            </a:lvl9pPr>
          </a:lstStyle>
          <a:p>
            <a:pPr defTabSz="447353" eaLnBrk="0" hangingPunct="0">
              <a:buClr>
                <a:srgbClr val="000000"/>
              </a:buClr>
              <a:buSzPct val="100000"/>
              <a:buFont typeface="Times New Roman" pitchFamily="18" charset="0"/>
              <a:buNone/>
              <a:defRPr/>
            </a:pPr>
            <a:r>
              <a:rPr lang="en-GB" sz="6200" dirty="0" smtClean="0">
                <a:solidFill>
                  <a:srgbClr val="FFD624"/>
                </a:solidFill>
                <a:latin typeface="Verdana" pitchFamily="34" charset="0"/>
                <a:ea typeface="Verdana" pitchFamily="34" charset="0"/>
                <a:cs typeface="Verdana" pitchFamily="34" charset="0"/>
              </a:rPr>
              <a:t>HORIZON 2020</a:t>
            </a:r>
          </a:p>
        </p:txBody>
      </p:sp>
      <p:grpSp>
        <p:nvGrpSpPr>
          <p:cNvPr id="7" name="Group 7"/>
          <p:cNvGrpSpPr>
            <a:grpSpLocks/>
          </p:cNvGrpSpPr>
          <p:nvPr userDrawn="1"/>
        </p:nvGrpSpPr>
        <p:grpSpPr bwMode="auto">
          <a:xfrm>
            <a:off x="-11113" y="1241425"/>
            <a:ext cx="10693401" cy="2860675"/>
            <a:chOff x="-9525" y="1125538"/>
            <a:chExt cx="9144000" cy="2595563"/>
          </a:xfrm>
        </p:grpSpPr>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25" y="1125538"/>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userDrawn="1"/>
          </p:nvSpPr>
          <p:spPr bwMode="auto">
            <a:xfrm>
              <a:off x="4219032" y="2087711"/>
              <a:ext cx="4673811" cy="86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defRPr/>
              </a:pPr>
              <a:r>
                <a:rPr lang="en-GB" sz="5500" dirty="0" smtClean="0">
                  <a:solidFill>
                    <a:srgbClr val="FFE161"/>
                  </a:solidFill>
                  <a:latin typeface="EC Square Sans Pro Medium" pitchFamily="34" charset="0"/>
                  <a:ea typeface="Verdana" pitchFamily="34" charset="0"/>
                  <a:cs typeface="Verdana" pitchFamily="34" charset="0"/>
                </a:rPr>
                <a:t>HORIZON 2020</a:t>
              </a:r>
            </a:p>
          </p:txBody>
        </p:sp>
      </p:grpSp>
      <p:pic>
        <p:nvPicPr>
          <p:cNvPr id="11" name="Picture 2" descr="C:\DOCUME~1\lenain\LOCALS~1\Temp\7zECB.tmp\LOGO-CE for RTD EN Positive Cya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86250" y="357188"/>
            <a:ext cx="21193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1"/>
          </p:nvPr>
        </p:nvSpPr>
        <p:spPr>
          <a:xfrm>
            <a:off x="288941" y="4595837"/>
            <a:ext cx="10115569" cy="973186"/>
          </a:xfrm>
          <a:prstGeom prst="rect">
            <a:avLst/>
          </a:prstGeom>
        </p:spPr>
        <p:txBody>
          <a:bodyPr lIns="103904" tIns="51952" rIns="103904" bIns="51952"/>
          <a:lstStyle>
            <a:lvl1pPr marL="0" marR="0" indent="0" algn="ctr" defTabSz="447353" rtl="0" eaLnBrk="0" fontAlgn="base" latinLnBrk="0" hangingPunct="0">
              <a:lnSpc>
                <a:spcPct val="100000"/>
              </a:lnSpc>
              <a:spcBef>
                <a:spcPct val="0"/>
              </a:spcBef>
              <a:spcAft>
                <a:spcPct val="0"/>
              </a:spcAft>
              <a:buClr>
                <a:srgbClr val="000000"/>
              </a:buClr>
              <a:buSzPct val="100000"/>
              <a:buFont typeface="Times New Roman" pitchFamily="18" charset="0"/>
              <a:buNone/>
              <a:tabLst/>
              <a:defRPr sz="2700" b="1" baseline="0">
                <a:solidFill>
                  <a:schemeClr val="bg1"/>
                </a:solidFill>
                <a:latin typeface="Verdana" pitchFamily="34" charset="0"/>
                <a:ea typeface="Verdana" pitchFamily="34" charset="0"/>
                <a:cs typeface="Verdana" pitchFamily="34" charset="0"/>
              </a:defRPr>
            </a:lvl1pPr>
          </a:lstStyle>
          <a:p>
            <a:pPr lvl="0"/>
            <a:r>
              <a:rPr lang="en-US" dirty="0" smtClean="0"/>
              <a:t>Click to edit Master text styles</a:t>
            </a:r>
          </a:p>
        </p:txBody>
      </p:sp>
      <p:sp>
        <p:nvSpPr>
          <p:cNvPr id="10" name="Text Placeholder 9"/>
          <p:cNvSpPr>
            <a:spLocks noGrp="1"/>
          </p:cNvSpPr>
          <p:nvPr>
            <p:ph type="body" sz="quarter" idx="12"/>
          </p:nvPr>
        </p:nvSpPr>
        <p:spPr>
          <a:xfrm>
            <a:off x="2798663" y="6159890"/>
            <a:ext cx="5094217" cy="434827"/>
          </a:xfrm>
          <a:prstGeom prst="rect">
            <a:avLst/>
          </a:prstGeom>
        </p:spPr>
        <p:txBody>
          <a:bodyPr lIns="103904" tIns="51952" rIns="103904" bIns="51952"/>
          <a:lstStyle>
            <a:lvl1pPr algn="ctr">
              <a:defRPr sz="2100" baseline="0">
                <a:solidFill>
                  <a:schemeClr val="bg1"/>
                </a:solidFill>
                <a:latin typeface="Verdana" pitchFamily="34" charset="0"/>
                <a:ea typeface="Verdana" pitchFamily="34" charset="0"/>
                <a:cs typeface="Verdana" pitchFamily="34" charset="0"/>
              </a:defRPr>
            </a:lvl1pPr>
          </a:lstStyle>
          <a:p>
            <a:pPr lvl="0"/>
            <a:r>
              <a:rPr lang="en-US" smtClean="0"/>
              <a:t>Click to edit Master text styles</a:t>
            </a:r>
          </a:p>
        </p:txBody>
      </p:sp>
    </p:spTree>
    <p:extLst>
      <p:ext uri="{BB962C8B-B14F-4D97-AF65-F5344CB8AC3E}">
        <p14:creationId xmlns:p14="http://schemas.microsoft.com/office/powerpoint/2010/main" val="2011770740"/>
      </p:ext>
    </p:extLst>
  </p:cSld>
  <p:clrMapOvr>
    <a:masterClrMapping/>
  </p:clrMapOvr>
  <p:transition spd="slow">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10693400" cy="1241425"/>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700" smtClean="0">
                <a:solidFill>
                  <a:srgbClr val="FFFFFF"/>
                </a:solidFill>
                <a:latin typeface="Calibri" pitchFamily="34" charset="0"/>
              </a:rPr>
              <a:t>                             </a:t>
            </a:r>
          </a:p>
        </p:txBody>
      </p:sp>
      <p:pic>
        <p:nvPicPr>
          <p:cNvPr id="6"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550025"/>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423280" y="1712009"/>
            <a:ext cx="9891395" cy="4589165"/>
          </a:xfrm>
          <a:prstGeom prst="rect">
            <a:avLst/>
          </a:prstGeom>
        </p:spPr>
        <p:txBody>
          <a:bodyPr lIns="103904" tIns="51952" rIns="103904" bIns="51952"/>
          <a:lstStyle>
            <a:lvl1pPr marL="0" indent="0">
              <a:defRPr sz="2100" b="0">
                <a:solidFill>
                  <a:srgbClr val="0070C0"/>
                </a:solidFill>
                <a:latin typeface="Verdana" pitchFamily="34" charset="0"/>
                <a:ea typeface="Verdana" pitchFamily="34" charset="0"/>
                <a:cs typeface="Verdana" pitchFamily="34" charset="0"/>
              </a:defRPr>
            </a:lvl1pPr>
            <a:lvl2pPr marL="0" indent="0">
              <a:defRPr sz="1600">
                <a:latin typeface="Verdana" pitchFamily="34" charset="0"/>
                <a:ea typeface="Verdana" pitchFamily="34" charset="0"/>
                <a:cs typeface="Verdana" pitchFamily="34" charset="0"/>
              </a:defRPr>
            </a:lvl2pPr>
            <a:lvl3pPr marL="0" indent="0">
              <a:defRPr sz="1600">
                <a:latin typeface="Verdana" pitchFamily="34" charset="0"/>
                <a:ea typeface="Verdana" pitchFamily="34" charset="0"/>
                <a:cs typeface="Verdana" pitchFamily="34" charset="0"/>
              </a:defRPr>
            </a:lvl3pPr>
            <a:lvl4pPr marL="0" indent="0">
              <a:defRPr sz="1600">
                <a:latin typeface="Verdana" pitchFamily="34" charset="0"/>
                <a:ea typeface="Verdana" pitchFamily="34" charset="0"/>
                <a:cs typeface="Verdana" pitchFamily="34" charset="0"/>
              </a:defRPr>
            </a:lvl4pPr>
            <a:lvl5pPr marL="0" indent="0">
              <a:defRPr sz="1600">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3" name="Text Placeholder 2"/>
          <p:cNvSpPr>
            <a:spLocks noGrp="1"/>
          </p:cNvSpPr>
          <p:nvPr>
            <p:ph type="body" sz="quarter" idx="12"/>
          </p:nvPr>
        </p:nvSpPr>
        <p:spPr>
          <a:xfrm>
            <a:off x="434419" y="441980"/>
            <a:ext cx="9668616" cy="841877"/>
          </a:xfrm>
          <a:prstGeom prst="rect">
            <a:avLst/>
          </a:prstGeom>
        </p:spPr>
        <p:txBody>
          <a:bodyPr lIns="103904" tIns="51952" rIns="103904" bIns="51952"/>
          <a:lstStyle>
            <a:lvl1pPr>
              <a:defRPr sz="3000" b="1">
                <a:solidFill>
                  <a:srgbClr val="FFE161"/>
                </a:solidFill>
                <a:latin typeface="Verdana" pitchFamily="34" charset="0"/>
                <a:ea typeface="Verdana" pitchFamily="34" charset="0"/>
                <a:cs typeface="Verdana"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3192807056"/>
      </p:ext>
    </p:extLst>
  </p:cSld>
  <p:clrMapOvr>
    <a:masterClrMapping/>
  </p:clrMapOvr>
  <p:transition spd="slow">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0"/>
            <a:ext cx="10693400" cy="1241425"/>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700" smtClean="0">
                <a:solidFill>
                  <a:srgbClr val="FFFFFF"/>
                </a:solidFill>
                <a:latin typeface="Calibri" pitchFamily="34" charset="0"/>
              </a:rPr>
              <a:t>                             </a:t>
            </a:r>
          </a:p>
        </p:txBody>
      </p:sp>
      <p:pic>
        <p:nvPicPr>
          <p:cNvPr id="5"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550025"/>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423306" y="1701285"/>
            <a:ext cx="9033695" cy="3917153"/>
          </a:xfrm>
          <a:prstGeom prst="rect">
            <a:avLst/>
          </a:prstGeom>
        </p:spPr>
        <p:txBody>
          <a:bodyPr lIns="103904" tIns="51952" rIns="103904" bIns="51952"/>
          <a:lstStyle>
            <a:lvl1pPr marL="0" indent="0">
              <a:buClr>
                <a:srgbClr val="00B0F0"/>
              </a:buClr>
              <a:buFont typeface="+mj-lt"/>
              <a:buNone/>
              <a:defRPr sz="2700" b="1">
                <a:solidFill>
                  <a:srgbClr val="00B0F0"/>
                </a:solidFill>
                <a:latin typeface="Verdana" pitchFamily="34" charset="0"/>
                <a:ea typeface="Verdana" pitchFamily="34" charset="0"/>
                <a:cs typeface="Verdana" pitchFamily="34" charset="0"/>
              </a:defRPr>
            </a:lvl1pPr>
            <a:lvl2pPr marL="303045" indent="-303045">
              <a:buClr>
                <a:srgbClr val="0070C0"/>
              </a:buClr>
              <a:buFont typeface="Wingdings" pitchFamily="2" charset="2"/>
              <a:buChar char="ü"/>
              <a:defRPr sz="2100" b="1">
                <a:solidFill>
                  <a:srgbClr val="0070C0"/>
                </a:solidFill>
                <a:latin typeface="Verdana" pitchFamily="34" charset="0"/>
                <a:ea typeface="Verdana" pitchFamily="34" charset="0"/>
                <a:cs typeface="Verdana" pitchFamily="34" charset="0"/>
              </a:defRPr>
            </a:lvl2pPr>
            <a:lvl3pPr marL="1296966" indent="-993918">
              <a:defRPr sz="2100" baseline="30000">
                <a:solidFill>
                  <a:schemeClr val="bg1">
                    <a:lumMod val="50000"/>
                  </a:schemeClr>
                </a:solidFill>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440016" y="371724"/>
            <a:ext cx="9612921" cy="1008168"/>
          </a:xfrm>
          <a:prstGeom prst="rect">
            <a:avLst/>
          </a:prstGeom>
        </p:spPr>
        <p:txBody>
          <a:bodyPr lIns="103904" tIns="51952" rIns="103904" bIns="51952"/>
          <a:lstStyle>
            <a:lvl1pPr algn="l">
              <a:defRPr sz="3200" b="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867508753"/>
      </p:ext>
    </p:extLst>
  </p:cSld>
  <p:clrMapOvr>
    <a:masterClrMapping/>
  </p:clrMapOvr>
  <p:transition spd="slow">
    <p:pull/>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Text Placeholder 7"/>
          <p:cNvSpPr>
            <a:spLocks noGrp="1"/>
          </p:cNvSpPr>
          <p:nvPr>
            <p:ph type="body" sz="quarter" idx="10"/>
          </p:nvPr>
        </p:nvSpPr>
        <p:spPr>
          <a:xfrm>
            <a:off x="540266" y="371724"/>
            <a:ext cx="9612921" cy="1008168"/>
          </a:xfrm>
          <a:prstGeom prst="rect">
            <a:avLst/>
          </a:prstGeom>
        </p:spPr>
        <p:txBody>
          <a:bodyPr lIns="103904" tIns="51952" rIns="103904" bIns="51952"/>
          <a:lstStyle>
            <a:lvl1pPr algn="l">
              <a:defRPr sz="2300" b="1" i="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4" name="Text Placeholder 2"/>
          <p:cNvSpPr>
            <a:spLocks noGrp="1"/>
          </p:cNvSpPr>
          <p:nvPr>
            <p:ph type="body" sz="quarter" idx="13"/>
          </p:nvPr>
        </p:nvSpPr>
        <p:spPr>
          <a:xfrm>
            <a:off x="423283" y="1701287"/>
            <a:ext cx="9977566" cy="1922414"/>
          </a:xfrm>
          <a:prstGeom prst="rect">
            <a:avLst/>
          </a:prstGeom>
        </p:spPr>
        <p:txBody>
          <a:bodyPr lIns="103904" tIns="51952" rIns="103904" bIns="51952"/>
          <a:lstStyle>
            <a:lvl1pPr marL="0" indent="0">
              <a:buClr>
                <a:schemeClr val="bg1"/>
              </a:buClr>
              <a:buFontTx/>
              <a:buNone/>
              <a:defRPr sz="1800" b="0">
                <a:solidFill>
                  <a:schemeClr val="bg1"/>
                </a:solidFill>
                <a:latin typeface="Verdana" pitchFamily="34" charset="0"/>
                <a:ea typeface="Verdana" pitchFamily="34" charset="0"/>
                <a:cs typeface="Verdana" pitchFamily="34" charset="0"/>
              </a:defRPr>
            </a:lvl1pPr>
            <a:lvl2pPr marL="411270" indent="0">
              <a:buClr>
                <a:schemeClr val="bg1"/>
              </a:buClr>
              <a:buFontTx/>
              <a:buNone/>
              <a:defRPr sz="1800" b="0">
                <a:solidFill>
                  <a:schemeClr val="bg1"/>
                </a:solidFill>
                <a:latin typeface="Verdana" pitchFamily="34" charset="0"/>
                <a:ea typeface="Verdana" pitchFamily="34" charset="0"/>
                <a:cs typeface="Verdana" pitchFamily="34" charset="0"/>
              </a:defRPr>
            </a:lvl2pPr>
            <a:lvl3pPr marL="1296966" indent="-580839">
              <a:defRPr sz="1800" b="0">
                <a:solidFill>
                  <a:schemeClr val="bg1"/>
                </a:solidFill>
                <a:latin typeface="Verdana" pitchFamily="34" charset="0"/>
                <a:ea typeface="Verdana" pitchFamily="34" charset="0"/>
                <a:cs typeface="Verdana" pitchFamily="34" charset="0"/>
              </a:defRPr>
            </a:lvl3pPr>
            <a:lvl4pPr>
              <a:defRPr sz="1800" b="0">
                <a:solidFill>
                  <a:schemeClr val="bg1"/>
                </a:solidFill>
                <a:latin typeface="Verdana" pitchFamily="34" charset="0"/>
                <a:ea typeface="Verdana" pitchFamily="34" charset="0"/>
                <a:cs typeface="Verdana" pitchFamily="34" charset="0"/>
              </a:defRPr>
            </a:lvl4pPr>
            <a:lvl5pPr>
              <a:defRPr sz="1800" b="0">
                <a:solidFill>
                  <a:schemeClr val="bg1"/>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5413532"/>
      </p:ext>
    </p:extLst>
  </p:cSld>
  <p:clrMapOvr>
    <a:masterClrMapping/>
  </p:clrMapOvr>
  <p:transition spd="slow">
    <p:pull/>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241425"/>
            <a:ext cx="10693400" cy="63198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a:buClr>
                <a:srgbClr val="000000"/>
              </a:buClr>
              <a:buSzPct val="100000"/>
              <a:buFont typeface="Times New Roman" pitchFamily="18" charset="0"/>
              <a:buNone/>
              <a:defRPr/>
            </a:pPr>
            <a:r>
              <a:rPr lang="en-US" altLang="en-US" sz="2700" smtClean="0">
                <a:solidFill>
                  <a:srgbClr val="FFFFFF"/>
                </a:solidFill>
                <a:latin typeface="Calibri" pitchFamily="34" charset="0"/>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1211263"/>
            <a:ext cx="10693401"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0" y="357188"/>
            <a:ext cx="21193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933950" y="2271713"/>
            <a:ext cx="54657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04" tIns="51952" rIns="103904" bIns="51952"/>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eaLnBrk="0" hangingPunct="0">
              <a:buClr>
                <a:srgbClr val="000000"/>
              </a:buClr>
              <a:buSzPct val="100000"/>
              <a:buFont typeface="Times New Roman" pitchFamily="18" charset="0"/>
              <a:buNone/>
              <a:defRPr/>
            </a:pPr>
            <a:r>
              <a:rPr lang="en-GB" sz="5500" dirty="0" smtClean="0">
                <a:solidFill>
                  <a:srgbClr val="FFD624"/>
                </a:solidFill>
                <a:latin typeface="EC Square Sans Pro Medium" pitchFamily="34" charset="0"/>
                <a:ea typeface="Verdana" pitchFamily="34" charset="0"/>
                <a:cs typeface="Verdana" pitchFamily="34" charset="0"/>
              </a:rPr>
              <a:t>HORIZON 2020</a:t>
            </a:r>
          </a:p>
        </p:txBody>
      </p:sp>
      <p:pic>
        <p:nvPicPr>
          <p:cNvPr id="10"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3950" y="7089775"/>
            <a:ext cx="803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94142" y="4336376"/>
            <a:ext cx="10105123" cy="1349667"/>
          </a:xfrm>
          <a:prstGeom prst="rect">
            <a:avLst/>
          </a:prstGeom>
        </p:spPr>
        <p:txBody>
          <a:bodyPr lIns="103904" tIns="51952" rIns="103904" bIns="51952"/>
          <a:lstStyle>
            <a:lvl1pPr algn="ctr">
              <a:defRPr sz="41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9" name="Content Placeholder 2"/>
          <p:cNvSpPr>
            <a:spLocks noGrp="1"/>
          </p:cNvSpPr>
          <p:nvPr>
            <p:ph idx="1"/>
          </p:nvPr>
        </p:nvSpPr>
        <p:spPr>
          <a:xfrm>
            <a:off x="294142" y="5942452"/>
            <a:ext cx="10105123" cy="1013866"/>
          </a:xfrm>
          <a:prstGeom prst="rect">
            <a:avLst/>
          </a:prstGeom>
        </p:spPr>
        <p:txBody>
          <a:bodyPr lIns="103904" tIns="51952" rIns="103904" bIns="51952"/>
          <a:lstStyle>
            <a:lvl1pPr marL="0" indent="0" algn="ctr">
              <a:spcBef>
                <a:spcPts val="0"/>
              </a:spcBef>
              <a:buNone/>
              <a:defRPr sz="2300" b="0" i="0">
                <a:solidFill>
                  <a:schemeClr val="bg1"/>
                </a:solidFill>
                <a:latin typeface="Verdana" pitchFamily="34" charset="0"/>
                <a:ea typeface="Verdana" pitchFamily="34" charset="0"/>
                <a:cs typeface="Verdana" pitchFamily="34" charset="0"/>
              </a:defRPr>
            </a:lvl1pPr>
            <a:lvl3pPr marL="259753" indent="-259753" algn="l">
              <a:defRPr sz="34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4108493585"/>
      </p:ext>
    </p:extLst>
  </p:cSld>
  <p:clrMapOvr>
    <a:masterClrMapping/>
  </p:clrMapOvr>
  <p:transition spd="slow">
    <p:pull/>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20700" eaLnBrk="0" hangingPunct="0">
              <a:defRPr sz="8700" b="1">
                <a:solidFill>
                  <a:srgbClr val="FFD624"/>
                </a:solidFill>
                <a:latin typeface="Verdana" pitchFamily="34" charset="0"/>
              </a:defRPr>
            </a:lvl1pPr>
            <a:lvl2pPr marL="742950" indent="-285750" defTabSz="520700" eaLnBrk="0" hangingPunct="0">
              <a:defRPr sz="8700" b="1">
                <a:solidFill>
                  <a:srgbClr val="FFD624"/>
                </a:solidFill>
                <a:latin typeface="Verdana" pitchFamily="34" charset="0"/>
              </a:defRPr>
            </a:lvl2pPr>
            <a:lvl3pPr marL="1143000" indent="-228600" defTabSz="520700" eaLnBrk="0" hangingPunct="0">
              <a:defRPr sz="8700" b="1">
                <a:solidFill>
                  <a:srgbClr val="FFD624"/>
                </a:solidFill>
                <a:latin typeface="Verdana" pitchFamily="34" charset="0"/>
              </a:defRPr>
            </a:lvl3pPr>
            <a:lvl4pPr marL="1600200" indent="-228600" defTabSz="520700" eaLnBrk="0" hangingPunct="0">
              <a:defRPr sz="8700" b="1">
                <a:solidFill>
                  <a:srgbClr val="FFD624"/>
                </a:solidFill>
                <a:latin typeface="Verdana" pitchFamily="34" charset="0"/>
              </a:defRPr>
            </a:lvl4pPr>
            <a:lvl5pPr marL="2057400" indent="-228600" defTabSz="520700" eaLnBrk="0" hangingPunct="0">
              <a:defRPr sz="8700" b="1">
                <a:solidFill>
                  <a:srgbClr val="FFD624"/>
                </a:solidFill>
                <a:latin typeface="Verdana" pitchFamily="34" charset="0"/>
              </a:defRPr>
            </a:lvl5pPr>
            <a:lvl6pPr marL="2514600" indent="-228600" defTabSz="520700" eaLnBrk="0" fontAlgn="base" hangingPunct="0">
              <a:spcBef>
                <a:spcPct val="0"/>
              </a:spcBef>
              <a:spcAft>
                <a:spcPct val="0"/>
              </a:spcAft>
              <a:defRPr sz="8700" b="1">
                <a:solidFill>
                  <a:srgbClr val="FFD624"/>
                </a:solidFill>
                <a:latin typeface="Verdana" pitchFamily="34" charset="0"/>
              </a:defRPr>
            </a:lvl6pPr>
            <a:lvl7pPr marL="2971800" indent="-228600" defTabSz="520700" eaLnBrk="0" fontAlgn="base" hangingPunct="0">
              <a:spcBef>
                <a:spcPct val="0"/>
              </a:spcBef>
              <a:spcAft>
                <a:spcPct val="0"/>
              </a:spcAft>
              <a:defRPr sz="8700" b="1">
                <a:solidFill>
                  <a:srgbClr val="FFD624"/>
                </a:solidFill>
                <a:latin typeface="Verdana" pitchFamily="34" charset="0"/>
              </a:defRPr>
            </a:lvl7pPr>
            <a:lvl8pPr marL="3429000" indent="-228600" defTabSz="520700" eaLnBrk="0" fontAlgn="base" hangingPunct="0">
              <a:spcBef>
                <a:spcPct val="0"/>
              </a:spcBef>
              <a:spcAft>
                <a:spcPct val="0"/>
              </a:spcAft>
              <a:defRPr sz="8700" b="1">
                <a:solidFill>
                  <a:srgbClr val="FFD624"/>
                </a:solidFill>
                <a:latin typeface="Verdana" pitchFamily="34" charset="0"/>
              </a:defRPr>
            </a:lvl8pPr>
            <a:lvl9pPr marL="3886200" indent="-228600" defTabSz="520700"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900"/>
            <a:ext cx="18526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948238" y="7362825"/>
            <a:ext cx="800100" cy="238125"/>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103904" tIns="51952" rIns="103904" bIns="51952" anchor="ctr"/>
          <a:lstStyle>
            <a:lvl1pPr defTabSz="520700" eaLnBrk="0" hangingPunct="0">
              <a:defRPr sz="8700" b="1">
                <a:solidFill>
                  <a:srgbClr val="FFD624"/>
                </a:solidFill>
                <a:latin typeface="Verdana" pitchFamily="34" charset="0"/>
              </a:defRPr>
            </a:lvl1pPr>
            <a:lvl2pPr marL="742950" indent="-285750" defTabSz="520700" eaLnBrk="0" hangingPunct="0">
              <a:defRPr sz="8700" b="1">
                <a:solidFill>
                  <a:srgbClr val="FFD624"/>
                </a:solidFill>
                <a:latin typeface="Verdana" pitchFamily="34" charset="0"/>
              </a:defRPr>
            </a:lvl2pPr>
            <a:lvl3pPr marL="1143000" indent="-228600" defTabSz="520700" eaLnBrk="0" hangingPunct="0">
              <a:defRPr sz="8700" b="1">
                <a:solidFill>
                  <a:srgbClr val="FFD624"/>
                </a:solidFill>
                <a:latin typeface="Verdana" pitchFamily="34" charset="0"/>
              </a:defRPr>
            </a:lvl3pPr>
            <a:lvl4pPr marL="1600200" indent="-228600" defTabSz="520700" eaLnBrk="0" hangingPunct="0">
              <a:defRPr sz="8700" b="1">
                <a:solidFill>
                  <a:srgbClr val="FFD624"/>
                </a:solidFill>
                <a:latin typeface="Verdana" pitchFamily="34" charset="0"/>
              </a:defRPr>
            </a:lvl4pPr>
            <a:lvl5pPr marL="2057400" indent="-228600" defTabSz="520700" eaLnBrk="0" hangingPunct="0">
              <a:defRPr sz="8700" b="1">
                <a:solidFill>
                  <a:srgbClr val="FFD624"/>
                </a:solidFill>
                <a:latin typeface="Verdana" pitchFamily="34" charset="0"/>
              </a:defRPr>
            </a:lvl5pPr>
            <a:lvl6pPr marL="2514600" indent="-228600" defTabSz="520700" eaLnBrk="0" fontAlgn="base" hangingPunct="0">
              <a:spcBef>
                <a:spcPct val="0"/>
              </a:spcBef>
              <a:spcAft>
                <a:spcPct val="0"/>
              </a:spcAft>
              <a:defRPr sz="8700" b="1">
                <a:solidFill>
                  <a:srgbClr val="FFD624"/>
                </a:solidFill>
                <a:latin typeface="Verdana" pitchFamily="34" charset="0"/>
              </a:defRPr>
            </a:lvl6pPr>
            <a:lvl7pPr marL="2971800" indent="-228600" defTabSz="520700" eaLnBrk="0" fontAlgn="base" hangingPunct="0">
              <a:spcBef>
                <a:spcPct val="0"/>
              </a:spcBef>
              <a:spcAft>
                <a:spcPct val="0"/>
              </a:spcAft>
              <a:defRPr sz="8700" b="1">
                <a:solidFill>
                  <a:srgbClr val="FFD624"/>
                </a:solidFill>
                <a:latin typeface="Verdana" pitchFamily="34" charset="0"/>
              </a:defRPr>
            </a:lvl7pPr>
            <a:lvl8pPr marL="3429000" indent="-228600" defTabSz="520700" eaLnBrk="0" fontAlgn="base" hangingPunct="0">
              <a:spcBef>
                <a:spcPct val="0"/>
              </a:spcBef>
              <a:spcAft>
                <a:spcPct val="0"/>
              </a:spcAft>
              <a:defRPr sz="8700" b="1">
                <a:solidFill>
                  <a:srgbClr val="FFD624"/>
                </a:solidFill>
                <a:latin typeface="Verdana" pitchFamily="34" charset="0"/>
              </a:defRPr>
            </a:lvl8pPr>
            <a:lvl9pPr marL="3886200" indent="-228600" defTabSz="520700"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sp>
        <p:nvSpPr>
          <p:cNvPr id="2" name="Title 1"/>
          <p:cNvSpPr>
            <a:spLocks noGrp="1"/>
          </p:cNvSpPr>
          <p:nvPr>
            <p:ph type="title"/>
          </p:nvPr>
        </p:nvSpPr>
        <p:spPr>
          <a:xfrm>
            <a:off x="4067944" y="2492920"/>
            <a:ext cx="3851920" cy="936625"/>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7" y="3933058"/>
            <a:ext cx="4104456" cy="792088"/>
          </a:xfrm>
        </p:spPr>
        <p:txBody>
          <a:bodyPr/>
          <a:lstStyle>
            <a:lvl1pPr>
              <a:buNone/>
              <a:defRPr sz="3000" b="1" i="0">
                <a:solidFill>
                  <a:schemeClr val="bg1"/>
                </a:solidFill>
              </a:defRPr>
            </a:lvl1pPr>
            <a:lvl3pPr marL="227713" indent="-227713"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707A0313-2B48-4212-B13B-923CC752C031}" type="slidenum">
              <a:rPr lang="en-GB"/>
              <a:pPr>
                <a:defRPr/>
              </a:pPr>
              <a:t>‹#›</a:t>
            </a:fld>
            <a:endParaRPr lang="en-GB"/>
          </a:p>
        </p:txBody>
      </p:sp>
    </p:spTree>
    <p:extLst>
      <p:ext uri="{BB962C8B-B14F-4D97-AF65-F5344CB8AC3E}">
        <p14:creationId xmlns:p14="http://schemas.microsoft.com/office/powerpoint/2010/main" val="330907445"/>
      </p:ext>
    </p:extLst>
  </p:cSld>
  <p:clrMapOvr>
    <a:masterClrMapping/>
  </p:clrMapOvr>
  <p:transition spd="slow">
    <p:pull/>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38" y="6775450"/>
            <a:ext cx="2622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57200" y="2387600"/>
            <a:ext cx="8229600" cy="3633788"/>
          </a:xfrm>
        </p:spPr>
        <p:txBody>
          <a:bodyPr/>
          <a:lstStyle>
            <a:lvl1pPr marL="341571" indent="-341571">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sz="1200">
                <a:solidFill>
                  <a:srgbClr val="0F5494"/>
                </a:solidFill>
                <a:latin typeface="+mj-lt"/>
              </a:defRPr>
            </a:lvl1pPr>
          </a:lstStyle>
          <a:p>
            <a:pPr>
              <a:defRPr/>
            </a:pPr>
            <a:endParaRPr lang="en-GB" dirty="0" smtClean="0"/>
          </a:p>
          <a:p>
            <a:pPr>
              <a:defRPr/>
            </a:pPr>
            <a:fld id="{60B2C960-81DF-47FD-816F-E49FFA237869}" type="slidenum">
              <a:rPr lang="en-GB" smtClean="0"/>
              <a:pPr>
                <a:defRPr/>
              </a:pPr>
              <a:t>‹#›</a:t>
            </a:fld>
            <a:endParaRPr lang="en-US" dirty="0"/>
          </a:p>
        </p:txBody>
      </p:sp>
      <p:sp>
        <p:nvSpPr>
          <p:cNvPr id="7"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19"/>
          <p:cNvSpPr>
            <a:spLocks noChangeArrowheads="1"/>
          </p:cNvSpPr>
          <p:nvPr userDrawn="1"/>
        </p:nvSpPr>
        <p:spPr bwMode="auto">
          <a:xfrm>
            <a:off x="3690516" y="7076231"/>
            <a:ext cx="3382962" cy="292100"/>
          </a:xfrm>
          <a:prstGeom prst="rect">
            <a:avLst/>
          </a:prstGeom>
          <a:solidFill>
            <a:schemeClr val="bg1">
              <a:alpha val="12000"/>
            </a:schemeClr>
          </a:solidFill>
          <a:ln>
            <a:noFill/>
          </a:ln>
          <a:extLst/>
        </p:spPr>
        <p:txBody>
          <a:bodyPr lIns="91264" tIns="45633" rIns="91264" bIns="45633">
            <a:spAutoFit/>
          </a:bodyPr>
          <a:lstStyle/>
          <a:p>
            <a:pPr algn="ctr"/>
            <a:r>
              <a:rPr lang="en-GB" altLang="en-US" sz="1300" b="0" dirty="0">
                <a:solidFill>
                  <a:srgbClr val="00AEEF"/>
                </a:solidFill>
                <a:latin typeface="Tahoma" pitchFamily="34" charset="0"/>
              </a:rPr>
              <a:t>Disclaimer: Information not legally binding</a:t>
            </a:r>
            <a:endParaRPr lang="en-GB" altLang="en-US" sz="1300" b="0" dirty="0"/>
          </a:p>
        </p:txBody>
      </p:sp>
    </p:spTree>
    <p:extLst>
      <p:ext uri="{BB962C8B-B14F-4D97-AF65-F5344CB8AC3E}">
        <p14:creationId xmlns:p14="http://schemas.microsoft.com/office/powerpoint/2010/main" val="2288251477"/>
      </p:ext>
    </p:extLst>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775450"/>
            <a:ext cx="2622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57200" y="2387600"/>
            <a:ext cx="8229600" cy="3633788"/>
          </a:xfrm>
        </p:spPr>
        <p:txBody>
          <a:bodyPr/>
          <a:lstStyle>
            <a:lvl1pPr marL="342235" indent="-342235">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sz="1100">
                <a:solidFill>
                  <a:srgbClr val="0F5494"/>
                </a:solidFill>
                <a:latin typeface="+mj-lt"/>
              </a:defRPr>
            </a:lvl1pPr>
          </a:lstStyle>
          <a:p>
            <a:pPr>
              <a:defRPr/>
            </a:pPr>
            <a:endParaRPr lang="en-GB" dirty="0" smtClean="0"/>
          </a:p>
          <a:p>
            <a:pPr>
              <a:defRPr/>
            </a:pPr>
            <a:fld id="{60B2C960-81DF-47FD-816F-E49FFA237869}" type="slidenum">
              <a:rPr lang="en-GB" smtClean="0"/>
              <a:pPr>
                <a:defRPr/>
              </a:pPr>
              <a:t>‹#›</a:t>
            </a:fld>
            <a:endParaRPr lang="en-US" dirty="0"/>
          </a:p>
        </p:txBody>
      </p:sp>
      <p:sp>
        <p:nvSpPr>
          <p:cNvPr id="7"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Tree>
    <p:extLst>
      <p:ext uri="{BB962C8B-B14F-4D97-AF65-F5344CB8AC3E}">
        <p14:creationId xmlns:p14="http://schemas.microsoft.com/office/powerpoint/2010/main" val="3103769278"/>
      </p:ext>
    </p:extLst>
  </p:cSld>
  <p:clrMapOvr>
    <a:masterClrMapping/>
  </p:clrMapOvr>
  <p:transition spd="slow">
    <p:pull/>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37"/>
            <a:ext cx="7772400" cy="1500187"/>
          </a:xfrm>
        </p:spPr>
        <p:txBody>
          <a:bodyPr anchor="b"/>
          <a:lstStyle>
            <a:lvl1pPr marL="0" indent="0">
              <a:buNone/>
              <a:defRPr sz="2100"/>
            </a:lvl1pPr>
            <a:lvl2pPr marL="455422" indent="0">
              <a:buNone/>
              <a:defRPr sz="1800"/>
            </a:lvl2pPr>
            <a:lvl3pPr marL="910848" indent="0">
              <a:buNone/>
              <a:defRPr sz="1600"/>
            </a:lvl3pPr>
            <a:lvl4pPr marL="1366283" indent="0">
              <a:buNone/>
              <a:defRPr sz="1400"/>
            </a:lvl4pPr>
            <a:lvl5pPr marL="1821712" indent="0">
              <a:buNone/>
              <a:defRPr sz="1400"/>
            </a:lvl5pPr>
            <a:lvl6pPr marL="2277144" indent="0">
              <a:buNone/>
              <a:defRPr sz="1400"/>
            </a:lvl6pPr>
            <a:lvl7pPr marL="2732572" indent="0">
              <a:buNone/>
              <a:defRPr sz="1400"/>
            </a:lvl7pPr>
            <a:lvl8pPr marL="3188000" indent="0">
              <a:buNone/>
              <a:defRPr sz="1400"/>
            </a:lvl8pPr>
            <a:lvl9pPr marL="364342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86D222-612F-43EF-99FF-AC3243611414}" type="slidenum">
              <a:rPr lang="en-GB"/>
              <a:pPr>
                <a:defRPr/>
              </a:pPr>
              <a:t>‹#›</a:t>
            </a:fld>
            <a:endParaRPr lang="en-GB"/>
          </a:p>
        </p:txBody>
      </p:sp>
    </p:spTree>
    <p:extLst>
      <p:ext uri="{BB962C8B-B14F-4D97-AF65-F5344CB8AC3E}">
        <p14:creationId xmlns:p14="http://schemas.microsoft.com/office/powerpoint/2010/main" val="3830792371"/>
      </p:ext>
    </p:extLst>
  </p:cSld>
  <p:clrMapOvr>
    <a:masterClrMapping/>
  </p:clrMapOvr>
  <p:transition spd="slow">
    <p:pul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C1592C-5DBD-4712-AC21-1EFBCD5C9D90}" type="slidenum">
              <a:rPr lang="en-GB"/>
              <a:pPr>
                <a:defRPr/>
              </a:pPr>
              <a:t>‹#›</a:t>
            </a:fld>
            <a:endParaRPr lang="en-GB"/>
          </a:p>
        </p:txBody>
      </p:sp>
    </p:spTree>
    <p:extLst>
      <p:ext uri="{BB962C8B-B14F-4D97-AF65-F5344CB8AC3E}">
        <p14:creationId xmlns:p14="http://schemas.microsoft.com/office/powerpoint/2010/main" val="1524336454"/>
      </p:ext>
    </p:extLst>
  </p:cSld>
  <p:clrMapOvr>
    <a:masterClrMapping/>
  </p:clrMapOvr>
  <p:transition spd="slow">
    <p:pull/>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9"/>
            <a:ext cx="4040188" cy="639762"/>
          </a:xfrm>
        </p:spPr>
        <p:txBody>
          <a:bodyPr anchor="b"/>
          <a:lstStyle>
            <a:lvl1pPr marL="0" indent="0">
              <a:buNone/>
              <a:defRPr sz="2400" b="1"/>
            </a:lvl1pPr>
            <a:lvl2pPr marL="455422" indent="0">
              <a:buNone/>
              <a:defRPr sz="2100" b="1"/>
            </a:lvl2pPr>
            <a:lvl3pPr marL="910848" indent="0">
              <a:buNone/>
              <a:defRPr sz="1800" b="1"/>
            </a:lvl3pPr>
            <a:lvl4pPr marL="1366283" indent="0">
              <a:buNone/>
              <a:defRPr sz="1600" b="1"/>
            </a:lvl4pPr>
            <a:lvl5pPr marL="1821712" indent="0">
              <a:buNone/>
              <a:defRPr sz="1600" b="1"/>
            </a:lvl5pPr>
            <a:lvl6pPr marL="2277144" indent="0">
              <a:buNone/>
              <a:defRPr sz="1600" b="1"/>
            </a:lvl6pPr>
            <a:lvl7pPr marL="2732572" indent="0">
              <a:buNone/>
              <a:defRPr sz="1600" b="1"/>
            </a:lvl7pPr>
            <a:lvl8pPr marL="3188000" indent="0">
              <a:buNone/>
              <a:defRPr sz="1600" b="1"/>
            </a:lvl8pPr>
            <a:lvl9pPr marL="364342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9"/>
            <a:ext cx="4041775" cy="639762"/>
          </a:xfrm>
        </p:spPr>
        <p:txBody>
          <a:bodyPr anchor="b"/>
          <a:lstStyle>
            <a:lvl1pPr marL="0" indent="0">
              <a:buNone/>
              <a:defRPr sz="2400" b="1"/>
            </a:lvl1pPr>
            <a:lvl2pPr marL="455422" indent="0">
              <a:buNone/>
              <a:defRPr sz="2100" b="1"/>
            </a:lvl2pPr>
            <a:lvl3pPr marL="910848" indent="0">
              <a:buNone/>
              <a:defRPr sz="1800" b="1"/>
            </a:lvl3pPr>
            <a:lvl4pPr marL="1366283" indent="0">
              <a:buNone/>
              <a:defRPr sz="1600" b="1"/>
            </a:lvl4pPr>
            <a:lvl5pPr marL="1821712" indent="0">
              <a:buNone/>
              <a:defRPr sz="1600" b="1"/>
            </a:lvl5pPr>
            <a:lvl6pPr marL="2277144" indent="0">
              <a:buNone/>
              <a:defRPr sz="1600" b="1"/>
            </a:lvl6pPr>
            <a:lvl7pPr marL="2732572" indent="0">
              <a:buNone/>
              <a:defRPr sz="1600" b="1"/>
            </a:lvl7pPr>
            <a:lvl8pPr marL="3188000" indent="0">
              <a:buNone/>
              <a:defRPr sz="1600" b="1"/>
            </a:lvl8pPr>
            <a:lvl9pPr marL="364342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FFE791-C1B7-479E-BFFD-035A1CCB7F82}" type="slidenum">
              <a:rPr lang="en-GB"/>
              <a:pPr>
                <a:defRPr/>
              </a:pPr>
              <a:t>‹#›</a:t>
            </a:fld>
            <a:endParaRPr lang="en-GB"/>
          </a:p>
        </p:txBody>
      </p:sp>
    </p:spTree>
    <p:extLst>
      <p:ext uri="{BB962C8B-B14F-4D97-AF65-F5344CB8AC3E}">
        <p14:creationId xmlns:p14="http://schemas.microsoft.com/office/powerpoint/2010/main" val="521469502"/>
      </p:ext>
    </p:extLst>
  </p:cSld>
  <p:clrMapOvr>
    <a:masterClrMapping/>
  </p:clrMapOvr>
  <p:transition spd="slow">
    <p:pull/>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5309DA-B024-4486-B5DB-8CE0BEF8455B}" type="slidenum">
              <a:rPr lang="en-GB"/>
              <a:pPr>
                <a:defRPr/>
              </a:pPr>
              <a:t>‹#›</a:t>
            </a:fld>
            <a:endParaRPr lang="en-GB"/>
          </a:p>
        </p:txBody>
      </p:sp>
    </p:spTree>
    <p:extLst>
      <p:ext uri="{BB962C8B-B14F-4D97-AF65-F5344CB8AC3E}">
        <p14:creationId xmlns:p14="http://schemas.microsoft.com/office/powerpoint/2010/main" val="4175562775"/>
      </p:ext>
    </p:extLst>
  </p:cSld>
  <p:clrMapOvr>
    <a:masterClrMapping/>
  </p:clrMapOvr>
  <p:transition spd="slow">
    <p:pull/>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095484-9CCC-43CF-BF02-C2D1D8966D1D}" type="slidenum">
              <a:rPr lang="en-GB"/>
              <a:pPr>
                <a:defRPr/>
              </a:pPr>
              <a:t>‹#›</a:t>
            </a:fld>
            <a:endParaRPr lang="en-GB"/>
          </a:p>
        </p:txBody>
      </p:sp>
    </p:spTree>
    <p:extLst>
      <p:ext uri="{BB962C8B-B14F-4D97-AF65-F5344CB8AC3E}">
        <p14:creationId xmlns:p14="http://schemas.microsoft.com/office/powerpoint/2010/main" val="2436087989"/>
      </p:ext>
    </p:extLst>
  </p:cSld>
  <p:clrMapOvr>
    <a:masterClrMapping/>
  </p:clrMapOvr>
  <p:transition spd="slow">
    <p:pull/>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5" y="273050"/>
            <a:ext cx="3008313"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575052" y="273074"/>
            <a:ext cx="5111750" cy="5853113"/>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25" y="1435106"/>
            <a:ext cx="3008313" cy="4691062"/>
          </a:xfrm>
        </p:spPr>
        <p:txBody>
          <a:bodyPr/>
          <a:lstStyle>
            <a:lvl1pPr marL="0" indent="0">
              <a:buNone/>
              <a:defRPr sz="1400"/>
            </a:lvl1pPr>
            <a:lvl2pPr marL="455422" indent="0">
              <a:buNone/>
              <a:defRPr sz="1300"/>
            </a:lvl2pPr>
            <a:lvl3pPr marL="910848" indent="0">
              <a:buNone/>
              <a:defRPr sz="1000"/>
            </a:lvl3pPr>
            <a:lvl4pPr marL="1366283" indent="0">
              <a:buNone/>
              <a:defRPr sz="900"/>
            </a:lvl4pPr>
            <a:lvl5pPr marL="1821712" indent="0">
              <a:buNone/>
              <a:defRPr sz="900"/>
            </a:lvl5pPr>
            <a:lvl6pPr marL="2277144" indent="0">
              <a:buNone/>
              <a:defRPr sz="900"/>
            </a:lvl6pPr>
            <a:lvl7pPr marL="2732572" indent="0">
              <a:buNone/>
              <a:defRPr sz="900"/>
            </a:lvl7pPr>
            <a:lvl8pPr marL="3188000" indent="0">
              <a:buNone/>
              <a:defRPr sz="900"/>
            </a:lvl8pPr>
            <a:lvl9pPr marL="364342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BEA8E0-D417-446B-8071-EA8651431DFB}" type="slidenum">
              <a:rPr lang="en-GB"/>
              <a:pPr>
                <a:defRPr/>
              </a:pPr>
              <a:t>‹#›</a:t>
            </a:fld>
            <a:endParaRPr lang="en-GB"/>
          </a:p>
        </p:txBody>
      </p:sp>
    </p:spTree>
    <p:extLst>
      <p:ext uri="{BB962C8B-B14F-4D97-AF65-F5344CB8AC3E}">
        <p14:creationId xmlns:p14="http://schemas.microsoft.com/office/powerpoint/2010/main" val="3709023603"/>
      </p:ext>
    </p:extLst>
  </p:cSld>
  <p:clrMapOvr>
    <a:masterClrMapping/>
  </p:clrMapOvr>
  <p:transition spd="slow">
    <p:pull/>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399" cy="566737"/>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399" cy="4114800"/>
          </a:xfrm>
        </p:spPr>
        <p:txBody>
          <a:bodyPr lIns="91088" tIns="45545" rIns="91088" bIns="45545"/>
          <a:lstStyle>
            <a:lvl1pPr marL="0" indent="0">
              <a:buNone/>
              <a:defRPr sz="3200"/>
            </a:lvl1pPr>
            <a:lvl2pPr marL="455422" indent="0">
              <a:buNone/>
              <a:defRPr sz="2900"/>
            </a:lvl2pPr>
            <a:lvl3pPr marL="910848" indent="0">
              <a:buNone/>
              <a:defRPr sz="2400"/>
            </a:lvl3pPr>
            <a:lvl4pPr marL="1366283" indent="0">
              <a:buNone/>
              <a:defRPr sz="2100"/>
            </a:lvl4pPr>
            <a:lvl5pPr marL="1821712" indent="0">
              <a:buNone/>
              <a:defRPr sz="2100"/>
            </a:lvl5pPr>
            <a:lvl6pPr marL="2277144" indent="0">
              <a:buNone/>
              <a:defRPr sz="2100"/>
            </a:lvl6pPr>
            <a:lvl7pPr marL="2732572" indent="0">
              <a:buNone/>
              <a:defRPr sz="2100"/>
            </a:lvl7pPr>
            <a:lvl8pPr marL="3188000" indent="0">
              <a:buNone/>
              <a:defRPr sz="2100"/>
            </a:lvl8pPr>
            <a:lvl9pPr marL="3643428" indent="0">
              <a:buNone/>
              <a:defRPr sz="2100"/>
            </a:lvl9pPr>
          </a:lstStyle>
          <a:p>
            <a:pPr lvl="0"/>
            <a:endParaRPr lang="en-GB" noProof="0" smtClean="0"/>
          </a:p>
        </p:txBody>
      </p:sp>
      <p:sp>
        <p:nvSpPr>
          <p:cNvPr id="4" name="Text Placeholder 3"/>
          <p:cNvSpPr>
            <a:spLocks noGrp="1"/>
          </p:cNvSpPr>
          <p:nvPr>
            <p:ph type="body" sz="half" idx="2"/>
          </p:nvPr>
        </p:nvSpPr>
        <p:spPr>
          <a:xfrm>
            <a:off x="1792288" y="5367344"/>
            <a:ext cx="5486399" cy="804862"/>
          </a:xfrm>
        </p:spPr>
        <p:txBody>
          <a:bodyPr/>
          <a:lstStyle>
            <a:lvl1pPr marL="0" indent="0">
              <a:buNone/>
              <a:defRPr sz="1400"/>
            </a:lvl1pPr>
            <a:lvl2pPr marL="455422" indent="0">
              <a:buNone/>
              <a:defRPr sz="1300"/>
            </a:lvl2pPr>
            <a:lvl3pPr marL="910848" indent="0">
              <a:buNone/>
              <a:defRPr sz="1000"/>
            </a:lvl3pPr>
            <a:lvl4pPr marL="1366283" indent="0">
              <a:buNone/>
              <a:defRPr sz="900"/>
            </a:lvl4pPr>
            <a:lvl5pPr marL="1821712" indent="0">
              <a:buNone/>
              <a:defRPr sz="900"/>
            </a:lvl5pPr>
            <a:lvl6pPr marL="2277144" indent="0">
              <a:buNone/>
              <a:defRPr sz="900"/>
            </a:lvl6pPr>
            <a:lvl7pPr marL="2732572" indent="0">
              <a:buNone/>
              <a:defRPr sz="900"/>
            </a:lvl7pPr>
            <a:lvl8pPr marL="3188000" indent="0">
              <a:buNone/>
              <a:defRPr sz="900"/>
            </a:lvl8pPr>
            <a:lvl9pPr marL="364342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8E5FCE-9497-4C18-B00E-3460D666B2B8}" type="slidenum">
              <a:rPr lang="en-GB"/>
              <a:pPr>
                <a:defRPr/>
              </a:pPr>
              <a:t>‹#›</a:t>
            </a:fld>
            <a:endParaRPr lang="en-GB"/>
          </a:p>
        </p:txBody>
      </p:sp>
    </p:spTree>
    <p:extLst>
      <p:ext uri="{BB962C8B-B14F-4D97-AF65-F5344CB8AC3E}">
        <p14:creationId xmlns:p14="http://schemas.microsoft.com/office/powerpoint/2010/main" val="1887097224"/>
      </p:ext>
    </p:extLst>
  </p:cSld>
  <p:clrMapOvr>
    <a:masterClrMapping/>
  </p:clrMapOvr>
  <p:transition spd="slow">
    <p:pull/>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2644EE-E4CB-4A0F-B8AE-0B0CD137D3D9}" type="slidenum">
              <a:rPr lang="en-GB"/>
              <a:pPr>
                <a:defRPr/>
              </a:pPr>
              <a:t>‹#›</a:t>
            </a:fld>
            <a:endParaRPr lang="en-GB"/>
          </a:p>
        </p:txBody>
      </p:sp>
    </p:spTree>
    <p:extLst>
      <p:ext uri="{BB962C8B-B14F-4D97-AF65-F5344CB8AC3E}">
        <p14:creationId xmlns:p14="http://schemas.microsoft.com/office/powerpoint/2010/main" val="1688398364"/>
      </p:ext>
    </p:extLst>
  </p:cSld>
  <p:clrMapOvr>
    <a:masterClrMapping/>
  </p:clrMapOvr>
  <p:transition spd="slow">
    <p:pull/>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25"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7CAE08-37FB-4873-A476-B295FDD6B553}" type="slidenum">
              <a:rPr lang="en-GB"/>
              <a:pPr>
                <a:defRPr/>
              </a:pPr>
              <a:t>‹#›</a:t>
            </a:fld>
            <a:endParaRPr lang="en-GB"/>
          </a:p>
        </p:txBody>
      </p:sp>
    </p:spTree>
    <p:extLst>
      <p:ext uri="{BB962C8B-B14F-4D97-AF65-F5344CB8AC3E}">
        <p14:creationId xmlns:p14="http://schemas.microsoft.com/office/powerpoint/2010/main" val="292574821"/>
      </p:ext>
    </p:extLst>
  </p:cSld>
  <p:clrMapOvr>
    <a:masterClrMapping/>
  </p:clrMapOvr>
  <p:transition spd="slow">
    <p:pull/>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6"/>
            <a:ext cx="10693400" cy="756300"/>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732959"/>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423306" y="1116335"/>
            <a:ext cx="9033695" cy="4502103"/>
          </a:xfrm>
          <a:prstGeom prst="rect">
            <a:avLst/>
          </a:prstGeom>
        </p:spPr>
        <p:txBody>
          <a:bodyPr/>
          <a:lstStyle>
            <a:lvl1pPr marL="0" indent="0">
              <a:buClr>
                <a:srgbClr val="00B0F0"/>
              </a:buClr>
              <a:buFont typeface="+mj-lt"/>
              <a:buNone/>
              <a:defRPr sz="2700" b="1">
                <a:solidFill>
                  <a:srgbClr val="00B0F0"/>
                </a:solidFill>
                <a:latin typeface="Verdana" pitchFamily="34" charset="0"/>
                <a:ea typeface="Verdana" pitchFamily="34" charset="0"/>
                <a:cs typeface="Verdana" pitchFamily="34" charset="0"/>
              </a:defRPr>
            </a:lvl1pPr>
            <a:lvl2pPr marL="303045" indent="-303045">
              <a:buClr>
                <a:srgbClr val="0070C0"/>
              </a:buClr>
              <a:buFont typeface="Wingdings" pitchFamily="2" charset="2"/>
              <a:buChar char="ü"/>
              <a:defRPr sz="2100" b="1">
                <a:solidFill>
                  <a:srgbClr val="0070C0"/>
                </a:solidFill>
                <a:latin typeface="Verdana" pitchFamily="34" charset="0"/>
                <a:ea typeface="Verdana" pitchFamily="34" charset="0"/>
                <a:cs typeface="Verdana" pitchFamily="34" charset="0"/>
              </a:defRPr>
            </a:lvl2pPr>
            <a:lvl3pPr marL="1296966" indent="-993918">
              <a:defRPr sz="2100" baseline="30000">
                <a:solidFill>
                  <a:schemeClr val="bg1">
                    <a:lumMod val="50000"/>
                  </a:schemeClr>
                </a:solidFill>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440016" y="108223"/>
            <a:ext cx="9612921" cy="1008168"/>
          </a:xfrm>
          <a:prstGeom prst="rect">
            <a:avLst/>
          </a:prstGeom>
        </p:spPr>
        <p:txBody>
          <a:bodyPr/>
          <a:lstStyle>
            <a:lvl1pPr algn="l">
              <a:defRPr sz="3200" b="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8" name="Rectangle 19"/>
          <p:cNvSpPr>
            <a:spLocks noChangeArrowheads="1"/>
          </p:cNvSpPr>
          <p:nvPr userDrawn="1"/>
        </p:nvSpPr>
        <p:spPr bwMode="auto">
          <a:xfrm>
            <a:off x="492870" y="7159400"/>
            <a:ext cx="749374" cy="276823"/>
          </a:xfrm>
          <a:prstGeom prst="rect">
            <a:avLst/>
          </a:prstGeom>
          <a:noFill/>
          <a:ln>
            <a:noFill/>
          </a:ln>
          <a:extLst/>
        </p:spPr>
        <p:txBody>
          <a:bodyPr wrap="square" lIns="91264" tIns="45633" rIns="91264" bIns="45633">
            <a:spAutoFit/>
          </a:bodyPr>
          <a:lstStyle/>
          <a:p>
            <a:pPr algn="l"/>
            <a:fld id="{467D8487-E0C0-4D30-BA27-78FDD3174B2C}" type="slidenum">
              <a:rPr lang="en-GB" altLang="en-US" sz="1200" b="0" smtClean="0">
                <a:solidFill>
                  <a:srgbClr val="0F5494"/>
                </a:solidFill>
                <a:latin typeface="+mj-lt"/>
              </a:rPr>
              <a:pPr algn="l"/>
              <a:t>‹#›</a:t>
            </a:fld>
            <a:endParaRPr lang="en-GB" altLang="en-US" sz="1200" b="0" dirty="0">
              <a:solidFill>
                <a:srgbClr val="0F5494"/>
              </a:solidFill>
              <a:latin typeface="+mj-lt"/>
            </a:endParaRPr>
          </a:p>
        </p:txBody>
      </p:sp>
      <p:sp>
        <p:nvSpPr>
          <p:cNvPr id="9" name="Rectangle 19"/>
          <p:cNvSpPr>
            <a:spLocks noChangeArrowheads="1"/>
          </p:cNvSpPr>
          <p:nvPr userDrawn="1"/>
        </p:nvSpPr>
        <p:spPr bwMode="auto">
          <a:xfrm>
            <a:off x="3690516" y="7170017"/>
            <a:ext cx="3382962" cy="261434"/>
          </a:xfrm>
          <a:prstGeom prst="rect">
            <a:avLst/>
          </a:prstGeom>
          <a:noFill/>
          <a:ln>
            <a:noFill/>
          </a:ln>
          <a:extLst/>
        </p:spPr>
        <p:txBody>
          <a:bodyPr lIns="91264" tIns="45633" rIns="91264" bIns="45633">
            <a:spAutoFit/>
          </a:bodyPr>
          <a:lstStyle/>
          <a:p>
            <a:pPr algn="ctr"/>
            <a:r>
              <a:rPr lang="en-GB" altLang="en-US" sz="1100" b="0" dirty="0">
                <a:solidFill>
                  <a:srgbClr val="00AEEF"/>
                </a:solidFill>
                <a:latin typeface="+mj-lt"/>
              </a:rPr>
              <a:t>Disclaimer: Information not legally binding</a:t>
            </a:r>
            <a:endParaRPr lang="en-GB" altLang="en-US" sz="1100" b="0" dirty="0">
              <a:latin typeface="+mj-lt"/>
            </a:endParaRPr>
          </a:p>
        </p:txBody>
      </p:sp>
    </p:spTree>
    <p:extLst>
      <p:ext uri="{BB962C8B-B14F-4D97-AF65-F5344CB8AC3E}">
        <p14:creationId xmlns:p14="http://schemas.microsoft.com/office/powerpoint/2010/main" val="142776645"/>
      </p:ext>
    </p:extLst>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25"/>
            <a:ext cx="7772400" cy="1500187"/>
          </a:xfrm>
        </p:spPr>
        <p:txBody>
          <a:bodyPr anchor="b"/>
          <a:lstStyle>
            <a:lvl1pPr marL="0" indent="0">
              <a:buNone/>
              <a:defRPr sz="2100"/>
            </a:lvl1pPr>
            <a:lvl2pPr marL="456312" indent="0">
              <a:buNone/>
              <a:defRPr sz="1800"/>
            </a:lvl2pPr>
            <a:lvl3pPr marL="912620" indent="0">
              <a:buNone/>
              <a:defRPr sz="1600"/>
            </a:lvl3pPr>
            <a:lvl4pPr marL="1368939" indent="0">
              <a:buNone/>
              <a:defRPr sz="1400"/>
            </a:lvl4pPr>
            <a:lvl5pPr marL="1825252" indent="0">
              <a:buNone/>
              <a:defRPr sz="1400"/>
            </a:lvl5pPr>
            <a:lvl6pPr marL="2281568" indent="0">
              <a:buNone/>
              <a:defRPr sz="1400"/>
            </a:lvl6pPr>
            <a:lvl7pPr marL="2737881" indent="0">
              <a:buNone/>
              <a:defRPr sz="1400"/>
            </a:lvl7pPr>
            <a:lvl8pPr marL="3194194" indent="0">
              <a:buNone/>
              <a:defRPr sz="1400"/>
            </a:lvl8pPr>
            <a:lvl9pPr marL="365050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692406806"/>
      </p:ext>
    </p:extLst>
  </p:cSld>
  <p:clrMapOvr>
    <a:masterClrMapping/>
  </p:clrMapOvr>
  <p:transition spd="slow">
    <p:pull/>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104178" tIns="52089" rIns="104178" bIns="52089"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900"/>
            <a:ext cx="18526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948238" y="7362825"/>
            <a:ext cx="800100" cy="238125"/>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104178" tIns="52089" rIns="104178" bIns="52089"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sp>
        <p:nvSpPr>
          <p:cNvPr id="2" name="Title 1"/>
          <p:cNvSpPr>
            <a:spLocks noGrp="1"/>
          </p:cNvSpPr>
          <p:nvPr>
            <p:ph type="title"/>
          </p:nvPr>
        </p:nvSpPr>
        <p:spPr>
          <a:xfrm>
            <a:off x="4067944" y="2492903"/>
            <a:ext cx="3851920" cy="936625"/>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7" y="3933058"/>
            <a:ext cx="4104456" cy="792088"/>
          </a:xfrm>
        </p:spPr>
        <p:txBody>
          <a:bodyPr/>
          <a:lstStyle>
            <a:lvl1pPr>
              <a:buNone/>
              <a:defRPr sz="3000" b="1" i="0">
                <a:solidFill>
                  <a:schemeClr val="bg1"/>
                </a:solidFill>
              </a:defRPr>
            </a:lvl1pPr>
            <a:lvl3pPr marL="228320" indent="-22832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12617C7B-7E95-4836-82A2-FD903F013BB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532225496"/>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38" y="6775450"/>
            <a:ext cx="2622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R&amp;ItextGrey.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9413" y="7264400"/>
            <a:ext cx="21383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57200" y="2387600"/>
            <a:ext cx="8229600" cy="3633788"/>
          </a:xfrm>
        </p:spPr>
        <p:txBody>
          <a:bodyPr/>
          <a:lstStyle>
            <a:lvl1pPr marL="342477" indent="-342477">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F5DEBB9-B37F-4EAD-B47F-B8CECDD471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72995405"/>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21"/>
            <a:ext cx="7772400" cy="1500187"/>
          </a:xfrm>
        </p:spPr>
        <p:txBody>
          <a:bodyPr anchor="b"/>
          <a:lstStyle>
            <a:lvl1pPr marL="0" indent="0">
              <a:buNone/>
              <a:defRPr sz="2100"/>
            </a:lvl1pPr>
            <a:lvl2pPr marL="456636" indent="0">
              <a:buNone/>
              <a:defRPr sz="1800"/>
            </a:lvl2pPr>
            <a:lvl3pPr marL="913268" indent="0">
              <a:buNone/>
              <a:defRPr sz="1600"/>
            </a:lvl3pPr>
            <a:lvl4pPr marL="1369907" indent="0">
              <a:buNone/>
              <a:defRPr sz="1400"/>
            </a:lvl4pPr>
            <a:lvl5pPr marL="1826541" indent="0">
              <a:buNone/>
              <a:defRPr sz="1400"/>
            </a:lvl5pPr>
            <a:lvl6pPr marL="2283178" indent="0">
              <a:buNone/>
              <a:defRPr sz="1400"/>
            </a:lvl6pPr>
            <a:lvl7pPr marL="2739814" indent="0">
              <a:buNone/>
              <a:defRPr sz="1400"/>
            </a:lvl7pPr>
            <a:lvl8pPr marL="3196449" indent="0">
              <a:buNone/>
              <a:defRPr sz="1400"/>
            </a:lvl8pPr>
            <a:lvl9pPr marL="365308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AC688C-7CFD-4FDE-8404-2803A13A5C7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4801023"/>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10F1D-69B3-4A4D-93D1-A010294A26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86443024"/>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9"/>
            <a:ext cx="4040188" cy="639762"/>
          </a:xfrm>
        </p:spPr>
        <p:txBody>
          <a:bodyPr anchor="b"/>
          <a:lstStyle>
            <a:lvl1pPr marL="0" indent="0">
              <a:buNone/>
              <a:defRPr sz="2400" b="1"/>
            </a:lvl1pPr>
            <a:lvl2pPr marL="456636" indent="0">
              <a:buNone/>
              <a:defRPr sz="2100" b="1"/>
            </a:lvl2pPr>
            <a:lvl3pPr marL="913268" indent="0">
              <a:buNone/>
              <a:defRPr sz="1800" b="1"/>
            </a:lvl3pPr>
            <a:lvl4pPr marL="1369907" indent="0">
              <a:buNone/>
              <a:defRPr sz="1600" b="1"/>
            </a:lvl4pPr>
            <a:lvl5pPr marL="1826541" indent="0">
              <a:buNone/>
              <a:defRPr sz="1600" b="1"/>
            </a:lvl5pPr>
            <a:lvl6pPr marL="2283178" indent="0">
              <a:buNone/>
              <a:defRPr sz="1600" b="1"/>
            </a:lvl6pPr>
            <a:lvl7pPr marL="2739814" indent="0">
              <a:buNone/>
              <a:defRPr sz="1600" b="1"/>
            </a:lvl7pPr>
            <a:lvl8pPr marL="3196449" indent="0">
              <a:buNone/>
              <a:defRPr sz="1600" b="1"/>
            </a:lvl8pPr>
            <a:lvl9pPr marL="36530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9"/>
            <a:ext cx="4041775" cy="639762"/>
          </a:xfrm>
        </p:spPr>
        <p:txBody>
          <a:bodyPr anchor="b"/>
          <a:lstStyle>
            <a:lvl1pPr marL="0" indent="0">
              <a:buNone/>
              <a:defRPr sz="2400" b="1"/>
            </a:lvl1pPr>
            <a:lvl2pPr marL="456636" indent="0">
              <a:buNone/>
              <a:defRPr sz="2100" b="1"/>
            </a:lvl2pPr>
            <a:lvl3pPr marL="913268" indent="0">
              <a:buNone/>
              <a:defRPr sz="1800" b="1"/>
            </a:lvl3pPr>
            <a:lvl4pPr marL="1369907" indent="0">
              <a:buNone/>
              <a:defRPr sz="1600" b="1"/>
            </a:lvl4pPr>
            <a:lvl5pPr marL="1826541" indent="0">
              <a:buNone/>
              <a:defRPr sz="1600" b="1"/>
            </a:lvl5pPr>
            <a:lvl6pPr marL="2283178" indent="0">
              <a:buNone/>
              <a:defRPr sz="1600" b="1"/>
            </a:lvl6pPr>
            <a:lvl7pPr marL="2739814" indent="0">
              <a:buNone/>
              <a:defRPr sz="1600" b="1"/>
            </a:lvl7pPr>
            <a:lvl8pPr marL="3196449" indent="0">
              <a:buNone/>
              <a:defRPr sz="1600" b="1"/>
            </a:lvl8pPr>
            <a:lvl9pPr marL="36530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DB6EAA-6E3E-48BC-9C8A-7066A275C1E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40489786"/>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7DCD74-AC14-4BDC-AD7D-2B5459F9C42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11615891"/>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F64890-9DF9-4AB1-9F0C-CC42F2B96A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00266459"/>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575052" y="273057"/>
            <a:ext cx="5111750" cy="5853113"/>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6"/>
            <a:ext cx="3008313" cy="4691062"/>
          </a:xfrm>
        </p:spPr>
        <p:txBody>
          <a:bodyPr/>
          <a:lstStyle>
            <a:lvl1pPr marL="0" indent="0">
              <a:buNone/>
              <a:defRPr sz="1400"/>
            </a:lvl1pPr>
            <a:lvl2pPr marL="456636" indent="0">
              <a:buNone/>
              <a:defRPr sz="1300"/>
            </a:lvl2pPr>
            <a:lvl3pPr marL="913268" indent="0">
              <a:buNone/>
              <a:defRPr sz="1000"/>
            </a:lvl3pPr>
            <a:lvl4pPr marL="1369907" indent="0">
              <a:buNone/>
              <a:defRPr sz="900"/>
            </a:lvl4pPr>
            <a:lvl5pPr marL="1826541" indent="0">
              <a:buNone/>
              <a:defRPr sz="900"/>
            </a:lvl5pPr>
            <a:lvl6pPr marL="2283178" indent="0">
              <a:buNone/>
              <a:defRPr sz="900"/>
            </a:lvl6pPr>
            <a:lvl7pPr marL="2739814" indent="0">
              <a:buNone/>
              <a:defRPr sz="900"/>
            </a:lvl7pPr>
            <a:lvl8pPr marL="3196449" indent="0">
              <a:buNone/>
              <a:defRPr sz="900"/>
            </a:lvl8pPr>
            <a:lvl9pPr marL="365308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F7F346-1354-469E-A211-C99D6E7AE3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341126"/>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399" cy="566737"/>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399" cy="4114800"/>
          </a:xfrm>
        </p:spPr>
        <p:txBody>
          <a:bodyPr lIns="91328" tIns="45665" rIns="91328" bIns="45665"/>
          <a:lstStyle>
            <a:lvl1pPr marL="0" indent="0">
              <a:buNone/>
              <a:defRPr sz="3200"/>
            </a:lvl1pPr>
            <a:lvl2pPr marL="456636" indent="0">
              <a:buNone/>
              <a:defRPr sz="2900"/>
            </a:lvl2pPr>
            <a:lvl3pPr marL="913268" indent="0">
              <a:buNone/>
              <a:defRPr sz="2400"/>
            </a:lvl3pPr>
            <a:lvl4pPr marL="1369907" indent="0">
              <a:buNone/>
              <a:defRPr sz="2100"/>
            </a:lvl4pPr>
            <a:lvl5pPr marL="1826541" indent="0">
              <a:buNone/>
              <a:defRPr sz="2100"/>
            </a:lvl5pPr>
            <a:lvl6pPr marL="2283178" indent="0">
              <a:buNone/>
              <a:defRPr sz="2100"/>
            </a:lvl6pPr>
            <a:lvl7pPr marL="2739814" indent="0">
              <a:buNone/>
              <a:defRPr sz="2100"/>
            </a:lvl7pPr>
            <a:lvl8pPr marL="3196449" indent="0">
              <a:buNone/>
              <a:defRPr sz="2100"/>
            </a:lvl8pPr>
            <a:lvl9pPr marL="3653084" indent="0">
              <a:buNone/>
              <a:defRPr sz="2100"/>
            </a:lvl9pPr>
          </a:lstStyle>
          <a:p>
            <a:pPr lvl="0"/>
            <a:endParaRPr lang="en-GB" noProof="0" smtClean="0"/>
          </a:p>
        </p:txBody>
      </p:sp>
      <p:sp>
        <p:nvSpPr>
          <p:cNvPr id="4" name="Text Placeholder 3"/>
          <p:cNvSpPr>
            <a:spLocks noGrp="1"/>
          </p:cNvSpPr>
          <p:nvPr>
            <p:ph type="body" sz="half" idx="2"/>
          </p:nvPr>
        </p:nvSpPr>
        <p:spPr>
          <a:xfrm>
            <a:off x="1792288" y="5367344"/>
            <a:ext cx="5486399" cy="804862"/>
          </a:xfrm>
        </p:spPr>
        <p:txBody>
          <a:bodyPr/>
          <a:lstStyle>
            <a:lvl1pPr marL="0" indent="0">
              <a:buNone/>
              <a:defRPr sz="1400"/>
            </a:lvl1pPr>
            <a:lvl2pPr marL="456636" indent="0">
              <a:buNone/>
              <a:defRPr sz="1300"/>
            </a:lvl2pPr>
            <a:lvl3pPr marL="913268" indent="0">
              <a:buNone/>
              <a:defRPr sz="1000"/>
            </a:lvl3pPr>
            <a:lvl4pPr marL="1369907" indent="0">
              <a:buNone/>
              <a:defRPr sz="900"/>
            </a:lvl4pPr>
            <a:lvl5pPr marL="1826541" indent="0">
              <a:buNone/>
              <a:defRPr sz="900"/>
            </a:lvl5pPr>
            <a:lvl6pPr marL="2283178" indent="0">
              <a:buNone/>
              <a:defRPr sz="900"/>
            </a:lvl6pPr>
            <a:lvl7pPr marL="2739814" indent="0">
              <a:buNone/>
              <a:defRPr sz="900"/>
            </a:lvl7pPr>
            <a:lvl8pPr marL="3196449" indent="0">
              <a:buNone/>
              <a:defRPr sz="900"/>
            </a:lvl8pPr>
            <a:lvl9pPr marL="365308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1F2550-48A1-4E94-B9F6-87A869CDC4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10348885"/>
      </p:ext>
    </p:extLst>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CCC7C6-CEA7-488C-81CA-B506798B5B4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0245093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463170423"/>
      </p:ext>
    </p:extLst>
  </p:cSld>
  <p:clrMapOvr>
    <a:masterClrMapping/>
  </p:clrMapOvr>
  <p:transition spd="slow">
    <p:pull/>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8"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BD09A-B718-4E26-98A2-FB896D38D0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5906380"/>
      </p:ext>
    </p:extLst>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4141" tIns="52071" rIns="104141" bIns="52071"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1211263"/>
            <a:ext cx="10693401"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57188"/>
            <a:ext cx="21193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933950" y="2271713"/>
            <a:ext cx="54657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55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3950" y="7089775"/>
            <a:ext cx="803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94142" y="4336376"/>
            <a:ext cx="10105123" cy="1349667"/>
          </a:xfrm>
          <a:prstGeom prst="rect">
            <a:avLst/>
          </a:prstGeom>
        </p:spPr>
        <p:txBody>
          <a:bodyPr lIns="104141" tIns="52071" rIns="104141" bIns="52071"/>
          <a:lstStyle>
            <a:lvl1pPr algn="ctr">
              <a:defRPr sz="41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94142" y="5942452"/>
            <a:ext cx="10105123" cy="1013866"/>
          </a:xfrm>
          <a:prstGeom prst="rect">
            <a:avLst/>
          </a:prstGeom>
        </p:spPr>
        <p:txBody>
          <a:bodyPr lIns="104141" tIns="52071" rIns="104141" bIns="52071"/>
          <a:lstStyle>
            <a:lvl1pPr marL="0" indent="0" algn="ctr">
              <a:spcBef>
                <a:spcPts val="0"/>
              </a:spcBef>
              <a:buNone/>
              <a:defRPr sz="2300" b="0" i="0">
                <a:solidFill>
                  <a:schemeClr val="bg1"/>
                </a:solidFill>
                <a:latin typeface="Verdana" pitchFamily="34" charset="0"/>
                <a:ea typeface="Verdana" pitchFamily="34" charset="0"/>
                <a:cs typeface="Verdana" pitchFamily="34" charset="0"/>
              </a:defRPr>
            </a:lvl1pPr>
            <a:lvl3pPr marL="260350" indent="-260350" algn="l">
              <a:defRPr sz="34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1511452021"/>
      </p:ext>
    </p:extLst>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6"/>
            <a:ext cx="10693400" cy="756300"/>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732959"/>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423306" y="1116335"/>
            <a:ext cx="9033695" cy="4502103"/>
          </a:xfrm>
          <a:prstGeom prst="rect">
            <a:avLst/>
          </a:prstGeom>
        </p:spPr>
        <p:txBody>
          <a:bodyPr/>
          <a:lstStyle>
            <a:lvl1pPr marL="0" indent="0">
              <a:buClr>
                <a:srgbClr val="00B0F0"/>
              </a:buClr>
              <a:buFont typeface="+mj-lt"/>
              <a:buNone/>
              <a:defRPr sz="2700" b="1">
                <a:solidFill>
                  <a:srgbClr val="00B0F0"/>
                </a:solidFill>
                <a:latin typeface="Verdana" pitchFamily="34" charset="0"/>
                <a:ea typeface="Verdana" pitchFamily="34" charset="0"/>
                <a:cs typeface="Verdana" pitchFamily="34" charset="0"/>
              </a:defRPr>
            </a:lvl1pPr>
            <a:lvl2pPr marL="303045" indent="-303045">
              <a:buClr>
                <a:srgbClr val="0070C0"/>
              </a:buClr>
              <a:buFont typeface="Wingdings" pitchFamily="2" charset="2"/>
              <a:buChar char="ü"/>
              <a:defRPr sz="2100" b="1">
                <a:solidFill>
                  <a:srgbClr val="0070C0"/>
                </a:solidFill>
                <a:latin typeface="Verdana" pitchFamily="34" charset="0"/>
                <a:ea typeface="Verdana" pitchFamily="34" charset="0"/>
                <a:cs typeface="Verdana" pitchFamily="34" charset="0"/>
              </a:defRPr>
            </a:lvl2pPr>
            <a:lvl3pPr marL="1296966" indent="-993918">
              <a:defRPr sz="2100" baseline="30000">
                <a:solidFill>
                  <a:schemeClr val="bg1">
                    <a:lumMod val="50000"/>
                  </a:schemeClr>
                </a:solidFill>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440016" y="108223"/>
            <a:ext cx="9612921" cy="1008168"/>
          </a:xfrm>
          <a:prstGeom prst="rect">
            <a:avLst/>
          </a:prstGeom>
        </p:spPr>
        <p:txBody>
          <a:bodyPr/>
          <a:lstStyle>
            <a:lvl1pPr algn="l">
              <a:defRPr sz="3200" b="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8" name="Rectangle 19"/>
          <p:cNvSpPr>
            <a:spLocks noChangeArrowheads="1"/>
          </p:cNvSpPr>
          <p:nvPr userDrawn="1"/>
        </p:nvSpPr>
        <p:spPr bwMode="auto">
          <a:xfrm>
            <a:off x="492870" y="7159400"/>
            <a:ext cx="749374" cy="276823"/>
          </a:xfrm>
          <a:prstGeom prst="rect">
            <a:avLst/>
          </a:prstGeom>
          <a:noFill/>
          <a:ln>
            <a:noFill/>
          </a:ln>
          <a:extLst/>
        </p:spPr>
        <p:txBody>
          <a:bodyPr wrap="square" lIns="91264" tIns="45633" rIns="91264" bIns="45633">
            <a:spAutoFit/>
          </a:bodyPr>
          <a:lstStyle/>
          <a:p>
            <a:fld id="{467D8487-E0C0-4D30-BA27-78FDD3174B2C}" type="slidenum">
              <a:rPr lang="en-GB" altLang="en-US" sz="1200" b="0" smtClean="0">
                <a:solidFill>
                  <a:srgbClr val="0F5494"/>
                </a:solidFill>
                <a:latin typeface="Verdana"/>
              </a:rPr>
              <a:pPr/>
              <a:t>‹#›</a:t>
            </a:fld>
            <a:endParaRPr lang="en-GB" altLang="en-US" sz="1200" b="0" dirty="0">
              <a:solidFill>
                <a:srgbClr val="0F5494"/>
              </a:solidFill>
              <a:latin typeface="Verdana"/>
            </a:endParaRPr>
          </a:p>
        </p:txBody>
      </p:sp>
      <p:sp>
        <p:nvSpPr>
          <p:cNvPr id="9" name="Rectangle 19"/>
          <p:cNvSpPr>
            <a:spLocks noChangeArrowheads="1"/>
          </p:cNvSpPr>
          <p:nvPr userDrawn="1"/>
        </p:nvSpPr>
        <p:spPr bwMode="auto">
          <a:xfrm>
            <a:off x="3690516" y="7170017"/>
            <a:ext cx="3382962" cy="261434"/>
          </a:xfrm>
          <a:prstGeom prst="rect">
            <a:avLst/>
          </a:prstGeom>
          <a:noFill/>
          <a:ln>
            <a:noFill/>
          </a:ln>
          <a:extLst/>
        </p:spPr>
        <p:txBody>
          <a:bodyPr lIns="91264" tIns="45633" rIns="91264" bIns="45633">
            <a:spAutoFit/>
          </a:bodyPr>
          <a:lstStyle/>
          <a:p>
            <a:pPr algn="ctr"/>
            <a:r>
              <a:rPr lang="en-GB" altLang="en-US" sz="1100" b="0" dirty="0">
                <a:solidFill>
                  <a:srgbClr val="00AEEF"/>
                </a:solidFill>
                <a:latin typeface="Verdana"/>
              </a:rPr>
              <a:t>Disclaimer: Information not legally binding</a:t>
            </a:r>
            <a:endParaRPr lang="en-GB" altLang="en-US" sz="1100" b="0" dirty="0">
              <a:latin typeface="Verdana"/>
            </a:endParaRPr>
          </a:p>
        </p:txBody>
      </p:sp>
    </p:spTree>
    <p:extLst>
      <p:ext uri="{BB962C8B-B14F-4D97-AF65-F5344CB8AC3E}">
        <p14:creationId xmlns:p14="http://schemas.microsoft.com/office/powerpoint/2010/main" val="3318907640"/>
      </p:ext>
    </p:extLst>
  </p:cSld>
  <p:clrMapOvr>
    <a:masterClrMapping/>
  </p:clrMapOvr>
  <p:transition spd="slow">
    <p:pull/>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104178" tIns="52089" rIns="104178" bIns="52089"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900"/>
            <a:ext cx="18526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948238" y="7362825"/>
            <a:ext cx="800100" cy="238125"/>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104178" tIns="52089" rIns="104178" bIns="52089"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endParaRPr lang="en-US" altLang="en-US" sz="2100" b="0" smtClean="0">
              <a:solidFill>
                <a:srgbClr val="FFFFFF"/>
              </a:solidFill>
            </a:endParaRPr>
          </a:p>
        </p:txBody>
      </p:sp>
      <p:sp>
        <p:nvSpPr>
          <p:cNvPr id="2" name="Title 1"/>
          <p:cNvSpPr>
            <a:spLocks noGrp="1"/>
          </p:cNvSpPr>
          <p:nvPr>
            <p:ph type="title"/>
          </p:nvPr>
        </p:nvSpPr>
        <p:spPr>
          <a:xfrm>
            <a:off x="4067944" y="2492903"/>
            <a:ext cx="3851920" cy="936625"/>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7" y="3933058"/>
            <a:ext cx="4104456" cy="792088"/>
          </a:xfrm>
        </p:spPr>
        <p:txBody>
          <a:bodyPr/>
          <a:lstStyle>
            <a:lvl1pPr>
              <a:buNone/>
              <a:defRPr sz="3000" b="1" i="0">
                <a:solidFill>
                  <a:schemeClr val="bg1"/>
                </a:solidFill>
              </a:defRPr>
            </a:lvl1pPr>
            <a:lvl3pPr marL="228320" indent="-22832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12617C7B-7E95-4836-82A2-FD903F013BB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64157220"/>
      </p:ext>
    </p:extLst>
  </p:cSld>
  <p:clrMapOvr>
    <a:masterClrMapping/>
  </p:clrMapOvr>
  <p:transition spd="slow">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438" y="6775450"/>
            <a:ext cx="2622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R&amp;ItextGrey.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9413" y="7264400"/>
            <a:ext cx="21383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457200" y="2387600"/>
            <a:ext cx="8229600" cy="3633788"/>
          </a:xfrm>
        </p:spPr>
        <p:txBody>
          <a:bodyPr/>
          <a:lstStyle>
            <a:lvl1pPr marL="342477" indent="-342477">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F5DEBB9-B37F-4EAD-B47F-B8CECDD471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40336322"/>
      </p:ext>
    </p:extLst>
  </p:cSld>
  <p:clrMapOvr>
    <a:masterClrMapping/>
  </p:clrMapOvr>
  <p:transition spd="slow">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21"/>
            <a:ext cx="7772400" cy="1500187"/>
          </a:xfrm>
        </p:spPr>
        <p:txBody>
          <a:bodyPr anchor="b"/>
          <a:lstStyle>
            <a:lvl1pPr marL="0" indent="0">
              <a:buNone/>
              <a:defRPr sz="2100"/>
            </a:lvl1pPr>
            <a:lvl2pPr marL="456636" indent="0">
              <a:buNone/>
              <a:defRPr sz="1800"/>
            </a:lvl2pPr>
            <a:lvl3pPr marL="913268" indent="0">
              <a:buNone/>
              <a:defRPr sz="1600"/>
            </a:lvl3pPr>
            <a:lvl4pPr marL="1369907" indent="0">
              <a:buNone/>
              <a:defRPr sz="1400"/>
            </a:lvl4pPr>
            <a:lvl5pPr marL="1826541" indent="0">
              <a:buNone/>
              <a:defRPr sz="1400"/>
            </a:lvl5pPr>
            <a:lvl6pPr marL="2283178" indent="0">
              <a:buNone/>
              <a:defRPr sz="1400"/>
            </a:lvl6pPr>
            <a:lvl7pPr marL="2739814" indent="0">
              <a:buNone/>
              <a:defRPr sz="1400"/>
            </a:lvl7pPr>
            <a:lvl8pPr marL="3196449" indent="0">
              <a:buNone/>
              <a:defRPr sz="1400"/>
            </a:lvl8pPr>
            <a:lvl9pPr marL="365308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AC688C-7CFD-4FDE-8404-2803A13A5C7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0408391"/>
      </p:ext>
    </p:extLst>
  </p:cSld>
  <p:clrMapOvr>
    <a:masterClrMapping/>
  </p:clrMapOvr>
  <p:transition spd="slow">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2387600"/>
            <a:ext cx="4038600" cy="3633788"/>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10F1D-69B3-4A4D-93D1-A010294A26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15384091"/>
      </p:ext>
    </p:extLst>
  </p:cSld>
  <p:clrMapOvr>
    <a:masterClrMapping/>
  </p:clrMapOvr>
  <p:transition spd="slow">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9"/>
            <a:ext cx="4040188" cy="639762"/>
          </a:xfrm>
        </p:spPr>
        <p:txBody>
          <a:bodyPr anchor="b"/>
          <a:lstStyle>
            <a:lvl1pPr marL="0" indent="0">
              <a:buNone/>
              <a:defRPr sz="2400" b="1"/>
            </a:lvl1pPr>
            <a:lvl2pPr marL="456636" indent="0">
              <a:buNone/>
              <a:defRPr sz="2100" b="1"/>
            </a:lvl2pPr>
            <a:lvl3pPr marL="913268" indent="0">
              <a:buNone/>
              <a:defRPr sz="1800" b="1"/>
            </a:lvl3pPr>
            <a:lvl4pPr marL="1369907" indent="0">
              <a:buNone/>
              <a:defRPr sz="1600" b="1"/>
            </a:lvl4pPr>
            <a:lvl5pPr marL="1826541" indent="0">
              <a:buNone/>
              <a:defRPr sz="1600" b="1"/>
            </a:lvl5pPr>
            <a:lvl6pPr marL="2283178" indent="0">
              <a:buNone/>
              <a:defRPr sz="1600" b="1"/>
            </a:lvl6pPr>
            <a:lvl7pPr marL="2739814" indent="0">
              <a:buNone/>
              <a:defRPr sz="1600" b="1"/>
            </a:lvl7pPr>
            <a:lvl8pPr marL="3196449" indent="0">
              <a:buNone/>
              <a:defRPr sz="1600" b="1"/>
            </a:lvl8pPr>
            <a:lvl9pPr marL="36530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9"/>
            <a:ext cx="4041775" cy="639762"/>
          </a:xfrm>
        </p:spPr>
        <p:txBody>
          <a:bodyPr anchor="b"/>
          <a:lstStyle>
            <a:lvl1pPr marL="0" indent="0">
              <a:buNone/>
              <a:defRPr sz="2400" b="1"/>
            </a:lvl1pPr>
            <a:lvl2pPr marL="456636" indent="0">
              <a:buNone/>
              <a:defRPr sz="2100" b="1"/>
            </a:lvl2pPr>
            <a:lvl3pPr marL="913268" indent="0">
              <a:buNone/>
              <a:defRPr sz="1800" b="1"/>
            </a:lvl3pPr>
            <a:lvl4pPr marL="1369907" indent="0">
              <a:buNone/>
              <a:defRPr sz="1600" b="1"/>
            </a:lvl4pPr>
            <a:lvl5pPr marL="1826541" indent="0">
              <a:buNone/>
              <a:defRPr sz="1600" b="1"/>
            </a:lvl5pPr>
            <a:lvl6pPr marL="2283178" indent="0">
              <a:buNone/>
              <a:defRPr sz="1600" b="1"/>
            </a:lvl6pPr>
            <a:lvl7pPr marL="2739814" indent="0">
              <a:buNone/>
              <a:defRPr sz="1600" b="1"/>
            </a:lvl7pPr>
            <a:lvl8pPr marL="3196449" indent="0">
              <a:buNone/>
              <a:defRPr sz="1600" b="1"/>
            </a:lvl8pPr>
            <a:lvl9pPr marL="36530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DB6EAA-6E3E-48BC-9C8A-7066A275C1E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1744431"/>
      </p:ext>
    </p:extLst>
  </p:cSld>
  <p:clrMapOvr>
    <a:masterClrMapping/>
  </p:clrMapOvr>
  <p:transition spd="slow">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7DCD74-AC14-4BDC-AD7D-2B5459F9C42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42515481"/>
      </p:ext>
    </p:extLst>
  </p:cSld>
  <p:clrMapOvr>
    <a:masterClrMapping/>
  </p:clrMapOvr>
  <p:transition spd="slow">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F64890-9DF9-4AB1-9F0C-CC42F2B96A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76447855"/>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9"/>
            <a:ext cx="4040188" cy="639762"/>
          </a:xfrm>
        </p:spPr>
        <p:txBody>
          <a:bodyPr anchor="b"/>
          <a:lstStyle>
            <a:lvl1pPr marL="0" indent="0">
              <a:buNone/>
              <a:defRPr sz="2400" b="1"/>
            </a:lvl1pPr>
            <a:lvl2pPr marL="456312" indent="0">
              <a:buNone/>
              <a:defRPr sz="2100" b="1"/>
            </a:lvl2pPr>
            <a:lvl3pPr marL="912620" indent="0">
              <a:buNone/>
              <a:defRPr sz="1800" b="1"/>
            </a:lvl3pPr>
            <a:lvl4pPr marL="1368939" indent="0">
              <a:buNone/>
              <a:defRPr sz="1600" b="1"/>
            </a:lvl4pPr>
            <a:lvl5pPr marL="1825252" indent="0">
              <a:buNone/>
              <a:defRPr sz="1600" b="1"/>
            </a:lvl5pPr>
            <a:lvl6pPr marL="2281568" indent="0">
              <a:buNone/>
              <a:defRPr sz="1600" b="1"/>
            </a:lvl6pPr>
            <a:lvl7pPr marL="2737881" indent="0">
              <a:buNone/>
              <a:defRPr sz="1600" b="1"/>
            </a:lvl7pPr>
            <a:lvl8pPr marL="3194194" indent="0">
              <a:buNone/>
              <a:defRPr sz="1600" b="1"/>
            </a:lvl8pPr>
            <a:lvl9pPr marL="365050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9"/>
            <a:ext cx="4041775" cy="639762"/>
          </a:xfrm>
        </p:spPr>
        <p:txBody>
          <a:bodyPr anchor="b"/>
          <a:lstStyle>
            <a:lvl1pPr marL="0" indent="0">
              <a:buNone/>
              <a:defRPr sz="2400" b="1"/>
            </a:lvl1pPr>
            <a:lvl2pPr marL="456312" indent="0">
              <a:buNone/>
              <a:defRPr sz="2100" b="1"/>
            </a:lvl2pPr>
            <a:lvl3pPr marL="912620" indent="0">
              <a:buNone/>
              <a:defRPr sz="1800" b="1"/>
            </a:lvl3pPr>
            <a:lvl4pPr marL="1368939" indent="0">
              <a:buNone/>
              <a:defRPr sz="1600" b="1"/>
            </a:lvl4pPr>
            <a:lvl5pPr marL="1825252" indent="0">
              <a:buNone/>
              <a:defRPr sz="1600" b="1"/>
            </a:lvl5pPr>
            <a:lvl6pPr marL="2281568" indent="0">
              <a:buNone/>
              <a:defRPr sz="1600" b="1"/>
            </a:lvl6pPr>
            <a:lvl7pPr marL="2737881" indent="0">
              <a:buNone/>
              <a:defRPr sz="1600" b="1"/>
            </a:lvl7pPr>
            <a:lvl8pPr marL="3194194" indent="0">
              <a:buNone/>
              <a:defRPr sz="1600" b="1"/>
            </a:lvl8pPr>
            <a:lvl9pPr marL="365050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9E1500-C621-43C3-A5D8-DF7C71400C52}" type="slidenum">
              <a:rPr lang="en-GB"/>
              <a:pPr>
                <a:defRPr/>
              </a:pPr>
              <a:t>‹#›</a:t>
            </a:fld>
            <a:endParaRPr lang="en-GB"/>
          </a:p>
        </p:txBody>
      </p:sp>
    </p:spTree>
    <p:extLst>
      <p:ext uri="{BB962C8B-B14F-4D97-AF65-F5344CB8AC3E}">
        <p14:creationId xmlns:p14="http://schemas.microsoft.com/office/powerpoint/2010/main" val="3051412446"/>
      </p:ext>
    </p:extLst>
  </p:cSld>
  <p:clrMapOvr>
    <a:masterClrMapping/>
  </p:clrMapOvr>
  <p:transition spd="slow">
    <p:pull/>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575052" y="273057"/>
            <a:ext cx="5111750" cy="5853113"/>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6"/>
            <a:ext cx="3008313" cy="4691062"/>
          </a:xfrm>
        </p:spPr>
        <p:txBody>
          <a:bodyPr/>
          <a:lstStyle>
            <a:lvl1pPr marL="0" indent="0">
              <a:buNone/>
              <a:defRPr sz="1400"/>
            </a:lvl1pPr>
            <a:lvl2pPr marL="456636" indent="0">
              <a:buNone/>
              <a:defRPr sz="1300"/>
            </a:lvl2pPr>
            <a:lvl3pPr marL="913268" indent="0">
              <a:buNone/>
              <a:defRPr sz="1000"/>
            </a:lvl3pPr>
            <a:lvl4pPr marL="1369907" indent="0">
              <a:buNone/>
              <a:defRPr sz="900"/>
            </a:lvl4pPr>
            <a:lvl5pPr marL="1826541" indent="0">
              <a:buNone/>
              <a:defRPr sz="900"/>
            </a:lvl5pPr>
            <a:lvl6pPr marL="2283178" indent="0">
              <a:buNone/>
              <a:defRPr sz="900"/>
            </a:lvl6pPr>
            <a:lvl7pPr marL="2739814" indent="0">
              <a:buNone/>
              <a:defRPr sz="900"/>
            </a:lvl7pPr>
            <a:lvl8pPr marL="3196449" indent="0">
              <a:buNone/>
              <a:defRPr sz="900"/>
            </a:lvl8pPr>
            <a:lvl9pPr marL="365308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F7F346-1354-469E-A211-C99D6E7AE3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40848868"/>
      </p:ext>
    </p:extLst>
  </p:cSld>
  <p:clrMapOvr>
    <a:masterClrMapping/>
  </p:clrMapOvr>
  <p:transition spd="slow">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399" cy="566737"/>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399" cy="4114800"/>
          </a:xfrm>
        </p:spPr>
        <p:txBody>
          <a:bodyPr lIns="91328" tIns="45665" rIns="91328" bIns="45665"/>
          <a:lstStyle>
            <a:lvl1pPr marL="0" indent="0">
              <a:buNone/>
              <a:defRPr sz="3200"/>
            </a:lvl1pPr>
            <a:lvl2pPr marL="456636" indent="0">
              <a:buNone/>
              <a:defRPr sz="2900"/>
            </a:lvl2pPr>
            <a:lvl3pPr marL="913268" indent="0">
              <a:buNone/>
              <a:defRPr sz="2400"/>
            </a:lvl3pPr>
            <a:lvl4pPr marL="1369907" indent="0">
              <a:buNone/>
              <a:defRPr sz="2100"/>
            </a:lvl4pPr>
            <a:lvl5pPr marL="1826541" indent="0">
              <a:buNone/>
              <a:defRPr sz="2100"/>
            </a:lvl5pPr>
            <a:lvl6pPr marL="2283178" indent="0">
              <a:buNone/>
              <a:defRPr sz="2100"/>
            </a:lvl6pPr>
            <a:lvl7pPr marL="2739814" indent="0">
              <a:buNone/>
              <a:defRPr sz="2100"/>
            </a:lvl7pPr>
            <a:lvl8pPr marL="3196449" indent="0">
              <a:buNone/>
              <a:defRPr sz="2100"/>
            </a:lvl8pPr>
            <a:lvl9pPr marL="3653084" indent="0">
              <a:buNone/>
              <a:defRPr sz="2100"/>
            </a:lvl9pPr>
          </a:lstStyle>
          <a:p>
            <a:pPr lvl="0"/>
            <a:endParaRPr lang="en-GB" noProof="0" smtClean="0"/>
          </a:p>
        </p:txBody>
      </p:sp>
      <p:sp>
        <p:nvSpPr>
          <p:cNvPr id="4" name="Text Placeholder 3"/>
          <p:cNvSpPr>
            <a:spLocks noGrp="1"/>
          </p:cNvSpPr>
          <p:nvPr>
            <p:ph type="body" sz="half" idx="2"/>
          </p:nvPr>
        </p:nvSpPr>
        <p:spPr>
          <a:xfrm>
            <a:off x="1792288" y="5367344"/>
            <a:ext cx="5486399" cy="804862"/>
          </a:xfrm>
        </p:spPr>
        <p:txBody>
          <a:bodyPr/>
          <a:lstStyle>
            <a:lvl1pPr marL="0" indent="0">
              <a:buNone/>
              <a:defRPr sz="1400"/>
            </a:lvl1pPr>
            <a:lvl2pPr marL="456636" indent="0">
              <a:buNone/>
              <a:defRPr sz="1300"/>
            </a:lvl2pPr>
            <a:lvl3pPr marL="913268" indent="0">
              <a:buNone/>
              <a:defRPr sz="1000"/>
            </a:lvl3pPr>
            <a:lvl4pPr marL="1369907" indent="0">
              <a:buNone/>
              <a:defRPr sz="900"/>
            </a:lvl4pPr>
            <a:lvl5pPr marL="1826541" indent="0">
              <a:buNone/>
              <a:defRPr sz="900"/>
            </a:lvl5pPr>
            <a:lvl6pPr marL="2283178" indent="0">
              <a:buNone/>
              <a:defRPr sz="900"/>
            </a:lvl6pPr>
            <a:lvl7pPr marL="2739814" indent="0">
              <a:buNone/>
              <a:defRPr sz="900"/>
            </a:lvl7pPr>
            <a:lvl8pPr marL="3196449" indent="0">
              <a:buNone/>
              <a:defRPr sz="900"/>
            </a:lvl8pPr>
            <a:lvl9pPr marL="365308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1F2550-48A1-4E94-B9F6-87A869CDC4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0881416"/>
      </p:ext>
    </p:extLst>
  </p:cSld>
  <p:clrMapOvr>
    <a:masterClrMapping/>
  </p:clrMapOvr>
  <p:transition spd="slow">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CCC7C6-CEA7-488C-81CA-B506798B5B4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7948950"/>
      </p:ext>
    </p:extLst>
  </p:cSld>
  <p:clrMapOvr>
    <a:masterClrMapping/>
  </p:clrMapOvr>
  <p:transition spd="slow">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8"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BD09A-B718-4E26-98A2-FB896D38D0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66481566"/>
      </p:ext>
    </p:extLst>
  </p:cSld>
  <p:clrMapOvr>
    <a:masterClrMapping/>
  </p:clrMapOvr>
  <p:transition spd="slow">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241425"/>
            <a:ext cx="10693400" cy="63198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4141" tIns="52071" rIns="104141" bIns="52071"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1211263"/>
            <a:ext cx="10693401"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57188"/>
            <a:ext cx="21193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933950" y="2271713"/>
            <a:ext cx="54657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55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3950" y="7089775"/>
            <a:ext cx="8032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94142" y="4336376"/>
            <a:ext cx="10105123" cy="1349667"/>
          </a:xfrm>
          <a:prstGeom prst="rect">
            <a:avLst/>
          </a:prstGeom>
        </p:spPr>
        <p:txBody>
          <a:bodyPr lIns="104141" tIns="52071" rIns="104141" bIns="52071"/>
          <a:lstStyle>
            <a:lvl1pPr algn="ctr">
              <a:defRPr sz="41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94142" y="5942452"/>
            <a:ext cx="10105123" cy="1013866"/>
          </a:xfrm>
          <a:prstGeom prst="rect">
            <a:avLst/>
          </a:prstGeom>
        </p:spPr>
        <p:txBody>
          <a:bodyPr lIns="104141" tIns="52071" rIns="104141" bIns="52071"/>
          <a:lstStyle>
            <a:lvl1pPr marL="0" indent="0" algn="ctr">
              <a:spcBef>
                <a:spcPts val="0"/>
              </a:spcBef>
              <a:buNone/>
              <a:defRPr sz="2300" b="0" i="0">
                <a:solidFill>
                  <a:schemeClr val="bg1"/>
                </a:solidFill>
                <a:latin typeface="Verdana" pitchFamily="34" charset="0"/>
                <a:ea typeface="Verdana" pitchFamily="34" charset="0"/>
                <a:cs typeface="Verdana" pitchFamily="34" charset="0"/>
              </a:defRPr>
            </a:lvl1pPr>
            <a:lvl3pPr marL="260350" indent="-260350" algn="l">
              <a:defRPr sz="34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425004380"/>
      </p:ext>
    </p:extLst>
  </p:cSld>
  <p:clrMapOvr>
    <a:masterClrMapping/>
  </p:clrMapOvr>
  <p:transition spd="slow">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flipV="1">
            <a:off x="0" y="-6"/>
            <a:ext cx="10693400" cy="756300"/>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103904" tIns="51952" rIns="103904" bIns="519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rPr>
              <a:t>                             </a:t>
            </a:r>
          </a:p>
        </p:txBody>
      </p:sp>
      <p:pic>
        <p:nvPicPr>
          <p:cNvPr id="5" name="Picture 2" descr="C:\DOCUME~1\lenain\LOCALS~1\Temp\7zECF.tmp\LOGO-CE for RTD EN Landscape Positive Cyan.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1438" y="6732959"/>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p:nvPr>
        </p:nvSpPr>
        <p:spPr>
          <a:xfrm>
            <a:off x="423306" y="1116335"/>
            <a:ext cx="9033695" cy="4502103"/>
          </a:xfrm>
          <a:prstGeom prst="rect">
            <a:avLst/>
          </a:prstGeom>
        </p:spPr>
        <p:txBody>
          <a:bodyPr/>
          <a:lstStyle>
            <a:lvl1pPr marL="0" indent="0">
              <a:buClr>
                <a:srgbClr val="00B0F0"/>
              </a:buClr>
              <a:buFont typeface="+mj-lt"/>
              <a:buNone/>
              <a:defRPr sz="2700" b="1">
                <a:solidFill>
                  <a:srgbClr val="00B0F0"/>
                </a:solidFill>
                <a:latin typeface="Verdana" pitchFamily="34" charset="0"/>
                <a:ea typeface="Verdana" pitchFamily="34" charset="0"/>
                <a:cs typeface="Verdana" pitchFamily="34" charset="0"/>
              </a:defRPr>
            </a:lvl1pPr>
            <a:lvl2pPr marL="303045" indent="-303045">
              <a:buClr>
                <a:srgbClr val="0070C0"/>
              </a:buClr>
              <a:buFont typeface="Wingdings" pitchFamily="2" charset="2"/>
              <a:buChar char="ü"/>
              <a:defRPr sz="2100" b="1">
                <a:solidFill>
                  <a:srgbClr val="0070C0"/>
                </a:solidFill>
                <a:latin typeface="Verdana" pitchFamily="34" charset="0"/>
                <a:ea typeface="Verdana" pitchFamily="34" charset="0"/>
                <a:cs typeface="Verdana" pitchFamily="34" charset="0"/>
              </a:defRPr>
            </a:lvl2pPr>
            <a:lvl3pPr marL="1296966" indent="-993918">
              <a:defRPr sz="2100" baseline="30000">
                <a:solidFill>
                  <a:schemeClr val="bg1">
                    <a:lumMod val="50000"/>
                  </a:schemeClr>
                </a:solidFill>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7"/>
          <p:cNvSpPr>
            <a:spLocks noGrp="1"/>
          </p:cNvSpPr>
          <p:nvPr>
            <p:ph type="body" sz="quarter" idx="10"/>
          </p:nvPr>
        </p:nvSpPr>
        <p:spPr>
          <a:xfrm>
            <a:off x="440016" y="108223"/>
            <a:ext cx="9612921" cy="1008168"/>
          </a:xfrm>
          <a:prstGeom prst="rect">
            <a:avLst/>
          </a:prstGeom>
        </p:spPr>
        <p:txBody>
          <a:bodyPr/>
          <a:lstStyle>
            <a:lvl1pPr algn="l">
              <a:defRPr sz="3200" b="1">
                <a:solidFill>
                  <a:srgbClr val="FFE161"/>
                </a:solidFill>
                <a:latin typeface="Verdana" pitchFamily="34" charset="0"/>
                <a:ea typeface="Verdana" pitchFamily="34" charset="0"/>
                <a:cs typeface="Verdana" pitchFamily="34" charset="0"/>
              </a:defRPr>
            </a:lvl1pPr>
            <a:lvl2pPr algn="ctr">
              <a:defRPr sz="1800" b="1">
                <a:solidFill>
                  <a:srgbClr val="0070C0"/>
                </a:solidFill>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8" name="Rectangle 19"/>
          <p:cNvSpPr>
            <a:spLocks noChangeArrowheads="1"/>
          </p:cNvSpPr>
          <p:nvPr userDrawn="1"/>
        </p:nvSpPr>
        <p:spPr bwMode="auto">
          <a:xfrm>
            <a:off x="492870" y="7159400"/>
            <a:ext cx="749374" cy="276823"/>
          </a:xfrm>
          <a:prstGeom prst="rect">
            <a:avLst/>
          </a:prstGeom>
          <a:noFill/>
          <a:ln>
            <a:noFill/>
          </a:ln>
          <a:extLst/>
        </p:spPr>
        <p:txBody>
          <a:bodyPr wrap="square" lIns="91264" tIns="45633" rIns="91264" bIns="45633">
            <a:spAutoFit/>
          </a:bodyPr>
          <a:lstStyle/>
          <a:p>
            <a:fld id="{467D8487-E0C0-4D30-BA27-78FDD3174B2C}" type="slidenum">
              <a:rPr lang="en-GB" altLang="en-US" sz="1200" b="0" smtClean="0">
                <a:solidFill>
                  <a:srgbClr val="0F5494"/>
                </a:solidFill>
                <a:latin typeface="Verdana"/>
              </a:rPr>
              <a:pPr/>
              <a:t>‹#›</a:t>
            </a:fld>
            <a:endParaRPr lang="en-GB" altLang="en-US" sz="1200" b="0" dirty="0">
              <a:solidFill>
                <a:srgbClr val="0F5494"/>
              </a:solidFill>
              <a:latin typeface="Verdana"/>
            </a:endParaRPr>
          </a:p>
        </p:txBody>
      </p:sp>
      <p:sp>
        <p:nvSpPr>
          <p:cNvPr id="9" name="Rectangle 19"/>
          <p:cNvSpPr>
            <a:spLocks noChangeArrowheads="1"/>
          </p:cNvSpPr>
          <p:nvPr userDrawn="1"/>
        </p:nvSpPr>
        <p:spPr bwMode="auto">
          <a:xfrm>
            <a:off x="3690516" y="7170017"/>
            <a:ext cx="3382962" cy="261434"/>
          </a:xfrm>
          <a:prstGeom prst="rect">
            <a:avLst/>
          </a:prstGeom>
          <a:noFill/>
          <a:ln>
            <a:noFill/>
          </a:ln>
          <a:extLst/>
        </p:spPr>
        <p:txBody>
          <a:bodyPr lIns="91264" tIns="45633" rIns="91264" bIns="45633">
            <a:spAutoFit/>
          </a:bodyPr>
          <a:lstStyle/>
          <a:p>
            <a:pPr algn="ctr"/>
            <a:r>
              <a:rPr lang="en-GB" altLang="en-US" sz="1100" b="0" dirty="0">
                <a:solidFill>
                  <a:srgbClr val="00AEEF"/>
                </a:solidFill>
                <a:latin typeface="Verdana"/>
              </a:rPr>
              <a:t>Disclaimer: Information not legally binding</a:t>
            </a:r>
            <a:endParaRPr lang="en-GB" altLang="en-US" sz="1100" b="0" dirty="0">
              <a:latin typeface="Verdana"/>
            </a:endParaRPr>
          </a:p>
        </p:txBody>
      </p:sp>
    </p:spTree>
    <p:extLst>
      <p:ext uri="{BB962C8B-B14F-4D97-AF65-F5344CB8AC3E}">
        <p14:creationId xmlns:p14="http://schemas.microsoft.com/office/powerpoint/2010/main" val="3447853209"/>
      </p:ext>
    </p:extLst>
  </p:cSld>
  <p:clrMapOvr>
    <a:masterClrMapping/>
  </p:clrMapOvr>
  <p:transition spd="slow">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05DE51-4E5B-4558-B95E-DC1D68B33A08}" type="slidenum">
              <a:rPr lang="en-GB"/>
              <a:pPr>
                <a:defRPr/>
              </a:pPr>
              <a:t>‹#›</a:t>
            </a:fld>
            <a:endParaRPr lang="en-GB"/>
          </a:p>
        </p:txBody>
      </p:sp>
    </p:spTree>
    <p:extLst>
      <p:ext uri="{BB962C8B-B14F-4D97-AF65-F5344CB8AC3E}">
        <p14:creationId xmlns:p14="http://schemas.microsoft.com/office/powerpoint/2010/main" val="3750311958"/>
      </p:ext>
    </p:extLst>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1E6A57-8D8D-4B94-8B8D-E471DD666BA2}" type="slidenum">
              <a:rPr lang="en-GB"/>
              <a:pPr>
                <a:defRPr/>
              </a:pPr>
              <a:t>‹#›</a:t>
            </a:fld>
            <a:endParaRPr lang="en-GB"/>
          </a:p>
        </p:txBody>
      </p:sp>
    </p:spTree>
    <p:extLst>
      <p:ext uri="{BB962C8B-B14F-4D97-AF65-F5344CB8AC3E}">
        <p14:creationId xmlns:p14="http://schemas.microsoft.com/office/powerpoint/2010/main" val="3246470555"/>
      </p:ext>
    </p:extLst>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575052" y="273062"/>
            <a:ext cx="5111750" cy="5853113"/>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2" y="1435106"/>
            <a:ext cx="3008313" cy="4691062"/>
          </a:xfrm>
        </p:spPr>
        <p:txBody>
          <a:bodyPr/>
          <a:lstStyle>
            <a:lvl1pPr marL="0" indent="0">
              <a:buNone/>
              <a:defRPr sz="1400"/>
            </a:lvl1pPr>
            <a:lvl2pPr marL="456312" indent="0">
              <a:buNone/>
              <a:defRPr sz="1300"/>
            </a:lvl2pPr>
            <a:lvl3pPr marL="912620" indent="0">
              <a:buNone/>
              <a:defRPr sz="1000"/>
            </a:lvl3pPr>
            <a:lvl4pPr marL="1368939" indent="0">
              <a:buNone/>
              <a:defRPr sz="900"/>
            </a:lvl4pPr>
            <a:lvl5pPr marL="1825252" indent="0">
              <a:buNone/>
              <a:defRPr sz="900"/>
            </a:lvl5pPr>
            <a:lvl6pPr marL="2281568" indent="0">
              <a:buNone/>
              <a:defRPr sz="900"/>
            </a:lvl6pPr>
            <a:lvl7pPr marL="2737881" indent="0">
              <a:buNone/>
              <a:defRPr sz="900"/>
            </a:lvl7pPr>
            <a:lvl8pPr marL="3194194" indent="0">
              <a:buNone/>
              <a:defRPr sz="900"/>
            </a:lvl8pPr>
            <a:lvl9pPr marL="365050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50072C-E1E9-485A-9B04-F402CD35ABD7}" type="slidenum">
              <a:rPr lang="en-GB"/>
              <a:pPr>
                <a:defRPr/>
              </a:pPr>
              <a:t>‹#›</a:t>
            </a:fld>
            <a:endParaRPr lang="en-GB"/>
          </a:p>
        </p:txBody>
      </p:sp>
    </p:spTree>
    <p:extLst>
      <p:ext uri="{BB962C8B-B14F-4D97-AF65-F5344CB8AC3E}">
        <p14:creationId xmlns:p14="http://schemas.microsoft.com/office/powerpoint/2010/main" val="2739884257"/>
      </p:ext>
    </p:extLst>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399" cy="566737"/>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399" cy="4114800"/>
          </a:xfrm>
        </p:spPr>
        <p:txBody>
          <a:bodyPr lIns="91264" tIns="45633" rIns="91264" bIns="45633"/>
          <a:lstStyle>
            <a:lvl1pPr marL="0" indent="0">
              <a:buNone/>
              <a:defRPr sz="3200"/>
            </a:lvl1pPr>
            <a:lvl2pPr marL="456312" indent="0">
              <a:buNone/>
              <a:defRPr sz="2900"/>
            </a:lvl2pPr>
            <a:lvl3pPr marL="912620" indent="0">
              <a:buNone/>
              <a:defRPr sz="2400"/>
            </a:lvl3pPr>
            <a:lvl4pPr marL="1368939" indent="0">
              <a:buNone/>
              <a:defRPr sz="2100"/>
            </a:lvl4pPr>
            <a:lvl5pPr marL="1825252" indent="0">
              <a:buNone/>
              <a:defRPr sz="2100"/>
            </a:lvl5pPr>
            <a:lvl6pPr marL="2281568" indent="0">
              <a:buNone/>
              <a:defRPr sz="2100"/>
            </a:lvl6pPr>
            <a:lvl7pPr marL="2737881" indent="0">
              <a:buNone/>
              <a:defRPr sz="2100"/>
            </a:lvl7pPr>
            <a:lvl8pPr marL="3194194" indent="0">
              <a:buNone/>
              <a:defRPr sz="2100"/>
            </a:lvl8pPr>
            <a:lvl9pPr marL="3650506" indent="0">
              <a:buNone/>
              <a:defRPr sz="2100"/>
            </a:lvl9pPr>
          </a:lstStyle>
          <a:p>
            <a:pPr lvl="0"/>
            <a:endParaRPr lang="en-GB" noProof="0" smtClean="0"/>
          </a:p>
        </p:txBody>
      </p:sp>
      <p:sp>
        <p:nvSpPr>
          <p:cNvPr id="4" name="Text Placeholder 3"/>
          <p:cNvSpPr>
            <a:spLocks noGrp="1"/>
          </p:cNvSpPr>
          <p:nvPr>
            <p:ph type="body" sz="half" idx="2"/>
          </p:nvPr>
        </p:nvSpPr>
        <p:spPr>
          <a:xfrm>
            <a:off x="1792288" y="5367344"/>
            <a:ext cx="5486399" cy="804862"/>
          </a:xfrm>
        </p:spPr>
        <p:txBody>
          <a:bodyPr/>
          <a:lstStyle>
            <a:lvl1pPr marL="0" indent="0">
              <a:buNone/>
              <a:defRPr sz="1400"/>
            </a:lvl1pPr>
            <a:lvl2pPr marL="456312" indent="0">
              <a:buNone/>
              <a:defRPr sz="1300"/>
            </a:lvl2pPr>
            <a:lvl3pPr marL="912620" indent="0">
              <a:buNone/>
              <a:defRPr sz="1000"/>
            </a:lvl3pPr>
            <a:lvl4pPr marL="1368939" indent="0">
              <a:buNone/>
              <a:defRPr sz="900"/>
            </a:lvl4pPr>
            <a:lvl5pPr marL="1825252" indent="0">
              <a:buNone/>
              <a:defRPr sz="900"/>
            </a:lvl5pPr>
            <a:lvl6pPr marL="2281568" indent="0">
              <a:buNone/>
              <a:defRPr sz="900"/>
            </a:lvl6pPr>
            <a:lvl7pPr marL="2737881" indent="0">
              <a:buNone/>
              <a:defRPr sz="900"/>
            </a:lvl7pPr>
            <a:lvl8pPr marL="3194194" indent="0">
              <a:buNone/>
              <a:defRPr sz="900"/>
            </a:lvl8pPr>
            <a:lvl9pPr marL="365050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B5F7E-EC98-4DF2-A836-C50A69AB2CA1}" type="slidenum">
              <a:rPr lang="en-GB"/>
              <a:pPr>
                <a:defRPr/>
              </a:pPr>
              <a:t>‹#›</a:t>
            </a:fld>
            <a:endParaRPr lang="en-GB"/>
          </a:p>
        </p:txBody>
      </p:sp>
    </p:spTree>
    <p:extLst>
      <p:ext uri="{BB962C8B-B14F-4D97-AF65-F5344CB8AC3E}">
        <p14:creationId xmlns:p14="http://schemas.microsoft.com/office/powerpoint/2010/main" val="2597601787"/>
      </p:ext>
    </p:extLst>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7688" y="1239838"/>
            <a:ext cx="96234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05" tIns="52052" rIns="104105" bIns="52052"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534988" y="2632075"/>
            <a:ext cx="96234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05" tIns="52052" rIns="104105" bIns="52052"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534988"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05" tIns="52052" rIns="104105" bIns="52052" numCol="1" anchor="t" anchorCtr="0" compatLnSpc="1">
            <a:prstTxWarp prst="textNoShape">
              <a:avLst/>
            </a:prstTxWarp>
          </a:bodyPr>
          <a:lstStyle>
            <a:lvl1pPr defTabSz="1040966">
              <a:defRPr sz="1200" b="0">
                <a:solidFill>
                  <a:srgbClr val="0F5494"/>
                </a:solidFill>
                <a:latin typeface="+mj-lt"/>
              </a:defRPr>
            </a:lvl1pPr>
          </a:lstStyle>
          <a:p>
            <a:pPr>
              <a:defRPr/>
            </a:pPr>
            <a:endParaRPr lang="en-US" dirty="0" smtClean="0"/>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05" tIns="52052" rIns="104105" bIns="52052" numCol="1" anchor="t" anchorCtr="0" compatLnSpc="1">
            <a:prstTxWarp prst="textNoShape">
              <a:avLst/>
            </a:prstTxWarp>
          </a:bodyPr>
          <a:lstStyle>
            <a:lvl1pPr algn="ctr" defTabSz="1040966">
              <a:defRPr sz="1600" b="0">
                <a:solidFill>
                  <a:schemeClr val="tx1"/>
                </a:solidFill>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05" tIns="52052" rIns="104105" bIns="52052" numCol="1" anchor="t" anchorCtr="0" compatLnSpc="1">
            <a:prstTxWarp prst="textNoShape">
              <a:avLst/>
            </a:prstTxWarp>
          </a:bodyPr>
          <a:lstStyle>
            <a:lvl1pPr algn="r" defTabSz="1040966">
              <a:defRPr sz="1200" b="0">
                <a:solidFill>
                  <a:srgbClr val="0F5494"/>
                </a:solidFill>
                <a:latin typeface="+mj-lt"/>
              </a:defRPr>
            </a:lvl1pPr>
          </a:lstStyle>
          <a:p>
            <a:pPr>
              <a:defRPr/>
            </a:pPr>
            <a:endParaRPr lang="en-GB" dirty="0" smtClean="0"/>
          </a:p>
          <a:p>
            <a:pPr>
              <a:defRPr/>
            </a:pPr>
            <a:fld id="{60B2C960-81DF-47FD-816F-E49FFA237869}"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8800" r:id="rId1"/>
    <p:sldLayoutId id="2147488801" r:id="rId2"/>
    <p:sldLayoutId id="2147488772" r:id="rId3"/>
    <p:sldLayoutId id="2147488773" r:id="rId4"/>
    <p:sldLayoutId id="2147488774" r:id="rId5"/>
    <p:sldLayoutId id="2147488775" r:id="rId6"/>
    <p:sldLayoutId id="2147488776" r:id="rId7"/>
    <p:sldLayoutId id="2147488777" r:id="rId8"/>
    <p:sldLayoutId id="2147488778" r:id="rId9"/>
    <p:sldLayoutId id="2147488779" r:id="rId10"/>
    <p:sldLayoutId id="2147488780" r:id="rId11"/>
    <p:sldLayoutId id="2147488802" r:id="rId12"/>
  </p:sldLayoutIdLst>
  <p:transition spd="slow">
    <p:pull/>
  </p:transition>
  <p:timing>
    <p:tnLst>
      <p:par>
        <p:cTn id="1" dur="indefinite" restart="never" nodeType="tmRoot"/>
      </p:par>
    </p:tnLst>
  </p:timing>
  <p:hf hdr="0" ftr="0" dt="0"/>
  <p:txStyles>
    <p:titleStyle>
      <a:lvl1pPr marL="401638" indent="-401638" algn="l" defTabSz="1035050" rtl="0" eaLnBrk="0" fontAlgn="base" hangingPunct="0">
        <a:spcBef>
          <a:spcPct val="0"/>
        </a:spcBef>
        <a:spcAft>
          <a:spcPct val="0"/>
        </a:spcAft>
        <a:defRPr sz="3400" b="1">
          <a:solidFill>
            <a:srgbClr val="0F5494"/>
          </a:solidFill>
          <a:latin typeface="+mj-lt"/>
          <a:ea typeface="+mj-ea"/>
          <a:cs typeface="+mj-cs"/>
        </a:defRPr>
      </a:lvl1pPr>
      <a:lvl2pPr marL="401638" indent="-401638" algn="l" defTabSz="1035050" rtl="0" eaLnBrk="0" fontAlgn="base" hangingPunct="0">
        <a:spcBef>
          <a:spcPct val="0"/>
        </a:spcBef>
        <a:spcAft>
          <a:spcPct val="0"/>
        </a:spcAft>
        <a:defRPr sz="3400" b="1">
          <a:solidFill>
            <a:srgbClr val="0F5494"/>
          </a:solidFill>
          <a:latin typeface="Verdana" pitchFamily="34" charset="0"/>
        </a:defRPr>
      </a:lvl2pPr>
      <a:lvl3pPr marL="401638" indent="-401638" algn="l" defTabSz="1035050" rtl="0" eaLnBrk="0" fontAlgn="base" hangingPunct="0">
        <a:spcBef>
          <a:spcPct val="0"/>
        </a:spcBef>
        <a:spcAft>
          <a:spcPct val="0"/>
        </a:spcAft>
        <a:defRPr sz="3400" b="1">
          <a:solidFill>
            <a:srgbClr val="0F5494"/>
          </a:solidFill>
          <a:latin typeface="Verdana" pitchFamily="34" charset="0"/>
        </a:defRPr>
      </a:lvl3pPr>
      <a:lvl4pPr marL="401638" indent="-401638" algn="l" defTabSz="1035050" rtl="0" eaLnBrk="0" fontAlgn="base" hangingPunct="0">
        <a:spcBef>
          <a:spcPct val="0"/>
        </a:spcBef>
        <a:spcAft>
          <a:spcPct val="0"/>
        </a:spcAft>
        <a:defRPr sz="3400" b="1">
          <a:solidFill>
            <a:srgbClr val="0F5494"/>
          </a:solidFill>
          <a:latin typeface="Verdana" pitchFamily="34" charset="0"/>
        </a:defRPr>
      </a:lvl4pPr>
      <a:lvl5pPr marL="401638" indent="-401638" algn="l" defTabSz="1035050" rtl="0" eaLnBrk="0" fontAlgn="base" hangingPunct="0">
        <a:spcBef>
          <a:spcPct val="0"/>
        </a:spcBef>
        <a:spcAft>
          <a:spcPct val="0"/>
        </a:spcAft>
        <a:defRPr sz="3400" b="1">
          <a:solidFill>
            <a:srgbClr val="0F5494"/>
          </a:solidFill>
          <a:latin typeface="Verdana" pitchFamily="34" charset="0"/>
        </a:defRPr>
      </a:lvl5pPr>
      <a:lvl6pPr marL="814392" algn="l" rtl="0" fontAlgn="base">
        <a:spcBef>
          <a:spcPct val="0"/>
        </a:spcBef>
        <a:spcAft>
          <a:spcPct val="0"/>
        </a:spcAft>
        <a:defRPr sz="3000" b="1">
          <a:solidFill>
            <a:srgbClr val="0F5494"/>
          </a:solidFill>
          <a:latin typeface="Verdana" pitchFamily="34" charset="0"/>
        </a:defRPr>
      </a:lvl6pPr>
      <a:lvl7pPr marL="1270706" algn="l" rtl="0" fontAlgn="base">
        <a:spcBef>
          <a:spcPct val="0"/>
        </a:spcBef>
        <a:spcAft>
          <a:spcPct val="0"/>
        </a:spcAft>
        <a:defRPr sz="3000" b="1">
          <a:solidFill>
            <a:srgbClr val="0F5494"/>
          </a:solidFill>
          <a:latin typeface="Verdana" pitchFamily="34" charset="0"/>
        </a:defRPr>
      </a:lvl7pPr>
      <a:lvl8pPr marL="1727019" algn="l" rtl="0" fontAlgn="base">
        <a:spcBef>
          <a:spcPct val="0"/>
        </a:spcBef>
        <a:spcAft>
          <a:spcPct val="0"/>
        </a:spcAft>
        <a:defRPr sz="3000" b="1">
          <a:solidFill>
            <a:srgbClr val="0F5494"/>
          </a:solidFill>
          <a:latin typeface="Verdana" pitchFamily="34" charset="0"/>
        </a:defRPr>
      </a:lvl8pPr>
      <a:lvl9pPr marL="2183332" algn="l" rtl="0" fontAlgn="base">
        <a:spcBef>
          <a:spcPct val="0"/>
        </a:spcBef>
        <a:spcAft>
          <a:spcPct val="0"/>
        </a:spcAft>
        <a:defRPr sz="3000" b="1">
          <a:solidFill>
            <a:srgbClr val="0F5494"/>
          </a:solidFill>
          <a:latin typeface="Verdana" pitchFamily="34" charset="0"/>
        </a:defRPr>
      </a:lvl9pPr>
    </p:titleStyle>
    <p:bodyStyle>
      <a:lvl1pPr marL="382588" indent="-382588" algn="l" defTabSz="1035050"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39788" indent="-317500" algn="l" defTabSz="1035050" rtl="0" eaLnBrk="0" fontAlgn="base" hangingPunct="0">
        <a:spcBef>
          <a:spcPct val="20000"/>
        </a:spcBef>
        <a:spcAft>
          <a:spcPct val="0"/>
        </a:spcAft>
        <a:buClr>
          <a:srgbClr val="009FBA"/>
        </a:buClr>
        <a:buChar char="•"/>
        <a:defRPr sz="2300" b="1">
          <a:solidFill>
            <a:srgbClr val="0F5494"/>
          </a:solidFill>
          <a:latin typeface="+mn-lt"/>
        </a:defRPr>
      </a:lvl2pPr>
      <a:lvl3pPr marL="1295400" indent="-252413" algn="l" defTabSz="1035050" rtl="0" eaLnBrk="0" fontAlgn="base" hangingPunct="0">
        <a:spcBef>
          <a:spcPct val="20000"/>
        </a:spcBef>
        <a:spcAft>
          <a:spcPct val="0"/>
        </a:spcAft>
        <a:buChar char="•"/>
        <a:defRPr sz="1600">
          <a:solidFill>
            <a:srgbClr val="0F5494"/>
          </a:solidFill>
          <a:latin typeface="+mn-lt"/>
        </a:defRPr>
      </a:lvl3pPr>
      <a:lvl4pPr marL="1817688" indent="-252413" algn="l" defTabSz="1035050" rtl="0" eaLnBrk="0" fontAlgn="base" hangingPunct="0">
        <a:spcBef>
          <a:spcPct val="20000"/>
        </a:spcBef>
        <a:spcAft>
          <a:spcPct val="0"/>
        </a:spcAft>
        <a:buChar char="–"/>
        <a:defRPr sz="2300">
          <a:solidFill>
            <a:schemeClr val="tx1"/>
          </a:solidFill>
          <a:latin typeface="Arial" charset="0"/>
        </a:defRPr>
      </a:lvl4pPr>
      <a:lvl5pPr marL="2336800" indent="-252413" algn="l" defTabSz="1035050" rtl="0" eaLnBrk="0" fontAlgn="base" hangingPunct="0">
        <a:spcBef>
          <a:spcPct val="20000"/>
        </a:spcBef>
        <a:spcAft>
          <a:spcPct val="0"/>
        </a:spcAft>
        <a:buChar char="»"/>
        <a:defRPr sz="2300">
          <a:solidFill>
            <a:schemeClr val="tx1"/>
          </a:solidFill>
          <a:latin typeface="Arial" charset="0"/>
        </a:defRPr>
      </a:lvl5pPr>
      <a:lvl6pPr marL="2509723" indent="-228158" algn="l" rtl="0" fontAlgn="base">
        <a:spcBef>
          <a:spcPct val="20000"/>
        </a:spcBef>
        <a:spcAft>
          <a:spcPct val="0"/>
        </a:spcAft>
        <a:buChar char="»"/>
        <a:defRPr sz="2100">
          <a:solidFill>
            <a:schemeClr val="tx1"/>
          </a:solidFill>
          <a:latin typeface="Arial" charset="0"/>
        </a:defRPr>
      </a:lvl6pPr>
      <a:lvl7pPr marL="2966037" indent="-228158" algn="l" rtl="0" fontAlgn="base">
        <a:spcBef>
          <a:spcPct val="20000"/>
        </a:spcBef>
        <a:spcAft>
          <a:spcPct val="0"/>
        </a:spcAft>
        <a:buChar char="»"/>
        <a:defRPr sz="2100">
          <a:solidFill>
            <a:schemeClr val="tx1"/>
          </a:solidFill>
          <a:latin typeface="Arial" charset="0"/>
        </a:defRPr>
      </a:lvl7pPr>
      <a:lvl8pPr marL="3422352" indent="-228158" algn="l" rtl="0" fontAlgn="base">
        <a:spcBef>
          <a:spcPct val="20000"/>
        </a:spcBef>
        <a:spcAft>
          <a:spcPct val="0"/>
        </a:spcAft>
        <a:buChar char="»"/>
        <a:defRPr sz="2100">
          <a:solidFill>
            <a:schemeClr val="tx1"/>
          </a:solidFill>
          <a:latin typeface="Arial" charset="0"/>
        </a:defRPr>
      </a:lvl8pPr>
      <a:lvl9pPr marL="3878663" indent="-228158" algn="l" rtl="0" fontAlgn="base">
        <a:spcBef>
          <a:spcPct val="20000"/>
        </a:spcBef>
        <a:spcAft>
          <a:spcPct val="0"/>
        </a:spcAft>
        <a:buChar char="»"/>
        <a:defRPr sz="2100">
          <a:solidFill>
            <a:schemeClr val="tx1"/>
          </a:solidFill>
          <a:latin typeface="Arial" charset="0"/>
        </a:defRPr>
      </a:lvl9pPr>
    </p:bodyStyle>
    <p:otherStyle>
      <a:defPPr>
        <a:defRPr lang="fr-FR"/>
      </a:defPPr>
      <a:lvl1pPr marL="0" algn="l" defTabSz="912620" rtl="0" eaLnBrk="1" latinLnBrk="0" hangingPunct="1">
        <a:defRPr sz="1800" kern="1200">
          <a:solidFill>
            <a:schemeClr val="tx1"/>
          </a:solidFill>
          <a:latin typeface="+mn-lt"/>
          <a:ea typeface="+mn-ea"/>
          <a:cs typeface="+mn-cs"/>
        </a:defRPr>
      </a:lvl1pPr>
      <a:lvl2pPr marL="456312" algn="l" defTabSz="912620" rtl="0" eaLnBrk="1" latinLnBrk="0" hangingPunct="1">
        <a:defRPr sz="1800" kern="1200">
          <a:solidFill>
            <a:schemeClr val="tx1"/>
          </a:solidFill>
          <a:latin typeface="+mn-lt"/>
          <a:ea typeface="+mn-ea"/>
          <a:cs typeface="+mn-cs"/>
        </a:defRPr>
      </a:lvl2pPr>
      <a:lvl3pPr marL="912620" algn="l" defTabSz="912620" rtl="0" eaLnBrk="1" latinLnBrk="0" hangingPunct="1">
        <a:defRPr sz="1800" kern="1200">
          <a:solidFill>
            <a:schemeClr val="tx1"/>
          </a:solidFill>
          <a:latin typeface="+mn-lt"/>
          <a:ea typeface="+mn-ea"/>
          <a:cs typeface="+mn-cs"/>
        </a:defRPr>
      </a:lvl3pPr>
      <a:lvl4pPr marL="1368939" algn="l" defTabSz="912620" rtl="0" eaLnBrk="1" latinLnBrk="0" hangingPunct="1">
        <a:defRPr sz="1800" kern="1200">
          <a:solidFill>
            <a:schemeClr val="tx1"/>
          </a:solidFill>
          <a:latin typeface="+mn-lt"/>
          <a:ea typeface="+mn-ea"/>
          <a:cs typeface="+mn-cs"/>
        </a:defRPr>
      </a:lvl4pPr>
      <a:lvl5pPr marL="1825252" algn="l" defTabSz="912620" rtl="0" eaLnBrk="1" latinLnBrk="0" hangingPunct="1">
        <a:defRPr sz="1800" kern="1200">
          <a:solidFill>
            <a:schemeClr val="tx1"/>
          </a:solidFill>
          <a:latin typeface="+mn-lt"/>
          <a:ea typeface="+mn-ea"/>
          <a:cs typeface="+mn-cs"/>
        </a:defRPr>
      </a:lvl5pPr>
      <a:lvl6pPr marL="2281568" algn="l" defTabSz="912620" rtl="0" eaLnBrk="1" latinLnBrk="0" hangingPunct="1">
        <a:defRPr sz="1800" kern="1200">
          <a:solidFill>
            <a:schemeClr val="tx1"/>
          </a:solidFill>
          <a:latin typeface="+mn-lt"/>
          <a:ea typeface="+mn-ea"/>
          <a:cs typeface="+mn-cs"/>
        </a:defRPr>
      </a:lvl6pPr>
      <a:lvl7pPr marL="2737881" algn="l" defTabSz="912620" rtl="0" eaLnBrk="1" latinLnBrk="0" hangingPunct="1">
        <a:defRPr sz="1800" kern="1200">
          <a:solidFill>
            <a:schemeClr val="tx1"/>
          </a:solidFill>
          <a:latin typeface="+mn-lt"/>
          <a:ea typeface="+mn-ea"/>
          <a:cs typeface="+mn-cs"/>
        </a:defRPr>
      </a:lvl7pPr>
      <a:lvl8pPr marL="3194194" algn="l" defTabSz="912620" rtl="0" eaLnBrk="1" latinLnBrk="0" hangingPunct="1">
        <a:defRPr sz="1800" kern="1200">
          <a:solidFill>
            <a:schemeClr val="tx1"/>
          </a:solidFill>
          <a:latin typeface="+mn-lt"/>
          <a:ea typeface="+mn-ea"/>
          <a:cs typeface="+mn-cs"/>
        </a:defRPr>
      </a:lvl8pPr>
      <a:lvl9pPr marL="3650506" algn="l" defTabSz="9126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DOCUME~1\lenain\LOCALS~1\Temp\7zECF.tmp\LOGO-CE for RTD EN Landscape Positive Cyan.png"/>
          <p:cNvPicPr>
            <a:picLocks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91438" y="6550025"/>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46100" y="7037388"/>
            <a:ext cx="21050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03" r:id="rId1"/>
    <p:sldLayoutId id="2147488804" r:id="rId2"/>
    <p:sldLayoutId id="2147488805" r:id="rId3"/>
    <p:sldLayoutId id="2147488781" r:id="rId4"/>
    <p:sldLayoutId id="2147488806" r:id="rId5"/>
  </p:sldLayoutIdLst>
  <p:transition spd="slow">
    <p:pull/>
  </p:transition>
  <p:timing>
    <p:tnLst>
      <p:par>
        <p:cTn id="1" dur="indefinite" restart="never" nodeType="tmRoot"/>
      </p:par>
    </p:tnLst>
  </p:timing>
  <p:hf hdr="0" ftr="0" dt="0"/>
  <p:txStyles>
    <p:titleStyle>
      <a:lvl1pPr algn="l" defTabSz="50323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mj-lt"/>
          <a:ea typeface="+mj-ea"/>
          <a:cs typeface="+mj-cs"/>
        </a:defRPr>
      </a:lvl1pPr>
      <a:lvl2pPr algn="l" defTabSz="50323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2pPr>
      <a:lvl3pPr algn="l" defTabSz="50323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3pPr>
      <a:lvl4pPr algn="l" defTabSz="50323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4pPr>
      <a:lvl5pPr algn="l" defTabSz="50323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5pPr>
      <a:lvl6pPr marL="2792169" indent="-259295" algn="l" defTabSz="51068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6pPr>
      <a:lvl7pPr marL="3247515" indent="-259295" algn="l" defTabSz="51068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7pPr>
      <a:lvl8pPr marL="3702860" indent="-259295" algn="l" defTabSz="51068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8pPr>
      <a:lvl9pPr marL="4158213" indent="-259295" algn="l" defTabSz="510688" rtl="0" eaLnBrk="0" fontAlgn="base" hangingPunct="0">
        <a:spcBef>
          <a:spcPct val="0"/>
        </a:spcBef>
        <a:spcAft>
          <a:spcPct val="0"/>
        </a:spcAft>
        <a:buClr>
          <a:srgbClr val="000000"/>
        </a:buClr>
        <a:buSzPct val="100000"/>
        <a:buFont typeface="Times New Roman" pitchFamily="18" charset="0"/>
        <a:defRPr sz="4100" b="1">
          <a:solidFill>
            <a:srgbClr val="005FA9"/>
          </a:solidFill>
          <a:latin typeface="Arial" charset="0"/>
        </a:defRPr>
      </a:lvl9pPr>
    </p:titleStyle>
    <p:bodyStyle>
      <a:lvl1pPr marL="379413" indent="-379413" algn="l" defTabSz="503238" rtl="0" eaLnBrk="0" fontAlgn="base" hangingPunct="0">
        <a:spcBef>
          <a:spcPts val="913"/>
        </a:spcBef>
        <a:spcAft>
          <a:spcPct val="0"/>
        </a:spcAft>
        <a:buClr>
          <a:srgbClr val="000000"/>
        </a:buClr>
        <a:buSzPct val="100000"/>
        <a:buFont typeface="Times New Roman" pitchFamily="18" charset="0"/>
        <a:defRPr sz="3700">
          <a:solidFill>
            <a:srgbClr val="000000"/>
          </a:solidFill>
          <a:latin typeface="+mn-lt"/>
          <a:ea typeface="+mn-ea"/>
          <a:cs typeface="+mn-cs"/>
        </a:defRPr>
      </a:lvl1pPr>
      <a:lvl2pPr marL="836613" indent="-314325" algn="l" defTabSz="503238"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defRPr>
      </a:lvl2pPr>
      <a:lvl3pPr marL="1290638" indent="-249238" algn="l" defTabSz="503238" rtl="0" eaLnBrk="0" fontAlgn="base" hangingPunct="0">
        <a:spcBef>
          <a:spcPts val="688"/>
        </a:spcBef>
        <a:spcAft>
          <a:spcPct val="0"/>
        </a:spcAft>
        <a:buClr>
          <a:srgbClr val="000000"/>
        </a:buClr>
        <a:buSzPct val="100000"/>
        <a:buFont typeface="Times New Roman" pitchFamily="18" charset="0"/>
        <a:defRPr sz="2700">
          <a:solidFill>
            <a:srgbClr val="000000"/>
          </a:solidFill>
          <a:latin typeface="+mn-lt"/>
        </a:defRPr>
      </a:lvl3pPr>
      <a:lvl4pPr marL="1811338" indent="-249238" algn="l" defTabSz="50323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4pPr>
      <a:lvl5pPr marL="2330450" indent="-249238" algn="l" defTabSz="50323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5pPr>
      <a:lvl6pPr marL="2792169" indent="-259295" algn="l" defTabSz="51068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6pPr>
      <a:lvl7pPr marL="3247515" indent="-259295" algn="l" defTabSz="51068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7pPr>
      <a:lvl8pPr marL="3702860" indent="-259295" algn="l" defTabSz="51068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8pPr>
      <a:lvl9pPr marL="4158213" indent="-259295" algn="l" defTabSz="510688" rtl="0" eaLnBrk="0" fontAlgn="base" hangingPunct="0">
        <a:spcBef>
          <a:spcPts val="575"/>
        </a:spcBef>
        <a:spcAft>
          <a:spcPct val="0"/>
        </a:spcAft>
        <a:buClr>
          <a:srgbClr val="000000"/>
        </a:buClr>
        <a:buSzPct val="100000"/>
        <a:buFont typeface="Times New Roman" pitchFamily="18" charset="0"/>
        <a:defRPr sz="2300">
          <a:solidFill>
            <a:srgbClr val="000000"/>
          </a:solidFill>
          <a:latin typeface="+mn-lt"/>
        </a:defRPr>
      </a:lvl9pPr>
    </p:bodyStyle>
    <p:otherStyle>
      <a:defPPr>
        <a:defRPr lang="fr-FR"/>
      </a:defPPr>
      <a:lvl1pPr marL="0" algn="l" defTabSz="910687" rtl="0" eaLnBrk="1" latinLnBrk="0" hangingPunct="1">
        <a:defRPr sz="1800" kern="1200">
          <a:solidFill>
            <a:schemeClr val="tx1"/>
          </a:solidFill>
          <a:latin typeface="+mn-lt"/>
          <a:ea typeface="+mn-ea"/>
          <a:cs typeface="+mn-cs"/>
        </a:defRPr>
      </a:lvl1pPr>
      <a:lvl2pPr marL="455341" algn="l" defTabSz="910687" rtl="0" eaLnBrk="1" latinLnBrk="0" hangingPunct="1">
        <a:defRPr sz="1800" kern="1200">
          <a:solidFill>
            <a:schemeClr val="tx1"/>
          </a:solidFill>
          <a:latin typeface="+mn-lt"/>
          <a:ea typeface="+mn-ea"/>
          <a:cs typeface="+mn-cs"/>
        </a:defRPr>
      </a:lvl2pPr>
      <a:lvl3pPr marL="910687" algn="l" defTabSz="910687" rtl="0" eaLnBrk="1" latinLnBrk="0" hangingPunct="1">
        <a:defRPr sz="1800" kern="1200">
          <a:solidFill>
            <a:schemeClr val="tx1"/>
          </a:solidFill>
          <a:latin typeface="+mn-lt"/>
          <a:ea typeface="+mn-ea"/>
          <a:cs typeface="+mn-cs"/>
        </a:defRPr>
      </a:lvl3pPr>
      <a:lvl4pPr marL="1366042" algn="l" defTabSz="910687" rtl="0" eaLnBrk="1" latinLnBrk="0" hangingPunct="1">
        <a:defRPr sz="1800" kern="1200">
          <a:solidFill>
            <a:schemeClr val="tx1"/>
          </a:solidFill>
          <a:latin typeface="+mn-lt"/>
          <a:ea typeface="+mn-ea"/>
          <a:cs typeface="+mn-cs"/>
        </a:defRPr>
      </a:lvl4pPr>
      <a:lvl5pPr marL="1821391" algn="l" defTabSz="910687" rtl="0" eaLnBrk="1" latinLnBrk="0" hangingPunct="1">
        <a:defRPr sz="1800" kern="1200">
          <a:solidFill>
            <a:schemeClr val="tx1"/>
          </a:solidFill>
          <a:latin typeface="+mn-lt"/>
          <a:ea typeface="+mn-ea"/>
          <a:cs typeface="+mn-cs"/>
        </a:defRPr>
      </a:lvl5pPr>
      <a:lvl6pPr marL="2276743" algn="l" defTabSz="910687" rtl="0" eaLnBrk="1" latinLnBrk="0" hangingPunct="1">
        <a:defRPr sz="1800" kern="1200">
          <a:solidFill>
            <a:schemeClr val="tx1"/>
          </a:solidFill>
          <a:latin typeface="+mn-lt"/>
          <a:ea typeface="+mn-ea"/>
          <a:cs typeface="+mn-cs"/>
        </a:defRPr>
      </a:lvl6pPr>
      <a:lvl7pPr marL="2732089" algn="l" defTabSz="910687" rtl="0" eaLnBrk="1" latinLnBrk="0" hangingPunct="1">
        <a:defRPr sz="1800" kern="1200">
          <a:solidFill>
            <a:schemeClr val="tx1"/>
          </a:solidFill>
          <a:latin typeface="+mn-lt"/>
          <a:ea typeface="+mn-ea"/>
          <a:cs typeface="+mn-cs"/>
        </a:defRPr>
      </a:lvl7pPr>
      <a:lvl8pPr marL="3187437" algn="l" defTabSz="910687" rtl="0" eaLnBrk="1" latinLnBrk="0" hangingPunct="1">
        <a:defRPr sz="1800" kern="1200">
          <a:solidFill>
            <a:schemeClr val="tx1"/>
          </a:solidFill>
          <a:latin typeface="+mn-lt"/>
          <a:ea typeface="+mn-ea"/>
          <a:cs typeface="+mn-cs"/>
        </a:defRPr>
      </a:lvl8pPr>
      <a:lvl9pPr marL="3642786" algn="l" defTabSz="91068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47688" y="1239838"/>
            <a:ext cx="96234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ctr" anchorCtr="0" compatLnSpc="1">
            <a:prstTxWarp prst="textNoShape">
              <a:avLst/>
            </a:prstTxWarp>
          </a:bodyPr>
          <a:lstStyle/>
          <a:p>
            <a:pPr lvl="0"/>
            <a:r>
              <a:rPr lang="en-GB" altLang="en-US" smtClean="0"/>
              <a:t>Lorem ipsum</a:t>
            </a:r>
          </a:p>
        </p:txBody>
      </p:sp>
      <p:sp>
        <p:nvSpPr>
          <p:cNvPr id="3075" name="Rectangle 3"/>
          <p:cNvSpPr>
            <a:spLocks noGrp="1" noChangeArrowheads="1"/>
          </p:cNvSpPr>
          <p:nvPr>
            <p:ph type="body" idx="1"/>
          </p:nvPr>
        </p:nvSpPr>
        <p:spPr bwMode="auto">
          <a:xfrm>
            <a:off x="534988" y="2632075"/>
            <a:ext cx="96234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534988"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lvl1pPr defTabSz="1038946">
              <a:defRPr sz="1600" b="0">
                <a:solidFill>
                  <a:srgbClr val="000000"/>
                </a:solidFill>
                <a:latin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lvl1pPr algn="ctr" defTabSz="1038946">
              <a:defRPr sz="1600" b="0">
                <a:solidFill>
                  <a:srgbClr val="000000"/>
                </a:solidFill>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t" anchorCtr="0" compatLnSpc="1">
            <a:prstTxWarp prst="textNoShape">
              <a:avLst/>
            </a:prstTxWarp>
          </a:bodyPr>
          <a:lstStyle>
            <a:lvl1pPr algn="r" defTabSz="1038946">
              <a:defRPr sz="1600" b="0">
                <a:solidFill>
                  <a:srgbClr val="000000"/>
                </a:solidFill>
                <a:latin typeface="Arial" pitchFamily="34" charset="0"/>
              </a:defRPr>
            </a:lvl1pPr>
          </a:lstStyle>
          <a:p>
            <a:pPr>
              <a:defRPr/>
            </a:pPr>
            <a:fld id="{27FCFC02-9DA4-419F-B0DF-648E721F469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8807" r:id="rId1"/>
    <p:sldLayoutId id="2147488808" r:id="rId2"/>
    <p:sldLayoutId id="2147488782" r:id="rId3"/>
    <p:sldLayoutId id="2147488783" r:id="rId4"/>
    <p:sldLayoutId id="2147488784" r:id="rId5"/>
    <p:sldLayoutId id="2147488785" r:id="rId6"/>
    <p:sldLayoutId id="2147488786" r:id="rId7"/>
    <p:sldLayoutId id="2147488787" r:id="rId8"/>
    <p:sldLayoutId id="2147488788" r:id="rId9"/>
    <p:sldLayoutId id="2147488789" r:id="rId10"/>
    <p:sldLayoutId id="2147488790" r:id="rId11"/>
    <p:sldLayoutId id="2147488809" r:id="rId12"/>
  </p:sldLayoutIdLst>
  <p:transition spd="slow">
    <p:pull/>
  </p:transition>
  <p:timing>
    <p:tnLst>
      <p:par>
        <p:cTn id="1" dur="indefinite" restart="never" nodeType="tmRoot"/>
      </p:par>
    </p:tnLst>
  </p:timing>
  <p:hf hdr="0" ftr="0" dt="0"/>
  <p:txStyles>
    <p:titleStyle>
      <a:lvl1pPr marL="400050" indent="-400050" algn="l" defTabSz="1031875" rtl="0" eaLnBrk="0" fontAlgn="base" hangingPunct="0">
        <a:spcBef>
          <a:spcPct val="0"/>
        </a:spcBef>
        <a:spcAft>
          <a:spcPct val="0"/>
        </a:spcAft>
        <a:defRPr sz="3400" b="1">
          <a:solidFill>
            <a:srgbClr val="0F5494"/>
          </a:solidFill>
          <a:latin typeface="+mj-lt"/>
          <a:ea typeface="+mj-ea"/>
          <a:cs typeface="+mj-cs"/>
        </a:defRPr>
      </a:lvl1pPr>
      <a:lvl2pPr marL="400050" indent="-400050" algn="l" defTabSz="1031875" rtl="0" eaLnBrk="0" fontAlgn="base" hangingPunct="0">
        <a:spcBef>
          <a:spcPct val="0"/>
        </a:spcBef>
        <a:spcAft>
          <a:spcPct val="0"/>
        </a:spcAft>
        <a:defRPr sz="3400" b="1">
          <a:solidFill>
            <a:srgbClr val="0F5494"/>
          </a:solidFill>
          <a:latin typeface="Verdana" pitchFamily="34" charset="0"/>
        </a:defRPr>
      </a:lvl2pPr>
      <a:lvl3pPr marL="400050" indent="-400050" algn="l" defTabSz="1031875" rtl="0" eaLnBrk="0" fontAlgn="base" hangingPunct="0">
        <a:spcBef>
          <a:spcPct val="0"/>
        </a:spcBef>
        <a:spcAft>
          <a:spcPct val="0"/>
        </a:spcAft>
        <a:defRPr sz="3400" b="1">
          <a:solidFill>
            <a:srgbClr val="0F5494"/>
          </a:solidFill>
          <a:latin typeface="Verdana" pitchFamily="34" charset="0"/>
        </a:defRPr>
      </a:lvl3pPr>
      <a:lvl4pPr marL="400050" indent="-400050" algn="l" defTabSz="1031875" rtl="0" eaLnBrk="0" fontAlgn="base" hangingPunct="0">
        <a:spcBef>
          <a:spcPct val="0"/>
        </a:spcBef>
        <a:spcAft>
          <a:spcPct val="0"/>
        </a:spcAft>
        <a:defRPr sz="3400" b="1">
          <a:solidFill>
            <a:srgbClr val="0F5494"/>
          </a:solidFill>
          <a:latin typeface="Verdana" pitchFamily="34" charset="0"/>
        </a:defRPr>
      </a:lvl4pPr>
      <a:lvl5pPr marL="400050" indent="-400050" algn="l" defTabSz="1031875" rtl="0" eaLnBrk="0" fontAlgn="base" hangingPunct="0">
        <a:spcBef>
          <a:spcPct val="0"/>
        </a:spcBef>
        <a:spcAft>
          <a:spcPct val="0"/>
        </a:spcAft>
        <a:defRPr sz="3400" b="1">
          <a:solidFill>
            <a:srgbClr val="0F5494"/>
          </a:solidFill>
          <a:latin typeface="Verdana" pitchFamily="34" charset="0"/>
        </a:defRPr>
      </a:lvl5pPr>
      <a:lvl6pPr marL="812811" algn="l" rtl="0" fontAlgn="base">
        <a:spcBef>
          <a:spcPct val="0"/>
        </a:spcBef>
        <a:spcAft>
          <a:spcPct val="0"/>
        </a:spcAft>
        <a:defRPr sz="3000" b="1">
          <a:solidFill>
            <a:srgbClr val="0F5494"/>
          </a:solidFill>
          <a:latin typeface="Verdana" pitchFamily="34" charset="0"/>
        </a:defRPr>
      </a:lvl6pPr>
      <a:lvl7pPr marL="1268242" algn="l" rtl="0" fontAlgn="base">
        <a:spcBef>
          <a:spcPct val="0"/>
        </a:spcBef>
        <a:spcAft>
          <a:spcPct val="0"/>
        </a:spcAft>
        <a:defRPr sz="3000" b="1">
          <a:solidFill>
            <a:srgbClr val="0F5494"/>
          </a:solidFill>
          <a:latin typeface="Verdana" pitchFamily="34" charset="0"/>
        </a:defRPr>
      </a:lvl7pPr>
      <a:lvl8pPr marL="1723670" algn="l" rtl="0" fontAlgn="base">
        <a:spcBef>
          <a:spcPct val="0"/>
        </a:spcBef>
        <a:spcAft>
          <a:spcPct val="0"/>
        </a:spcAft>
        <a:defRPr sz="3000" b="1">
          <a:solidFill>
            <a:srgbClr val="0F5494"/>
          </a:solidFill>
          <a:latin typeface="Verdana" pitchFamily="34" charset="0"/>
        </a:defRPr>
      </a:lvl8pPr>
      <a:lvl9pPr marL="2179097" algn="l" rtl="0" fontAlgn="base">
        <a:spcBef>
          <a:spcPct val="0"/>
        </a:spcBef>
        <a:spcAft>
          <a:spcPct val="0"/>
        </a:spcAft>
        <a:defRPr sz="3000" b="1">
          <a:solidFill>
            <a:srgbClr val="0F5494"/>
          </a:solidFill>
          <a:latin typeface="Verdana" pitchFamily="34" charset="0"/>
        </a:defRPr>
      </a:lvl9pPr>
    </p:titleStyle>
    <p:bodyStyle>
      <a:lvl1pPr marL="381000" indent="-381000" algn="l" defTabSz="1031875"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36613" indent="-315913" algn="l" defTabSz="1031875" rtl="0" eaLnBrk="0" fontAlgn="base" hangingPunct="0">
        <a:spcBef>
          <a:spcPct val="20000"/>
        </a:spcBef>
        <a:spcAft>
          <a:spcPct val="0"/>
        </a:spcAft>
        <a:buClr>
          <a:srgbClr val="009FBA"/>
        </a:buClr>
        <a:buChar char="•"/>
        <a:defRPr sz="2300" b="1">
          <a:solidFill>
            <a:srgbClr val="0F5494"/>
          </a:solidFill>
          <a:latin typeface="+mn-lt"/>
        </a:defRPr>
      </a:lvl2pPr>
      <a:lvl3pPr marL="1292225" indent="-250825" algn="l" defTabSz="1031875" rtl="0" eaLnBrk="0" fontAlgn="base" hangingPunct="0">
        <a:spcBef>
          <a:spcPct val="20000"/>
        </a:spcBef>
        <a:spcAft>
          <a:spcPct val="0"/>
        </a:spcAft>
        <a:buChar char="•"/>
        <a:defRPr sz="1600">
          <a:solidFill>
            <a:srgbClr val="0F5494"/>
          </a:solidFill>
          <a:latin typeface="+mn-lt"/>
        </a:defRPr>
      </a:lvl3pPr>
      <a:lvl4pPr marL="1812925" indent="-250825" algn="l" defTabSz="1031875" rtl="0" eaLnBrk="0" fontAlgn="base" hangingPunct="0">
        <a:spcBef>
          <a:spcPct val="20000"/>
        </a:spcBef>
        <a:spcAft>
          <a:spcPct val="0"/>
        </a:spcAft>
        <a:buChar char="–"/>
        <a:defRPr sz="2300">
          <a:solidFill>
            <a:schemeClr val="tx1"/>
          </a:solidFill>
          <a:latin typeface="Arial" charset="0"/>
        </a:defRPr>
      </a:lvl4pPr>
      <a:lvl5pPr marL="2332038" indent="-250825" algn="l" defTabSz="1031875" rtl="0" eaLnBrk="0" fontAlgn="base" hangingPunct="0">
        <a:spcBef>
          <a:spcPct val="20000"/>
        </a:spcBef>
        <a:spcAft>
          <a:spcPct val="0"/>
        </a:spcAft>
        <a:buChar char="»"/>
        <a:defRPr sz="2300">
          <a:solidFill>
            <a:schemeClr val="tx1"/>
          </a:solidFill>
          <a:latin typeface="Arial" charset="0"/>
        </a:defRPr>
      </a:lvl5pPr>
      <a:lvl6pPr marL="2504857" indent="-227713" algn="l" rtl="0" fontAlgn="base">
        <a:spcBef>
          <a:spcPct val="20000"/>
        </a:spcBef>
        <a:spcAft>
          <a:spcPct val="0"/>
        </a:spcAft>
        <a:buChar char="»"/>
        <a:defRPr sz="2100">
          <a:solidFill>
            <a:schemeClr val="tx1"/>
          </a:solidFill>
          <a:latin typeface="Arial" charset="0"/>
        </a:defRPr>
      </a:lvl6pPr>
      <a:lvl7pPr marL="2960286" indent="-227713" algn="l" rtl="0" fontAlgn="base">
        <a:spcBef>
          <a:spcPct val="20000"/>
        </a:spcBef>
        <a:spcAft>
          <a:spcPct val="0"/>
        </a:spcAft>
        <a:buChar char="»"/>
        <a:defRPr sz="2100">
          <a:solidFill>
            <a:schemeClr val="tx1"/>
          </a:solidFill>
          <a:latin typeface="Arial" charset="0"/>
        </a:defRPr>
      </a:lvl7pPr>
      <a:lvl8pPr marL="3415718" indent="-227713" algn="l" rtl="0" fontAlgn="base">
        <a:spcBef>
          <a:spcPct val="20000"/>
        </a:spcBef>
        <a:spcAft>
          <a:spcPct val="0"/>
        </a:spcAft>
        <a:buChar char="»"/>
        <a:defRPr sz="2100">
          <a:solidFill>
            <a:schemeClr val="tx1"/>
          </a:solidFill>
          <a:latin typeface="Arial" charset="0"/>
        </a:defRPr>
      </a:lvl8pPr>
      <a:lvl9pPr marL="3871141" indent="-227713" algn="l" rtl="0" fontAlgn="base">
        <a:spcBef>
          <a:spcPct val="20000"/>
        </a:spcBef>
        <a:spcAft>
          <a:spcPct val="0"/>
        </a:spcAft>
        <a:buChar char="»"/>
        <a:defRPr sz="2100">
          <a:solidFill>
            <a:schemeClr val="tx1"/>
          </a:solidFill>
          <a:latin typeface="Arial" charset="0"/>
        </a:defRPr>
      </a:lvl9pPr>
    </p:bodyStyle>
    <p:otherStyle>
      <a:defPPr>
        <a:defRPr lang="fr-FR"/>
      </a:defPPr>
      <a:lvl1pPr marL="0" algn="l" defTabSz="910848" rtl="0" eaLnBrk="1" latinLnBrk="0" hangingPunct="1">
        <a:defRPr sz="1800" kern="1200">
          <a:solidFill>
            <a:schemeClr val="tx1"/>
          </a:solidFill>
          <a:latin typeface="+mn-lt"/>
          <a:ea typeface="+mn-ea"/>
          <a:cs typeface="+mn-cs"/>
        </a:defRPr>
      </a:lvl1pPr>
      <a:lvl2pPr marL="455422" algn="l" defTabSz="910848" rtl="0" eaLnBrk="1" latinLnBrk="0" hangingPunct="1">
        <a:defRPr sz="1800" kern="1200">
          <a:solidFill>
            <a:schemeClr val="tx1"/>
          </a:solidFill>
          <a:latin typeface="+mn-lt"/>
          <a:ea typeface="+mn-ea"/>
          <a:cs typeface="+mn-cs"/>
        </a:defRPr>
      </a:lvl2pPr>
      <a:lvl3pPr marL="910848" algn="l" defTabSz="910848" rtl="0" eaLnBrk="1" latinLnBrk="0" hangingPunct="1">
        <a:defRPr sz="1800" kern="1200">
          <a:solidFill>
            <a:schemeClr val="tx1"/>
          </a:solidFill>
          <a:latin typeface="+mn-lt"/>
          <a:ea typeface="+mn-ea"/>
          <a:cs typeface="+mn-cs"/>
        </a:defRPr>
      </a:lvl3pPr>
      <a:lvl4pPr marL="1366283" algn="l" defTabSz="910848" rtl="0" eaLnBrk="1" latinLnBrk="0" hangingPunct="1">
        <a:defRPr sz="1800" kern="1200">
          <a:solidFill>
            <a:schemeClr val="tx1"/>
          </a:solidFill>
          <a:latin typeface="+mn-lt"/>
          <a:ea typeface="+mn-ea"/>
          <a:cs typeface="+mn-cs"/>
        </a:defRPr>
      </a:lvl4pPr>
      <a:lvl5pPr marL="1821712" algn="l" defTabSz="910848" rtl="0" eaLnBrk="1" latinLnBrk="0" hangingPunct="1">
        <a:defRPr sz="1800" kern="1200">
          <a:solidFill>
            <a:schemeClr val="tx1"/>
          </a:solidFill>
          <a:latin typeface="+mn-lt"/>
          <a:ea typeface="+mn-ea"/>
          <a:cs typeface="+mn-cs"/>
        </a:defRPr>
      </a:lvl5pPr>
      <a:lvl6pPr marL="2277144" algn="l" defTabSz="910848" rtl="0" eaLnBrk="1" latinLnBrk="0" hangingPunct="1">
        <a:defRPr sz="1800" kern="1200">
          <a:solidFill>
            <a:schemeClr val="tx1"/>
          </a:solidFill>
          <a:latin typeface="+mn-lt"/>
          <a:ea typeface="+mn-ea"/>
          <a:cs typeface="+mn-cs"/>
        </a:defRPr>
      </a:lvl6pPr>
      <a:lvl7pPr marL="2732572" algn="l" defTabSz="910848" rtl="0" eaLnBrk="1" latinLnBrk="0" hangingPunct="1">
        <a:defRPr sz="1800" kern="1200">
          <a:solidFill>
            <a:schemeClr val="tx1"/>
          </a:solidFill>
          <a:latin typeface="+mn-lt"/>
          <a:ea typeface="+mn-ea"/>
          <a:cs typeface="+mn-cs"/>
        </a:defRPr>
      </a:lvl7pPr>
      <a:lvl8pPr marL="3188000" algn="l" defTabSz="910848" rtl="0" eaLnBrk="1" latinLnBrk="0" hangingPunct="1">
        <a:defRPr sz="1800" kern="1200">
          <a:solidFill>
            <a:schemeClr val="tx1"/>
          </a:solidFill>
          <a:latin typeface="+mn-lt"/>
          <a:ea typeface="+mn-ea"/>
          <a:cs typeface="+mn-cs"/>
        </a:defRPr>
      </a:lvl8pPr>
      <a:lvl9pPr marL="3643428" algn="l" defTabSz="91084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7688" y="1239838"/>
            <a:ext cx="96234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534988" y="2632075"/>
            <a:ext cx="96234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534988"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defTabSz="1041701">
              <a:defRPr sz="1600" b="0">
                <a:solidFill>
                  <a:schemeClr val="tx1"/>
                </a:solidFill>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algn="ctr" defTabSz="1041701">
              <a:defRPr sz="1600" b="0">
                <a:solidFill>
                  <a:schemeClr val="tx1"/>
                </a:solidFill>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algn="r" defTabSz="1041701">
              <a:defRPr sz="1600" b="0">
                <a:solidFill>
                  <a:schemeClr val="tx1"/>
                </a:solidFill>
                <a:latin typeface="Arial" pitchFamily="34" charset="0"/>
              </a:defRPr>
            </a:lvl1pPr>
          </a:lstStyle>
          <a:p>
            <a:pPr>
              <a:defRPr/>
            </a:pPr>
            <a:fld id="{D86EF908-4ECA-4FCD-91EE-4F743F162E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03777164"/>
      </p:ext>
    </p:extLst>
  </p:cSld>
  <p:clrMap bg1="lt1" tx1="dk1" bg2="lt2" tx2="dk2" accent1="accent1" accent2="accent2" accent3="accent3" accent4="accent4" accent5="accent5" accent6="accent6" hlink="hlink" folHlink="folHlink"/>
  <p:sldLayoutIdLst>
    <p:sldLayoutId id="2147488811" r:id="rId1"/>
    <p:sldLayoutId id="2147488812" r:id="rId2"/>
    <p:sldLayoutId id="2147488813" r:id="rId3"/>
    <p:sldLayoutId id="2147488814" r:id="rId4"/>
    <p:sldLayoutId id="2147488815" r:id="rId5"/>
    <p:sldLayoutId id="2147488816" r:id="rId6"/>
    <p:sldLayoutId id="2147488817" r:id="rId7"/>
    <p:sldLayoutId id="2147488818" r:id="rId8"/>
    <p:sldLayoutId id="2147488819" r:id="rId9"/>
    <p:sldLayoutId id="2147488820" r:id="rId10"/>
    <p:sldLayoutId id="2147488821" r:id="rId11"/>
    <p:sldLayoutId id="2147488822" r:id="rId12"/>
    <p:sldLayoutId id="2147488823" r:id="rId13"/>
  </p:sldLayoutIdLst>
  <p:transition spd="slow">
    <p:pull/>
  </p:transition>
  <p:txStyles>
    <p:titleStyle>
      <a:lvl1pPr marL="406400" indent="-406400" algn="l" defTabSz="1039813" rtl="0" eaLnBrk="0" fontAlgn="base" hangingPunct="0">
        <a:spcBef>
          <a:spcPct val="0"/>
        </a:spcBef>
        <a:spcAft>
          <a:spcPct val="0"/>
        </a:spcAft>
        <a:defRPr sz="3400" b="1">
          <a:solidFill>
            <a:srgbClr val="0F5494"/>
          </a:solidFill>
          <a:latin typeface="+mj-lt"/>
          <a:ea typeface="+mj-ea"/>
          <a:cs typeface="+mj-cs"/>
        </a:defRPr>
      </a:lvl1pPr>
      <a:lvl2pPr marL="406400" indent="-406400" algn="l" defTabSz="1039813" rtl="0" eaLnBrk="0" fontAlgn="base" hangingPunct="0">
        <a:spcBef>
          <a:spcPct val="0"/>
        </a:spcBef>
        <a:spcAft>
          <a:spcPct val="0"/>
        </a:spcAft>
        <a:defRPr sz="3400" b="1">
          <a:solidFill>
            <a:srgbClr val="0F5494"/>
          </a:solidFill>
          <a:latin typeface="Verdana" pitchFamily="34" charset="0"/>
        </a:defRPr>
      </a:lvl2pPr>
      <a:lvl3pPr marL="406400" indent="-406400" algn="l" defTabSz="1039813" rtl="0" eaLnBrk="0" fontAlgn="base" hangingPunct="0">
        <a:spcBef>
          <a:spcPct val="0"/>
        </a:spcBef>
        <a:spcAft>
          <a:spcPct val="0"/>
        </a:spcAft>
        <a:defRPr sz="3400" b="1">
          <a:solidFill>
            <a:srgbClr val="0F5494"/>
          </a:solidFill>
          <a:latin typeface="Verdana" pitchFamily="34" charset="0"/>
        </a:defRPr>
      </a:lvl3pPr>
      <a:lvl4pPr marL="406400" indent="-406400" algn="l" defTabSz="1039813" rtl="0" eaLnBrk="0" fontAlgn="base" hangingPunct="0">
        <a:spcBef>
          <a:spcPct val="0"/>
        </a:spcBef>
        <a:spcAft>
          <a:spcPct val="0"/>
        </a:spcAft>
        <a:defRPr sz="3400" b="1">
          <a:solidFill>
            <a:srgbClr val="0F5494"/>
          </a:solidFill>
          <a:latin typeface="Verdana" pitchFamily="34" charset="0"/>
        </a:defRPr>
      </a:lvl4pPr>
      <a:lvl5pPr marL="406400" indent="-406400" algn="l" defTabSz="1039813" rtl="0" eaLnBrk="0" fontAlgn="base" hangingPunct="0">
        <a:spcBef>
          <a:spcPct val="0"/>
        </a:spcBef>
        <a:spcAft>
          <a:spcPct val="0"/>
        </a:spcAft>
        <a:defRPr sz="3400" b="1">
          <a:solidFill>
            <a:srgbClr val="0F5494"/>
          </a:solidFill>
          <a:latin typeface="Verdana" pitchFamily="34" charset="0"/>
        </a:defRPr>
      </a:lvl5pPr>
      <a:lvl6pPr marL="814967" algn="l" rtl="0" fontAlgn="base">
        <a:spcBef>
          <a:spcPct val="0"/>
        </a:spcBef>
        <a:spcAft>
          <a:spcPct val="0"/>
        </a:spcAft>
        <a:defRPr sz="3000" b="1">
          <a:solidFill>
            <a:srgbClr val="0F5494"/>
          </a:solidFill>
          <a:latin typeface="Verdana" pitchFamily="34" charset="0"/>
        </a:defRPr>
      </a:lvl6pPr>
      <a:lvl7pPr marL="1271603" algn="l" rtl="0" fontAlgn="base">
        <a:spcBef>
          <a:spcPct val="0"/>
        </a:spcBef>
        <a:spcAft>
          <a:spcPct val="0"/>
        </a:spcAft>
        <a:defRPr sz="3000" b="1">
          <a:solidFill>
            <a:srgbClr val="0F5494"/>
          </a:solidFill>
          <a:latin typeface="Verdana" pitchFamily="34" charset="0"/>
        </a:defRPr>
      </a:lvl7pPr>
      <a:lvl8pPr marL="1728238" algn="l" rtl="0" fontAlgn="base">
        <a:spcBef>
          <a:spcPct val="0"/>
        </a:spcBef>
        <a:spcAft>
          <a:spcPct val="0"/>
        </a:spcAft>
        <a:defRPr sz="3000" b="1">
          <a:solidFill>
            <a:srgbClr val="0F5494"/>
          </a:solidFill>
          <a:latin typeface="Verdana" pitchFamily="34" charset="0"/>
        </a:defRPr>
      </a:lvl8pPr>
      <a:lvl9pPr marL="2184874" algn="l" rtl="0" fontAlgn="base">
        <a:spcBef>
          <a:spcPct val="0"/>
        </a:spcBef>
        <a:spcAft>
          <a:spcPct val="0"/>
        </a:spcAft>
        <a:defRPr sz="3000" b="1">
          <a:solidFill>
            <a:srgbClr val="0F5494"/>
          </a:solidFill>
          <a:latin typeface="Verdana" pitchFamily="34" charset="0"/>
        </a:defRPr>
      </a:lvl9pPr>
    </p:titleStyle>
    <p:bodyStyle>
      <a:lvl1pPr marL="387350" indent="-387350" algn="l" defTabSz="1039813"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44550" indent="-322263" algn="l" defTabSz="1039813" rtl="0" eaLnBrk="0" fontAlgn="base" hangingPunct="0">
        <a:spcBef>
          <a:spcPct val="20000"/>
        </a:spcBef>
        <a:spcAft>
          <a:spcPct val="0"/>
        </a:spcAft>
        <a:buClr>
          <a:srgbClr val="009FBA"/>
        </a:buClr>
        <a:buChar char="•"/>
        <a:defRPr sz="2300" b="1">
          <a:solidFill>
            <a:srgbClr val="0F5494"/>
          </a:solidFill>
          <a:latin typeface="+mn-lt"/>
        </a:defRPr>
      </a:lvl2pPr>
      <a:lvl3pPr marL="1300163" indent="-257175" algn="l" defTabSz="1039813" rtl="0" eaLnBrk="0" fontAlgn="base" hangingPunct="0">
        <a:spcBef>
          <a:spcPct val="20000"/>
        </a:spcBef>
        <a:spcAft>
          <a:spcPct val="0"/>
        </a:spcAft>
        <a:buChar char="•"/>
        <a:defRPr sz="1600">
          <a:solidFill>
            <a:srgbClr val="0F5494"/>
          </a:solidFill>
          <a:latin typeface="+mn-lt"/>
        </a:defRPr>
      </a:lvl3pPr>
      <a:lvl4pPr marL="1822450" indent="-257175" algn="l" defTabSz="1039813" rtl="0" eaLnBrk="0" fontAlgn="base" hangingPunct="0">
        <a:spcBef>
          <a:spcPct val="20000"/>
        </a:spcBef>
        <a:spcAft>
          <a:spcPct val="0"/>
        </a:spcAft>
        <a:buChar char="–"/>
        <a:defRPr sz="2300">
          <a:solidFill>
            <a:schemeClr val="tx1"/>
          </a:solidFill>
          <a:latin typeface="Arial" charset="0"/>
        </a:defRPr>
      </a:lvl4pPr>
      <a:lvl5pPr marL="2341563" indent="-257175" algn="l" defTabSz="1039813" rtl="0" eaLnBrk="0" fontAlgn="base" hangingPunct="0">
        <a:spcBef>
          <a:spcPct val="20000"/>
        </a:spcBef>
        <a:spcAft>
          <a:spcPct val="0"/>
        </a:spcAft>
        <a:buChar char="»"/>
        <a:defRPr sz="2300">
          <a:solidFill>
            <a:schemeClr val="tx1"/>
          </a:solidFill>
          <a:latin typeface="Arial" charset="0"/>
        </a:defRPr>
      </a:lvl5pPr>
      <a:lvl6pPr marL="2511495" indent="-228320" algn="l" rtl="0" fontAlgn="base">
        <a:spcBef>
          <a:spcPct val="20000"/>
        </a:spcBef>
        <a:spcAft>
          <a:spcPct val="0"/>
        </a:spcAft>
        <a:buChar char="»"/>
        <a:defRPr sz="2100">
          <a:solidFill>
            <a:schemeClr val="tx1"/>
          </a:solidFill>
          <a:latin typeface="Arial" charset="0"/>
        </a:defRPr>
      </a:lvl6pPr>
      <a:lvl7pPr marL="2968131" indent="-228320" algn="l" rtl="0" fontAlgn="base">
        <a:spcBef>
          <a:spcPct val="20000"/>
        </a:spcBef>
        <a:spcAft>
          <a:spcPct val="0"/>
        </a:spcAft>
        <a:buChar char="»"/>
        <a:defRPr sz="2100">
          <a:solidFill>
            <a:schemeClr val="tx1"/>
          </a:solidFill>
          <a:latin typeface="Arial" charset="0"/>
        </a:defRPr>
      </a:lvl7pPr>
      <a:lvl8pPr marL="3424768" indent="-228320" algn="l" rtl="0" fontAlgn="base">
        <a:spcBef>
          <a:spcPct val="20000"/>
        </a:spcBef>
        <a:spcAft>
          <a:spcPct val="0"/>
        </a:spcAft>
        <a:buChar char="»"/>
        <a:defRPr sz="2100">
          <a:solidFill>
            <a:schemeClr val="tx1"/>
          </a:solidFill>
          <a:latin typeface="Arial" charset="0"/>
        </a:defRPr>
      </a:lvl8pPr>
      <a:lvl9pPr marL="3881402" indent="-228320" algn="l" rtl="0" fontAlgn="base">
        <a:spcBef>
          <a:spcPct val="20000"/>
        </a:spcBef>
        <a:spcAft>
          <a:spcPct val="0"/>
        </a:spcAft>
        <a:buChar char="»"/>
        <a:defRPr sz="2100">
          <a:solidFill>
            <a:schemeClr val="tx1"/>
          </a:solidFill>
          <a:latin typeface="Arial" charset="0"/>
        </a:defRPr>
      </a:lvl9pPr>
    </p:bodyStyle>
    <p:otherStyle>
      <a:defPPr>
        <a:defRPr lang="fr-FR"/>
      </a:defPPr>
      <a:lvl1pPr marL="0" algn="l" defTabSz="913268" rtl="0" eaLnBrk="1" latinLnBrk="0" hangingPunct="1">
        <a:defRPr sz="1800" kern="1200">
          <a:solidFill>
            <a:schemeClr val="tx1"/>
          </a:solidFill>
          <a:latin typeface="+mn-lt"/>
          <a:ea typeface="+mn-ea"/>
          <a:cs typeface="+mn-cs"/>
        </a:defRPr>
      </a:lvl1pPr>
      <a:lvl2pPr marL="456636" algn="l" defTabSz="913268" rtl="0" eaLnBrk="1" latinLnBrk="0" hangingPunct="1">
        <a:defRPr sz="1800" kern="1200">
          <a:solidFill>
            <a:schemeClr val="tx1"/>
          </a:solidFill>
          <a:latin typeface="+mn-lt"/>
          <a:ea typeface="+mn-ea"/>
          <a:cs typeface="+mn-cs"/>
        </a:defRPr>
      </a:lvl2pPr>
      <a:lvl3pPr marL="913268" algn="l" defTabSz="913268" rtl="0" eaLnBrk="1" latinLnBrk="0" hangingPunct="1">
        <a:defRPr sz="1800" kern="1200">
          <a:solidFill>
            <a:schemeClr val="tx1"/>
          </a:solidFill>
          <a:latin typeface="+mn-lt"/>
          <a:ea typeface="+mn-ea"/>
          <a:cs typeface="+mn-cs"/>
        </a:defRPr>
      </a:lvl3pPr>
      <a:lvl4pPr marL="1369907" algn="l" defTabSz="913268" rtl="0" eaLnBrk="1" latinLnBrk="0" hangingPunct="1">
        <a:defRPr sz="1800" kern="1200">
          <a:solidFill>
            <a:schemeClr val="tx1"/>
          </a:solidFill>
          <a:latin typeface="+mn-lt"/>
          <a:ea typeface="+mn-ea"/>
          <a:cs typeface="+mn-cs"/>
        </a:defRPr>
      </a:lvl4pPr>
      <a:lvl5pPr marL="1826541" algn="l" defTabSz="913268" rtl="0" eaLnBrk="1" latinLnBrk="0" hangingPunct="1">
        <a:defRPr sz="1800" kern="1200">
          <a:solidFill>
            <a:schemeClr val="tx1"/>
          </a:solidFill>
          <a:latin typeface="+mn-lt"/>
          <a:ea typeface="+mn-ea"/>
          <a:cs typeface="+mn-cs"/>
        </a:defRPr>
      </a:lvl5pPr>
      <a:lvl6pPr marL="2283178" algn="l" defTabSz="913268" rtl="0" eaLnBrk="1" latinLnBrk="0" hangingPunct="1">
        <a:defRPr sz="1800" kern="1200">
          <a:solidFill>
            <a:schemeClr val="tx1"/>
          </a:solidFill>
          <a:latin typeface="+mn-lt"/>
          <a:ea typeface="+mn-ea"/>
          <a:cs typeface="+mn-cs"/>
        </a:defRPr>
      </a:lvl6pPr>
      <a:lvl7pPr marL="2739814" algn="l" defTabSz="913268" rtl="0" eaLnBrk="1" latinLnBrk="0" hangingPunct="1">
        <a:defRPr sz="1800" kern="1200">
          <a:solidFill>
            <a:schemeClr val="tx1"/>
          </a:solidFill>
          <a:latin typeface="+mn-lt"/>
          <a:ea typeface="+mn-ea"/>
          <a:cs typeface="+mn-cs"/>
        </a:defRPr>
      </a:lvl7pPr>
      <a:lvl8pPr marL="3196449" algn="l" defTabSz="913268" rtl="0" eaLnBrk="1" latinLnBrk="0" hangingPunct="1">
        <a:defRPr sz="1800" kern="1200">
          <a:solidFill>
            <a:schemeClr val="tx1"/>
          </a:solidFill>
          <a:latin typeface="+mn-lt"/>
          <a:ea typeface="+mn-ea"/>
          <a:cs typeface="+mn-cs"/>
        </a:defRPr>
      </a:lvl8pPr>
      <a:lvl9pPr marL="3653084" algn="l" defTabSz="91326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7688" y="1239838"/>
            <a:ext cx="96234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534988" y="2632075"/>
            <a:ext cx="9623425"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534988"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defTabSz="1041701">
              <a:defRPr sz="1600" b="0">
                <a:solidFill>
                  <a:schemeClr val="tx1"/>
                </a:solidFill>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652838" y="6884988"/>
            <a:ext cx="33877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algn="ctr" defTabSz="1041701">
              <a:defRPr sz="1600" b="0">
                <a:solidFill>
                  <a:schemeClr val="tx1"/>
                </a:solidFill>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662863" y="6884988"/>
            <a:ext cx="2495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78" tIns="52089" rIns="104178" bIns="52089" numCol="1" anchor="t" anchorCtr="0" compatLnSpc="1">
            <a:prstTxWarp prst="textNoShape">
              <a:avLst/>
            </a:prstTxWarp>
          </a:bodyPr>
          <a:lstStyle>
            <a:lvl1pPr algn="r" defTabSz="1041701">
              <a:defRPr sz="1600" b="0">
                <a:solidFill>
                  <a:schemeClr val="tx1"/>
                </a:solidFill>
                <a:latin typeface="Arial" pitchFamily="34" charset="0"/>
              </a:defRPr>
            </a:lvl1pPr>
          </a:lstStyle>
          <a:p>
            <a:pPr>
              <a:defRPr/>
            </a:pPr>
            <a:fld id="{D86EF908-4ECA-4FCD-91EE-4F743F162E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0348743"/>
      </p:ext>
    </p:extLst>
  </p:cSld>
  <p:clrMap bg1="lt1" tx1="dk1" bg2="lt2" tx2="dk2" accent1="accent1" accent2="accent2" accent3="accent3" accent4="accent4" accent5="accent5" accent6="accent6" hlink="hlink" folHlink="folHlink"/>
  <p:sldLayoutIdLst>
    <p:sldLayoutId id="2147488825" r:id="rId1"/>
    <p:sldLayoutId id="2147488826" r:id="rId2"/>
    <p:sldLayoutId id="2147488827" r:id="rId3"/>
    <p:sldLayoutId id="2147488828" r:id="rId4"/>
    <p:sldLayoutId id="2147488829" r:id="rId5"/>
    <p:sldLayoutId id="2147488830" r:id="rId6"/>
    <p:sldLayoutId id="2147488831" r:id="rId7"/>
    <p:sldLayoutId id="2147488832" r:id="rId8"/>
    <p:sldLayoutId id="2147488833" r:id="rId9"/>
    <p:sldLayoutId id="2147488834" r:id="rId10"/>
    <p:sldLayoutId id="2147488835" r:id="rId11"/>
    <p:sldLayoutId id="2147488836" r:id="rId12"/>
    <p:sldLayoutId id="2147488837" r:id="rId13"/>
  </p:sldLayoutIdLst>
  <p:transition spd="slow">
    <p:pull/>
  </p:transition>
  <p:txStyles>
    <p:titleStyle>
      <a:lvl1pPr marL="406400" indent="-406400" algn="l" defTabSz="1039813" rtl="0" eaLnBrk="0" fontAlgn="base" hangingPunct="0">
        <a:spcBef>
          <a:spcPct val="0"/>
        </a:spcBef>
        <a:spcAft>
          <a:spcPct val="0"/>
        </a:spcAft>
        <a:defRPr sz="3400" b="1">
          <a:solidFill>
            <a:srgbClr val="0F5494"/>
          </a:solidFill>
          <a:latin typeface="+mj-lt"/>
          <a:ea typeface="+mj-ea"/>
          <a:cs typeface="+mj-cs"/>
        </a:defRPr>
      </a:lvl1pPr>
      <a:lvl2pPr marL="406400" indent="-406400" algn="l" defTabSz="1039813" rtl="0" eaLnBrk="0" fontAlgn="base" hangingPunct="0">
        <a:spcBef>
          <a:spcPct val="0"/>
        </a:spcBef>
        <a:spcAft>
          <a:spcPct val="0"/>
        </a:spcAft>
        <a:defRPr sz="3400" b="1">
          <a:solidFill>
            <a:srgbClr val="0F5494"/>
          </a:solidFill>
          <a:latin typeface="Verdana" pitchFamily="34" charset="0"/>
        </a:defRPr>
      </a:lvl2pPr>
      <a:lvl3pPr marL="406400" indent="-406400" algn="l" defTabSz="1039813" rtl="0" eaLnBrk="0" fontAlgn="base" hangingPunct="0">
        <a:spcBef>
          <a:spcPct val="0"/>
        </a:spcBef>
        <a:spcAft>
          <a:spcPct val="0"/>
        </a:spcAft>
        <a:defRPr sz="3400" b="1">
          <a:solidFill>
            <a:srgbClr val="0F5494"/>
          </a:solidFill>
          <a:latin typeface="Verdana" pitchFamily="34" charset="0"/>
        </a:defRPr>
      </a:lvl3pPr>
      <a:lvl4pPr marL="406400" indent="-406400" algn="l" defTabSz="1039813" rtl="0" eaLnBrk="0" fontAlgn="base" hangingPunct="0">
        <a:spcBef>
          <a:spcPct val="0"/>
        </a:spcBef>
        <a:spcAft>
          <a:spcPct val="0"/>
        </a:spcAft>
        <a:defRPr sz="3400" b="1">
          <a:solidFill>
            <a:srgbClr val="0F5494"/>
          </a:solidFill>
          <a:latin typeface="Verdana" pitchFamily="34" charset="0"/>
        </a:defRPr>
      </a:lvl4pPr>
      <a:lvl5pPr marL="406400" indent="-406400" algn="l" defTabSz="1039813" rtl="0" eaLnBrk="0" fontAlgn="base" hangingPunct="0">
        <a:spcBef>
          <a:spcPct val="0"/>
        </a:spcBef>
        <a:spcAft>
          <a:spcPct val="0"/>
        </a:spcAft>
        <a:defRPr sz="3400" b="1">
          <a:solidFill>
            <a:srgbClr val="0F5494"/>
          </a:solidFill>
          <a:latin typeface="Verdana" pitchFamily="34" charset="0"/>
        </a:defRPr>
      </a:lvl5pPr>
      <a:lvl6pPr marL="814967" algn="l" rtl="0" fontAlgn="base">
        <a:spcBef>
          <a:spcPct val="0"/>
        </a:spcBef>
        <a:spcAft>
          <a:spcPct val="0"/>
        </a:spcAft>
        <a:defRPr sz="3000" b="1">
          <a:solidFill>
            <a:srgbClr val="0F5494"/>
          </a:solidFill>
          <a:latin typeface="Verdana" pitchFamily="34" charset="0"/>
        </a:defRPr>
      </a:lvl6pPr>
      <a:lvl7pPr marL="1271603" algn="l" rtl="0" fontAlgn="base">
        <a:spcBef>
          <a:spcPct val="0"/>
        </a:spcBef>
        <a:spcAft>
          <a:spcPct val="0"/>
        </a:spcAft>
        <a:defRPr sz="3000" b="1">
          <a:solidFill>
            <a:srgbClr val="0F5494"/>
          </a:solidFill>
          <a:latin typeface="Verdana" pitchFamily="34" charset="0"/>
        </a:defRPr>
      </a:lvl7pPr>
      <a:lvl8pPr marL="1728238" algn="l" rtl="0" fontAlgn="base">
        <a:spcBef>
          <a:spcPct val="0"/>
        </a:spcBef>
        <a:spcAft>
          <a:spcPct val="0"/>
        </a:spcAft>
        <a:defRPr sz="3000" b="1">
          <a:solidFill>
            <a:srgbClr val="0F5494"/>
          </a:solidFill>
          <a:latin typeface="Verdana" pitchFamily="34" charset="0"/>
        </a:defRPr>
      </a:lvl8pPr>
      <a:lvl9pPr marL="2184874" algn="l" rtl="0" fontAlgn="base">
        <a:spcBef>
          <a:spcPct val="0"/>
        </a:spcBef>
        <a:spcAft>
          <a:spcPct val="0"/>
        </a:spcAft>
        <a:defRPr sz="3000" b="1">
          <a:solidFill>
            <a:srgbClr val="0F5494"/>
          </a:solidFill>
          <a:latin typeface="Verdana" pitchFamily="34" charset="0"/>
        </a:defRPr>
      </a:lvl9pPr>
    </p:titleStyle>
    <p:bodyStyle>
      <a:lvl1pPr marL="387350" indent="-387350" algn="l" defTabSz="1039813" rtl="0" eaLnBrk="0" fontAlgn="base" hangingPunct="0">
        <a:spcBef>
          <a:spcPct val="20000"/>
        </a:spcBef>
        <a:spcAft>
          <a:spcPct val="0"/>
        </a:spcAft>
        <a:buClr>
          <a:schemeClr val="bg1"/>
        </a:buClr>
        <a:buChar char="•"/>
        <a:defRPr sz="2700" i="1">
          <a:solidFill>
            <a:srgbClr val="0F5494"/>
          </a:solidFill>
          <a:latin typeface="+mn-lt"/>
          <a:ea typeface="+mn-ea"/>
          <a:cs typeface="+mn-cs"/>
        </a:defRPr>
      </a:lvl1pPr>
      <a:lvl2pPr marL="844550" indent="-322263" algn="l" defTabSz="1039813" rtl="0" eaLnBrk="0" fontAlgn="base" hangingPunct="0">
        <a:spcBef>
          <a:spcPct val="20000"/>
        </a:spcBef>
        <a:spcAft>
          <a:spcPct val="0"/>
        </a:spcAft>
        <a:buClr>
          <a:srgbClr val="009FBA"/>
        </a:buClr>
        <a:buChar char="•"/>
        <a:defRPr sz="2300" b="1">
          <a:solidFill>
            <a:srgbClr val="0F5494"/>
          </a:solidFill>
          <a:latin typeface="+mn-lt"/>
        </a:defRPr>
      </a:lvl2pPr>
      <a:lvl3pPr marL="1300163" indent="-257175" algn="l" defTabSz="1039813" rtl="0" eaLnBrk="0" fontAlgn="base" hangingPunct="0">
        <a:spcBef>
          <a:spcPct val="20000"/>
        </a:spcBef>
        <a:spcAft>
          <a:spcPct val="0"/>
        </a:spcAft>
        <a:buChar char="•"/>
        <a:defRPr sz="1600">
          <a:solidFill>
            <a:srgbClr val="0F5494"/>
          </a:solidFill>
          <a:latin typeface="+mn-lt"/>
        </a:defRPr>
      </a:lvl3pPr>
      <a:lvl4pPr marL="1822450" indent="-257175" algn="l" defTabSz="1039813" rtl="0" eaLnBrk="0" fontAlgn="base" hangingPunct="0">
        <a:spcBef>
          <a:spcPct val="20000"/>
        </a:spcBef>
        <a:spcAft>
          <a:spcPct val="0"/>
        </a:spcAft>
        <a:buChar char="–"/>
        <a:defRPr sz="2300">
          <a:solidFill>
            <a:schemeClr val="tx1"/>
          </a:solidFill>
          <a:latin typeface="Arial" charset="0"/>
        </a:defRPr>
      </a:lvl4pPr>
      <a:lvl5pPr marL="2341563" indent="-257175" algn="l" defTabSz="1039813" rtl="0" eaLnBrk="0" fontAlgn="base" hangingPunct="0">
        <a:spcBef>
          <a:spcPct val="20000"/>
        </a:spcBef>
        <a:spcAft>
          <a:spcPct val="0"/>
        </a:spcAft>
        <a:buChar char="»"/>
        <a:defRPr sz="2300">
          <a:solidFill>
            <a:schemeClr val="tx1"/>
          </a:solidFill>
          <a:latin typeface="Arial" charset="0"/>
        </a:defRPr>
      </a:lvl5pPr>
      <a:lvl6pPr marL="2511495" indent="-228320" algn="l" rtl="0" fontAlgn="base">
        <a:spcBef>
          <a:spcPct val="20000"/>
        </a:spcBef>
        <a:spcAft>
          <a:spcPct val="0"/>
        </a:spcAft>
        <a:buChar char="»"/>
        <a:defRPr sz="2100">
          <a:solidFill>
            <a:schemeClr val="tx1"/>
          </a:solidFill>
          <a:latin typeface="Arial" charset="0"/>
        </a:defRPr>
      </a:lvl6pPr>
      <a:lvl7pPr marL="2968131" indent="-228320" algn="l" rtl="0" fontAlgn="base">
        <a:spcBef>
          <a:spcPct val="20000"/>
        </a:spcBef>
        <a:spcAft>
          <a:spcPct val="0"/>
        </a:spcAft>
        <a:buChar char="»"/>
        <a:defRPr sz="2100">
          <a:solidFill>
            <a:schemeClr val="tx1"/>
          </a:solidFill>
          <a:latin typeface="Arial" charset="0"/>
        </a:defRPr>
      </a:lvl7pPr>
      <a:lvl8pPr marL="3424768" indent="-228320" algn="l" rtl="0" fontAlgn="base">
        <a:spcBef>
          <a:spcPct val="20000"/>
        </a:spcBef>
        <a:spcAft>
          <a:spcPct val="0"/>
        </a:spcAft>
        <a:buChar char="»"/>
        <a:defRPr sz="2100">
          <a:solidFill>
            <a:schemeClr val="tx1"/>
          </a:solidFill>
          <a:latin typeface="Arial" charset="0"/>
        </a:defRPr>
      </a:lvl8pPr>
      <a:lvl9pPr marL="3881402" indent="-228320" algn="l" rtl="0" fontAlgn="base">
        <a:spcBef>
          <a:spcPct val="20000"/>
        </a:spcBef>
        <a:spcAft>
          <a:spcPct val="0"/>
        </a:spcAft>
        <a:buChar char="»"/>
        <a:defRPr sz="2100">
          <a:solidFill>
            <a:schemeClr val="tx1"/>
          </a:solidFill>
          <a:latin typeface="Arial" charset="0"/>
        </a:defRPr>
      </a:lvl9pPr>
    </p:bodyStyle>
    <p:otherStyle>
      <a:defPPr>
        <a:defRPr lang="fr-FR"/>
      </a:defPPr>
      <a:lvl1pPr marL="0" algn="l" defTabSz="913268" rtl="0" eaLnBrk="1" latinLnBrk="0" hangingPunct="1">
        <a:defRPr sz="1800" kern="1200">
          <a:solidFill>
            <a:schemeClr val="tx1"/>
          </a:solidFill>
          <a:latin typeface="+mn-lt"/>
          <a:ea typeface="+mn-ea"/>
          <a:cs typeface="+mn-cs"/>
        </a:defRPr>
      </a:lvl1pPr>
      <a:lvl2pPr marL="456636" algn="l" defTabSz="913268" rtl="0" eaLnBrk="1" latinLnBrk="0" hangingPunct="1">
        <a:defRPr sz="1800" kern="1200">
          <a:solidFill>
            <a:schemeClr val="tx1"/>
          </a:solidFill>
          <a:latin typeface="+mn-lt"/>
          <a:ea typeface="+mn-ea"/>
          <a:cs typeface="+mn-cs"/>
        </a:defRPr>
      </a:lvl2pPr>
      <a:lvl3pPr marL="913268" algn="l" defTabSz="913268" rtl="0" eaLnBrk="1" latinLnBrk="0" hangingPunct="1">
        <a:defRPr sz="1800" kern="1200">
          <a:solidFill>
            <a:schemeClr val="tx1"/>
          </a:solidFill>
          <a:latin typeface="+mn-lt"/>
          <a:ea typeface="+mn-ea"/>
          <a:cs typeface="+mn-cs"/>
        </a:defRPr>
      </a:lvl3pPr>
      <a:lvl4pPr marL="1369907" algn="l" defTabSz="913268" rtl="0" eaLnBrk="1" latinLnBrk="0" hangingPunct="1">
        <a:defRPr sz="1800" kern="1200">
          <a:solidFill>
            <a:schemeClr val="tx1"/>
          </a:solidFill>
          <a:latin typeface="+mn-lt"/>
          <a:ea typeface="+mn-ea"/>
          <a:cs typeface="+mn-cs"/>
        </a:defRPr>
      </a:lvl4pPr>
      <a:lvl5pPr marL="1826541" algn="l" defTabSz="913268" rtl="0" eaLnBrk="1" latinLnBrk="0" hangingPunct="1">
        <a:defRPr sz="1800" kern="1200">
          <a:solidFill>
            <a:schemeClr val="tx1"/>
          </a:solidFill>
          <a:latin typeface="+mn-lt"/>
          <a:ea typeface="+mn-ea"/>
          <a:cs typeface="+mn-cs"/>
        </a:defRPr>
      </a:lvl5pPr>
      <a:lvl6pPr marL="2283178" algn="l" defTabSz="913268" rtl="0" eaLnBrk="1" latinLnBrk="0" hangingPunct="1">
        <a:defRPr sz="1800" kern="1200">
          <a:solidFill>
            <a:schemeClr val="tx1"/>
          </a:solidFill>
          <a:latin typeface="+mn-lt"/>
          <a:ea typeface="+mn-ea"/>
          <a:cs typeface="+mn-cs"/>
        </a:defRPr>
      </a:lvl6pPr>
      <a:lvl7pPr marL="2739814" algn="l" defTabSz="913268" rtl="0" eaLnBrk="1" latinLnBrk="0" hangingPunct="1">
        <a:defRPr sz="1800" kern="1200">
          <a:solidFill>
            <a:schemeClr val="tx1"/>
          </a:solidFill>
          <a:latin typeface="+mn-lt"/>
          <a:ea typeface="+mn-ea"/>
          <a:cs typeface="+mn-cs"/>
        </a:defRPr>
      </a:lvl7pPr>
      <a:lvl8pPr marL="3196449" algn="l" defTabSz="913268" rtl="0" eaLnBrk="1" latinLnBrk="0" hangingPunct="1">
        <a:defRPr sz="1800" kern="1200">
          <a:solidFill>
            <a:schemeClr val="tx1"/>
          </a:solidFill>
          <a:latin typeface="+mn-lt"/>
          <a:ea typeface="+mn-ea"/>
          <a:cs typeface="+mn-cs"/>
        </a:defRPr>
      </a:lvl8pPr>
      <a:lvl9pPr marL="3653084" algn="l" defTabSz="9132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7.xml"/><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slide" Target="slide1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5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2.xml"/><Relationship Id="rId1" Type="http://schemas.openxmlformats.org/officeDocument/2006/relationships/slideLayout" Target="../slideLayouts/slideLayout4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4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3.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hyperlink" Target="http://ec.europa.eu/research/participants/data/ref/h2020/grants_manual/amga/h2020-amga_en.pdf" TargetMode="External"/><Relationship Id="rId2" Type="http://schemas.openxmlformats.org/officeDocument/2006/relationships/notesSlide" Target="../notesSlides/notesSlide48.xml"/><Relationship Id="rId1" Type="http://schemas.openxmlformats.org/officeDocument/2006/relationships/slideLayout" Target="../slideLayouts/slideLayout42.xml"/><Relationship Id="rId5" Type="http://schemas.openxmlformats.org/officeDocument/2006/relationships/hyperlink" Target="http://ec.europa.eu/research/index.cfm?pg=enquiries" TargetMode="External"/><Relationship Id="rId4" Type="http://schemas.openxmlformats.org/officeDocument/2006/relationships/hyperlink" Target="http://ec.europa.eu/research/participants/portal/desktop/en/funding/guide.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p:cNvSpPr>
            <a:spLocks noGrp="1"/>
          </p:cNvSpPr>
          <p:nvPr>
            <p:ph type="body" sz="quarter" idx="11"/>
          </p:nvPr>
        </p:nvSpPr>
        <p:spPr bwMode="auto">
          <a:xfrm>
            <a:off x="288925" y="4595813"/>
            <a:ext cx="10115550" cy="973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86" tIns="51943" rIns="103886" bIns="51943" numCol="1" anchor="t" anchorCtr="0" compatLnSpc="1">
            <a:prstTxWarp prst="textNoShape">
              <a:avLst/>
            </a:prstTxWarp>
          </a:bodyPr>
          <a:lstStyle/>
          <a:p>
            <a:pPr defTabSz="439738"/>
            <a:r>
              <a:rPr lang="en-US" altLang="en-US" sz="3700" dirty="0" smtClean="0"/>
              <a:t>Avoiding Common Errors</a:t>
            </a:r>
          </a:p>
          <a:p>
            <a:pPr defTabSz="439738">
              <a:spcBef>
                <a:spcPts val="2400"/>
              </a:spcBef>
            </a:pPr>
            <a:r>
              <a:rPr lang="en-US" altLang="en-US" sz="2500" dirty="0" smtClean="0"/>
              <a:t>Brussels, 12th May 2020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3306" y="1116335"/>
            <a:ext cx="10035962" cy="5760640"/>
          </a:xfrm>
        </p:spPr>
        <p:txBody>
          <a:bodyPr/>
          <a:lstStyle/>
          <a:p>
            <a:pPr algn="ctr"/>
            <a:r>
              <a:rPr lang="en-GB" sz="2400" dirty="0" smtClean="0">
                <a:solidFill>
                  <a:srgbClr val="004495"/>
                </a:solidFill>
                <a:latin typeface="+mj-lt"/>
              </a:rPr>
              <a:t>I work 100% on the action </a:t>
            </a:r>
            <a:br>
              <a:rPr lang="en-GB" sz="2400" dirty="0" smtClean="0">
                <a:solidFill>
                  <a:srgbClr val="004495"/>
                </a:solidFill>
                <a:latin typeface="+mj-lt"/>
              </a:rPr>
            </a:br>
            <a:r>
              <a:rPr lang="en-GB" sz="2400" dirty="0" smtClean="0">
                <a:solidFill>
                  <a:srgbClr val="004495"/>
                </a:solidFill>
                <a:latin typeface="+mj-lt"/>
              </a:rPr>
              <a:t>so I do not have to fill in TS, correct?</a:t>
            </a:r>
          </a:p>
          <a:p>
            <a:endParaRPr lang="en-GB" sz="1200" i="0" dirty="0" smtClean="0">
              <a:solidFill>
                <a:srgbClr val="004495"/>
              </a:solidFill>
              <a:latin typeface="+mj-lt"/>
            </a:endParaRPr>
          </a:p>
          <a:p>
            <a:pPr algn="ctr"/>
            <a:r>
              <a:rPr lang="en-GB" sz="2400" i="0" dirty="0" smtClean="0">
                <a:solidFill>
                  <a:srgbClr val="C00000"/>
                </a:solidFill>
                <a:latin typeface="+mj-lt"/>
              </a:rPr>
              <a:t>Correct, but pay attention:</a:t>
            </a:r>
          </a:p>
          <a:p>
            <a:pPr lvl="1" indent="0">
              <a:buClr>
                <a:srgbClr val="0F5494"/>
              </a:buClr>
              <a:buNone/>
            </a:pPr>
            <a:endParaRPr lang="en-GB" sz="1200" b="0" dirty="0" smtClean="0">
              <a:solidFill>
                <a:srgbClr val="004495"/>
              </a:solidFill>
              <a:latin typeface="+mj-lt"/>
            </a:endParaRPr>
          </a:p>
          <a:p>
            <a:pPr marL="588795" lvl="1" indent="-285750">
              <a:buClr>
                <a:srgbClr val="C00000"/>
              </a:buClr>
              <a:buSzPct val="150000"/>
              <a:buFont typeface="Wingdings" panose="05000000000000000000" pitchFamily="2" charset="2"/>
              <a:buChar char="ý"/>
            </a:pPr>
            <a:r>
              <a:rPr lang="en-GB" sz="2400" b="0" dirty="0" smtClean="0">
                <a:solidFill>
                  <a:srgbClr val="004495"/>
                </a:solidFill>
                <a:latin typeface="+mj-lt"/>
              </a:rPr>
              <a:t> Did I spend a significant part of my time building up a network with other entities or other laboratories of my company, for future projects?</a:t>
            </a:r>
          </a:p>
          <a:p>
            <a:pPr marL="588795" lvl="1" indent="-285750">
              <a:buClr>
                <a:srgbClr val="C00000"/>
              </a:buClr>
              <a:buSzPct val="150000"/>
              <a:buFont typeface="Wingdings" panose="05000000000000000000" pitchFamily="2" charset="2"/>
              <a:buChar char="ý"/>
            </a:pPr>
            <a:endParaRPr lang="en-GB" sz="1400" b="0" dirty="0" smtClean="0">
              <a:solidFill>
                <a:srgbClr val="004495"/>
              </a:solidFill>
              <a:latin typeface="+mj-lt"/>
            </a:endParaRPr>
          </a:p>
          <a:p>
            <a:pPr marL="588795" lvl="1" indent="-285750">
              <a:buClr>
                <a:srgbClr val="C00000"/>
              </a:buClr>
              <a:buSzPct val="150000"/>
              <a:buFont typeface="Wingdings" panose="05000000000000000000" pitchFamily="2" charset="2"/>
              <a:buChar char="ý"/>
            </a:pPr>
            <a:r>
              <a:rPr lang="en-GB" sz="2400" b="0" dirty="0" smtClean="0">
                <a:solidFill>
                  <a:srgbClr val="004495"/>
                </a:solidFill>
                <a:latin typeface="+mj-lt"/>
              </a:rPr>
              <a:t> Did I spend time in writing proposals for the next calls?</a:t>
            </a:r>
          </a:p>
          <a:p>
            <a:pPr marL="588795" lvl="1" indent="-285750">
              <a:buClr>
                <a:srgbClr val="C00000"/>
              </a:buClr>
              <a:buSzPct val="150000"/>
              <a:buFont typeface="Wingdings" panose="05000000000000000000" pitchFamily="2" charset="2"/>
              <a:buChar char="ý"/>
            </a:pPr>
            <a:endParaRPr lang="en-GB" sz="1400" b="0" dirty="0" smtClean="0">
              <a:solidFill>
                <a:srgbClr val="004495"/>
              </a:solidFill>
              <a:latin typeface="+mj-lt"/>
            </a:endParaRPr>
          </a:p>
          <a:p>
            <a:pPr marL="588795" lvl="1" indent="-285750">
              <a:buClr>
                <a:srgbClr val="C00000"/>
              </a:buClr>
              <a:buSzPct val="150000"/>
              <a:buFont typeface="Wingdings" panose="05000000000000000000" pitchFamily="2" charset="2"/>
              <a:buChar char="ý"/>
            </a:pPr>
            <a:r>
              <a:rPr lang="en-GB" sz="2400" b="0" dirty="0" smtClean="0">
                <a:solidFill>
                  <a:srgbClr val="004495"/>
                </a:solidFill>
                <a:latin typeface="+mj-lt"/>
              </a:rPr>
              <a:t> Did I give lectures for the University?</a:t>
            </a:r>
          </a:p>
          <a:p>
            <a:pPr marL="588795" lvl="1" indent="-285750">
              <a:buClr>
                <a:srgbClr val="C00000"/>
              </a:buClr>
              <a:buSzPct val="150000"/>
              <a:buFont typeface="Wingdings" panose="05000000000000000000" pitchFamily="2" charset="2"/>
              <a:buChar char="ý"/>
            </a:pPr>
            <a:endParaRPr lang="en-GB" sz="1400" b="0" dirty="0" smtClean="0">
              <a:solidFill>
                <a:srgbClr val="004495"/>
              </a:solidFill>
              <a:latin typeface="+mj-lt"/>
            </a:endParaRPr>
          </a:p>
          <a:p>
            <a:pPr marL="588795" lvl="1" indent="-285750">
              <a:buClr>
                <a:srgbClr val="C00000"/>
              </a:buClr>
              <a:buSzPct val="150000"/>
              <a:buFont typeface="Wingdings" panose="05000000000000000000" pitchFamily="2" charset="2"/>
              <a:buChar char="ý"/>
            </a:pPr>
            <a:r>
              <a:rPr lang="en-GB" sz="2400" b="0" dirty="0" smtClean="0">
                <a:solidFill>
                  <a:srgbClr val="004495"/>
                </a:solidFill>
                <a:latin typeface="+mj-lt"/>
              </a:rPr>
              <a:t> Did I travel for other unforeseen activities?</a:t>
            </a:r>
            <a:endParaRPr lang="en-GB" sz="2400" b="0" i="0" dirty="0" smtClean="0">
              <a:solidFill>
                <a:srgbClr val="004495"/>
              </a:solidFill>
              <a:latin typeface="+mj-lt"/>
            </a:endParaRPr>
          </a:p>
          <a:p>
            <a:pPr marL="285750" indent="-285750">
              <a:buClr>
                <a:srgbClr val="C00000"/>
              </a:buClr>
              <a:buSzPct val="150000"/>
              <a:buFont typeface="Wingdings" panose="05000000000000000000" pitchFamily="2" charset="2"/>
              <a:buChar char="ý"/>
            </a:pPr>
            <a:endParaRPr lang="en-GB" sz="1200" b="0" dirty="0" smtClean="0">
              <a:solidFill>
                <a:srgbClr val="004495"/>
              </a:solidFill>
              <a:latin typeface="+mj-lt"/>
            </a:endParaRPr>
          </a:p>
          <a:p>
            <a:pPr lvl="1" indent="0">
              <a:buClr>
                <a:srgbClr val="006600"/>
              </a:buClr>
              <a:buSzPct val="150000"/>
              <a:buNone/>
            </a:pPr>
            <a:endParaRPr lang="en-GB" sz="2000" b="0" dirty="0">
              <a:solidFill>
                <a:srgbClr val="004495"/>
              </a:solidFill>
              <a:latin typeface="+mj-lt"/>
            </a:endParaRPr>
          </a:p>
        </p:txBody>
      </p:sp>
      <p:sp>
        <p:nvSpPr>
          <p:cNvPr id="3" name="Text Placeholder 2"/>
          <p:cNvSpPr>
            <a:spLocks noGrp="1"/>
          </p:cNvSpPr>
          <p:nvPr>
            <p:ph type="body" sz="quarter" idx="10"/>
          </p:nvPr>
        </p:nvSpPr>
        <p:spPr/>
        <p:txBody>
          <a:bodyPr/>
          <a:lstStyle/>
          <a:p>
            <a:pPr marL="0" indent="0">
              <a:buNone/>
            </a:pPr>
            <a:r>
              <a:rPr lang="en-GB" sz="3000" dirty="0" smtClean="0">
                <a:latin typeface="+mj-lt"/>
              </a:rPr>
              <a:t>Auditor's advice: </a:t>
            </a:r>
            <a:r>
              <a:rPr lang="en-GB" sz="3000" dirty="0" smtClean="0">
                <a:solidFill>
                  <a:schemeClr val="bg1"/>
                </a:solidFill>
                <a:latin typeface="+mj-lt"/>
              </a:rPr>
              <a:t>Time sheets</a:t>
            </a:r>
            <a:endParaRPr lang="en-GB" sz="3000" dirty="0">
              <a:solidFill>
                <a:schemeClr val="bg1"/>
              </a:solidFill>
              <a:latin typeface="+mj-lt"/>
            </a:endParaRPr>
          </a:p>
        </p:txBody>
      </p:sp>
    </p:spTree>
    <p:extLst>
      <p:ext uri="{BB962C8B-B14F-4D97-AF65-F5344CB8AC3E}">
        <p14:creationId xmlns:p14="http://schemas.microsoft.com/office/powerpoint/2010/main" val="27573626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3306" y="1116335"/>
            <a:ext cx="9963954" cy="5616624"/>
          </a:xfrm>
        </p:spPr>
        <p:txBody>
          <a:bodyPr/>
          <a:lstStyle/>
          <a:p>
            <a:pPr algn="ctr"/>
            <a:r>
              <a:rPr lang="en-US" sz="3600" i="0" dirty="0" smtClean="0">
                <a:solidFill>
                  <a:srgbClr val="004495"/>
                </a:solidFill>
                <a:latin typeface="+mj-lt"/>
              </a:rPr>
              <a:t>Do keep time records </a:t>
            </a:r>
          </a:p>
          <a:p>
            <a:pPr algn="ctr"/>
            <a:endParaRPr lang="en-US" sz="1200" dirty="0" smtClean="0"/>
          </a:p>
          <a:p>
            <a:r>
              <a:rPr lang="en-US" sz="2200" b="0" i="0" dirty="0" smtClean="0">
                <a:solidFill>
                  <a:srgbClr val="004495"/>
                </a:solidFill>
                <a:latin typeface="+mj-lt"/>
              </a:rPr>
              <a:t>Time records should include, as a minimum:</a:t>
            </a:r>
          </a:p>
          <a:p>
            <a:r>
              <a:rPr lang="en-US" sz="2000" b="0" i="0" dirty="0" smtClean="0">
                <a:solidFill>
                  <a:srgbClr val="004495"/>
                </a:solidFill>
                <a:latin typeface="+mj-lt"/>
              </a:rPr>
              <a:t> </a:t>
            </a:r>
          </a:p>
          <a:p>
            <a:pPr marL="342900" indent="-342900">
              <a:buClr>
                <a:srgbClr val="006600"/>
              </a:buClr>
              <a:buSzPct val="100000"/>
              <a:buFont typeface="Wingdings" panose="05000000000000000000" pitchFamily="2" charset="2"/>
              <a:buChar char="þ"/>
            </a:pPr>
            <a:r>
              <a:rPr lang="en-US" sz="2000" b="0" i="0" dirty="0" smtClean="0">
                <a:solidFill>
                  <a:srgbClr val="004495"/>
                </a:solidFill>
                <a:latin typeface="+mj-lt"/>
              </a:rPr>
              <a:t> </a:t>
            </a:r>
            <a:r>
              <a:rPr lang="en-US" sz="2200" b="0" i="0" dirty="0" smtClean="0">
                <a:solidFill>
                  <a:srgbClr val="004495"/>
                </a:solidFill>
                <a:latin typeface="+mj-lt"/>
              </a:rPr>
              <a:t>title and number of the action</a:t>
            </a:r>
          </a:p>
          <a:p>
            <a:pPr marL="342900" indent="-342900">
              <a:buClr>
                <a:srgbClr val="006600"/>
              </a:buClr>
              <a:buSzPct val="100000"/>
              <a:buFont typeface="Wingdings" panose="05000000000000000000" pitchFamily="2" charset="2"/>
              <a:buChar char="þ"/>
            </a:pPr>
            <a:r>
              <a:rPr lang="en-US" sz="2200" b="0" i="0" dirty="0" smtClean="0">
                <a:solidFill>
                  <a:srgbClr val="004495"/>
                </a:solidFill>
                <a:latin typeface="+mj-lt"/>
              </a:rPr>
              <a:t> beneficiary’s full name</a:t>
            </a:r>
          </a:p>
          <a:p>
            <a:pPr marL="342900" indent="-342900">
              <a:buClr>
                <a:srgbClr val="006600"/>
              </a:buClr>
              <a:buSzPct val="100000"/>
              <a:buFont typeface="Wingdings" panose="05000000000000000000" pitchFamily="2" charset="2"/>
              <a:buChar char="þ"/>
            </a:pPr>
            <a:r>
              <a:rPr lang="en-US" sz="2200" b="0" i="0" dirty="0" smtClean="0">
                <a:solidFill>
                  <a:srgbClr val="004495"/>
                </a:solidFill>
                <a:latin typeface="+mj-lt"/>
              </a:rPr>
              <a:t> full name, date and signature of the person working for the action </a:t>
            </a:r>
          </a:p>
          <a:p>
            <a:pPr marL="342900" indent="-342900">
              <a:buClr>
                <a:srgbClr val="006600"/>
              </a:buClr>
              <a:buSzPct val="100000"/>
              <a:buFont typeface="Wingdings" panose="05000000000000000000" pitchFamily="2" charset="2"/>
              <a:buChar char="þ"/>
            </a:pPr>
            <a:r>
              <a:rPr lang="en-US" sz="2200" b="0" i="0" dirty="0" smtClean="0">
                <a:solidFill>
                  <a:srgbClr val="004495"/>
                </a:solidFill>
                <a:latin typeface="+mj-lt"/>
              </a:rPr>
              <a:t> number of hours worked for the action </a:t>
            </a:r>
          </a:p>
          <a:p>
            <a:pPr marL="342900" indent="-342900">
              <a:buClr>
                <a:srgbClr val="006600"/>
              </a:buClr>
              <a:buSzPct val="100000"/>
              <a:buFont typeface="Wingdings" panose="05000000000000000000" pitchFamily="2" charset="2"/>
              <a:buChar char="þ"/>
            </a:pPr>
            <a:r>
              <a:rPr lang="en-US" sz="2200" b="0" i="0" dirty="0">
                <a:solidFill>
                  <a:srgbClr val="004495"/>
                </a:solidFill>
                <a:latin typeface="+mj-lt"/>
              </a:rPr>
              <a:t> </a:t>
            </a:r>
            <a:r>
              <a:rPr lang="en-US" sz="2200" b="0" i="0" dirty="0" smtClean="0">
                <a:solidFill>
                  <a:srgbClr val="004495"/>
                </a:solidFill>
                <a:latin typeface="+mj-lt"/>
              </a:rPr>
              <a:t>supervisor’s full name and signature </a:t>
            </a:r>
          </a:p>
          <a:p>
            <a:pPr marL="342900" indent="-342900">
              <a:buClr>
                <a:srgbClr val="006600"/>
              </a:buClr>
              <a:buSzPct val="100000"/>
              <a:buFont typeface="Wingdings" panose="05000000000000000000" pitchFamily="2" charset="2"/>
              <a:buChar char="þ"/>
            </a:pPr>
            <a:r>
              <a:rPr lang="en-US" sz="2200" b="0" i="0" dirty="0" smtClean="0">
                <a:solidFill>
                  <a:srgbClr val="004495"/>
                </a:solidFill>
                <a:latin typeface="+mj-lt"/>
              </a:rPr>
              <a:t> reference to the action tasks or work packages of Annex 1</a:t>
            </a:r>
          </a:p>
          <a:p>
            <a:pPr marL="342900" indent="-342900">
              <a:buClr>
                <a:srgbClr val="006600"/>
              </a:buClr>
              <a:buSzPct val="150000"/>
              <a:buFont typeface="Wingdings" panose="05000000000000000000" pitchFamily="2" charset="2"/>
              <a:buChar char="þ"/>
            </a:pPr>
            <a:endParaRPr lang="en-GB" sz="2000" b="0" i="0" dirty="0" smtClean="0">
              <a:solidFill>
                <a:srgbClr val="004495"/>
              </a:solidFill>
              <a:latin typeface="+mj-lt"/>
            </a:endParaRPr>
          </a:p>
          <a:p>
            <a:r>
              <a:rPr lang="en-US" sz="2000" b="0" i="0" dirty="0" smtClean="0">
                <a:solidFill>
                  <a:srgbClr val="004495"/>
                </a:solidFill>
                <a:latin typeface="+mj-lt"/>
              </a:rPr>
              <a:t>	</a:t>
            </a:r>
          </a:p>
          <a:p>
            <a:pPr marL="1076325" indent="-1076325"/>
            <a:r>
              <a:rPr lang="en-US" sz="2000" b="0" i="0" dirty="0">
                <a:solidFill>
                  <a:srgbClr val="004495"/>
                </a:solidFill>
                <a:latin typeface="+mj-lt"/>
              </a:rPr>
              <a:t>	</a:t>
            </a:r>
            <a:r>
              <a:rPr lang="en-US" sz="2000" b="0" i="0" dirty="0" smtClean="0">
                <a:solidFill>
                  <a:srgbClr val="004495"/>
                </a:solidFill>
                <a:latin typeface="+mj-lt"/>
              </a:rPr>
              <a:t>Information included in time-sheets must match records of annual leave, sick leave, other leaves and work-related travel. </a:t>
            </a:r>
            <a:endParaRPr lang="en-GB" sz="2000" b="0" i="0" dirty="0">
              <a:solidFill>
                <a:srgbClr val="004495"/>
              </a:solidFill>
              <a:latin typeface="+mj-lt"/>
            </a:endParaRPr>
          </a:p>
        </p:txBody>
      </p:sp>
      <p:sp>
        <p:nvSpPr>
          <p:cNvPr id="3" name="Text Placeholder 2"/>
          <p:cNvSpPr>
            <a:spLocks noGrp="1"/>
          </p:cNvSpPr>
          <p:nvPr>
            <p:ph type="body" sz="quarter" idx="10"/>
          </p:nvPr>
        </p:nvSpPr>
        <p:spPr/>
        <p:txBody>
          <a:bodyPr/>
          <a:lstStyle/>
          <a:p>
            <a:pPr marL="0" indent="0">
              <a:buNone/>
            </a:pPr>
            <a:r>
              <a:rPr lang="fr-BE" sz="3000" dirty="0" err="1"/>
              <a:t>Auditor's</a:t>
            </a:r>
            <a:r>
              <a:rPr lang="fr-BE" sz="3000" dirty="0"/>
              <a:t> </a:t>
            </a:r>
            <a:r>
              <a:rPr lang="fr-BE" sz="3000" dirty="0" err="1"/>
              <a:t>advice</a:t>
            </a:r>
            <a:r>
              <a:rPr lang="fr-BE" sz="3000" dirty="0"/>
              <a:t>: </a:t>
            </a:r>
            <a:r>
              <a:rPr lang="fr-BE" sz="3000" dirty="0" smtClean="0">
                <a:solidFill>
                  <a:schemeClr val="bg1"/>
                </a:solidFill>
              </a:rPr>
              <a:t>Time </a:t>
            </a:r>
            <a:r>
              <a:rPr lang="fr-BE" sz="3000" dirty="0" err="1">
                <a:solidFill>
                  <a:schemeClr val="bg1"/>
                </a:solidFill>
              </a:rPr>
              <a:t>sheets</a:t>
            </a:r>
            <a:r>
              <a:rPr lang="fr-BE" sz="3000" dirty="0">
                <a:solidFill>
                  <a:schemeClr val="bg1"/>
                </a:solidFill>
              </a:rPr>
              <a:t> (</a:t>
            </a:r>
            <a:r>
              <a:rPr lang="fr-BE" sz="3000" dirty="0" err="1">
                <a:solidFill>
                  <a:schemeClr val="bg1"/>
                </a:solidFill>
              </a:rPr>
              <a:t>continued</a:t>
            </a:r>
            <a:r>
              <a:rPr lang="fr-BE" sz="3000" dirty="0">
                <a:solidFill>
                  <a:schemeClr val="bg1"/>
                </a:solidFill>
              </a:rPr>
              <a:t>)</a:t>
            </a:r>
            <a:endParaRPr lang="en-GB" sz="3000" dirty="0">
              <a:solidFill>
                <a:schemeClr val="bg1"/>
              </a:solidFill>
            </a:endParaRPr>
          </a:p>
          <a:p>
            <a:pPr marL="0" indent="0">
              <a:buNone/>
            </a:pPr>
            <a:endParaRPr lang="en-GB" dirty="0">
              <a:solidFill>
                <a:schemeClr val="bg1"/>
              </a:solidFill>
            </a:endParaRPr>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41" y="5796855"/>
            <a:ext cx="847725"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984538"/>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3"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Personnel costs: </a:t>
            </a:r>
            <a:r>
              <a:rPr lang="en-GB" altLang="en-US" sz="3000" i="1" dirty="0" smtClean="0">
                <a:solidFill>
                  <a:schemeClr val="bg1"/>
                </a:solidFill>
                <a:ea typeface="Verdana" pitchFamily="34" charset="0"/>
                <a:cs typeface="Verdana" pitchFamily="34" charset="0"/>
              </a:rPr>
              <a:t>hourly </a:t>
            </a:r>
            <a:r>
              <a:rPr lang="en-GB" altLang="en-US" sz="3000" i="1" dirty="0">
                <a:solidFill>
                  <a:schemeClr val="bg1"/>
                </a:solidFill>
                <a:ea typeface="Verdana" pitchFamily="34" charset="0"/>
                <a:cs typeface="Verdana" pitchFamily="34" charset="0"/>
              </a:rPr>
              <a:t>rate</a:t>
            </a:r>
          </a:p>
        </p:txBody>
      </p:sp>
      <p:sp>
        <p:nvSpPr>
          <p:cNvPr id="3" name="Action Button: Information 2">
            <a:hlinkClick r:id="rId3" action="ppaction://hlinksldjump" highlightClick="1"/>
          </p:cNvPr>
          <p:cNvSpPr/>
          <p:nvPr/>
        </p:nvSpPr>
        <p:spPr>
          <a:xfrm>
            <a:off x="10282238" y="-28575"/>
            <a:ext cx="422275" cy="412750"/>
          </a:xfrm>
          <a:prstGeom prst="actionButtonInformation">
            <a:avLst/>
          </a:prstGeom>
          <a:solidFill>
            <a:srgbClr val="01427D"/>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graphicFrame>
        <p:nvGraphicFramePr>
          <p:cNvPr id="2" name="Diagram 1"/>
          <p:cNvGraphicFramePr/>
          <p:nvPr>
            <p:extLst>
              <p:ext uri="{D42A27DB-BD31-4B8C-83A1-F6EECF244321}">
                <p14:modId xmlns:p14="http://schemas.microsoft.com/office/powerpoint/2010/main" val="2159719799"/>
              </p:ext>
            </p:extLst>
          </p:nvPr>
        </p:nvGraphicFramePr>
        <p:xfrm>
          <a:off x="522164" y="1116335"/>
          <a:ext cx="9649072"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590268" y="5144591"/>
            <a:ext cx="4477480" cy="400110"/>
          </a:xfrm>
          <a:prstGeom prst="rect">
            <a:avLst/>
          </a:prstGeom>
          <a:noFill/>
        </p:spPr>
        <p:txBody>
          <a:bodyPr wrap="square" rtlCol="0">
            <a:spAutoFit/>
          </a:bodyPr>
          <a:lstStyle/>
          <a:p>
            <a:r>
              <a:rPr lang="en-GB" sz="2000" dirty="0" smtClean="0">
                <a:solidFill>
                  <a:schemeClr val="tx2">
                    <a:lumMod val="65000"/>
                    <a:lumOff val="35000"/>
                  </a:schemeClr>
                </a:solidFill>
              </a:rPr>
              <a:t>1.A</a:t>
            </a:r>
            <a:r>
              <a:rPr lang="en-GB" sz="2000" b="0" dirty="0" smtClean="0">
                <a:solidFill>
                  <a:schemeClr val="tx2">
                    <a:lumMod val="65000"/>
                    <a:lumOff val="35000"/>
                  </a:schemeClr>
                </a:solidFill>
              </a:rPr>
              <a:t> Salary is </a:t>
            </a:r>
            <a:r>
              <a:rPr lang="en-GB" sz="2000" dirty="0" smtClean="0">
                <a:solidFill>
                  <a:schemeClr val="tx2">
                    <a:lumMod val="65000"/>
                    <a:lumOff val="35000"/>
                  </a:schemeClr>
                </a:solidFill>
              </a:rPr>
              <a:t>NOT</a:t>
            </a:r>
            <a:r>
              <a:rPr lang="en-GB" sz="2000" b="0" dirty="0" smtClean="0">
                <a:solidFill>
                  <a:schemeClr val="tx2">
                    <a:lumMod val="65000"/>
                    <a:lumOff val="35000"/>
                  </a:schemeClr>
                </a:solidFill>
              </a:rPr>
              <a:t> project-based</a:t>
            </a:r>
            <a:endParaRPr lang="en-GB" sz="2000" b="0" dirty="0">
              <a:solidFill>
                <a:schemeClr val="tx2">
                  <a:lumMod val="65000"/>
                  <a:lumOff val="35000"/>
                </a:schemeClr>
              </a:solidFill>
            </a:endParaRPr>
          </a:p>
        </p:txBody>
      </p:sp>
      <p:sp>
        <p:nvSpPr>
          <p:cNvPr id="20" name="TextBox 19"/>
          <p:cNvSpPr txBox="1"/>
          <p:nvPr/>
        </p:nvSpPr>
        <p:spPr>
          <a:xfrm>
            <a:off x="6422916" y="5144591"/>
            <a:ext cx="3748320" cy="400110"/>
          </a:xfrm>
          <a:prstGeom prst="rect">
            <a:avLst/>
          </a:prstGeom>
          <a:noFill/>
        </p:spPr>
        <p:txBody>
          <a:bodyPr wrap="square" rtlCol="0">
            <a:spAutoFit/>
          </a:bodyPr>
          <a:lstStyle/>
          <a:p>
            <a:pPr marL="542925" indent="-542925"/>
            <a:r>
              <a:rPr lang="en-GB" sz="2000" dirty="0" smtClean="0">
                <a:solidFill>
                  <a:schemeClr val="tx2">
                    <a:lumMod val="65000"/>
                    <a:lumOff val="35000"/>
                  </a:schemeClr>
                </a:solidFill>
              </a:rPr>
              <a:t>1.B</a:t>
            </a:r>
            <a:r>
              <a:rPr lang="en-GB" sz="2000" b="0" dirty="0" smtClean="0">
                <a:solidFill>
                  <a:schemeClr val="tx2">
                    <a:lumMod val="65000"/>
                    <a:lumOff val="35000"/>
                  </a:schemeClr>
                </a:solidFill>
              </a:rPr>
              <a:t> Salary is project-based</a:t>
            </a:r>
            <a:endParaRPr lang="en-GB" sz="2000" b="0" dirty="0">
              <a:solidFill>
                <a:schemeClr val="tx2">
                  <a:lumMod val="65000"/>
                  <a:lumOff val="35000"/>
                </a:schemeClr>
              </a:solidFill>
            </a:endParaRPr>
          </a:p>
        </p:txBody>
      </p:sp>
      <p:sp>
        <p:nvSpPr>
          <p:cNvPr id="21" name="TextBox 20"/>
          <p:cNvSpPr txBox="1"/>
          <p:nvPr/>
        </p:nvSpPr>
        <p:spPr>
          <a:xfrm>
            <a:off x="3258468" y="6012879"/>
            <a:ext cx="5090722" cy="400110"/>
          </a:xfrm>
          <a:prstGeom prst="rect">
            <a:avLst/>
          </a:prstGeom>
          <a:noFill/>
        </p:spPr>
        <p:txBody>
          <a:bodyPr wrap="square" rtlCol="0">
            <a:spAutoFit/>
          </a:bodyPr>
          <a:lstStyle/>
          <a:p>
            <a:r>
              <a:rPr lang="en-GB" sz="2000" b="0" dirty="0" smtClean="0">
                <a:solidFill>
                  <a:schemeClr val="tx2">
                    <a:lumMod val="65000"/>
                    <a:lumOff val="35000"/>
                  </a:schemeClr>
                </a:solidFill>
              </a:rPr>
              <a:t>Per </a:t>
            </a:r>
            <a:r>
              <a:rPr lang="en-GB" sz="2000" dirty="0" smtClean="0">
                <a:solidFill>
                  <a:schemeClr val="tx2">
                    <a:lumMod val="65000"/>
                    <a:lumOff val="35000"/>
                  </a:schemeClr>
                </a:solidFill>
              </a:rPr>
              <a:t>full-financial year </a:t>
            </a:r>
            <a:r>
              <a:rPr lang="en-GB" sz="2000" b="0" dirty="0" smtClean="0">
                <a:solidFill>
                  <a:schemeClr val="tx2">
                    <a:lumMod val="65000"/>
                    <a:lumOff val="35000"/>
                  </a:schemeClr>
                </a:solidFill>
              </a:rPr>
              <a:t>or per </a:t>
            </a:r>
            <a:r>
              <a:rPr lang="en-GB" sz="2000" dirty="0" smtClean="0">
                <a:solidFill>
                  <a:schemeClr val="tx2">
                    <a:lumMod val="65000"/>
                    <a:lumOff val="35000"/>
                  </a:schemeClr>
                </a:solidFill>
              </a:rPr>
              <a:t>month</a:t>
            </a:r>
            <a:endParaRPr lang="en-GB" sz="2000" dirty="0">
              <a:solidFill>
                <a:schemeClr val="tx2">
                  <a:lumMod val="65000"/>
                  <a:lumOff val="35000"/>
                </a:schemeClr>
              </a:solidFill>
            </a:endParaRPr>
          </a:p>
        </p:txBody>
      </p:sp>
      <p:sp>
        <p:nvSpPr>
          <p:cNvPr id="13" name="Action Button: Return 12">
            <a:hlinkClick r:id="" action="ppaction://hlinkshowjump?jump=lastslideviewed" highlightClick="1"/>
          </p:cNvPr>
          <p:cNvSpPr/>
          <p:nvPr/>
        </p:nvSpPr>
        <p:spPr>
          <a:xfrm>
            <a:off x="10282238" y="396255"/>
            <a:ext cx="422274" cy="414338"/>
          </a:xfrm>
          <a:prstGeom prst="actionButtonReturn">
            <a:avLst/>
          </a:prstGeom>
          <a:solidFill>
            <a:srgbClr val="02539C"/>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7" name="Left-Right-Up Arrow 6"/>
          <p:cNvSpPr/>
          <p:nvPr/>
        </p:nvSpPr>
        <p:spPr>
          <a:xfrm rot="10800000">
            <a:off x="5139756" y="5170469"/>
            <a:ext cx="1211151" cy="770402"/>
          </a:xfrm>
          <a:prstGeom prst="leftRightUpArrow">
            <a:avLst>
              <a:gd name="adj1" fmla="val 25000"/>
              <a:gd name="adj2" fmla="val 21875"/>
              <a:gd name="adj3" fmla="val 19792"/>
            </a:avLst>
          </a:prstGeom>
          <a:solidFill>
            <a:srgbClr val="FCD1AE"/>
          </a:solidFill>
          <a:ln>
            <a:solidFill>
              <a:srgbClr val="B7A25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60849064"/>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1113" y="1896988"/>
            <a:ext cx="10704513" cy="2016224"/>
          </a:xfrm>
          <a:prstGeom prst="rect">
            <a:avLst/>
          </a:prstGeom>
          <a:solidFill>
            <a:srgbClr val="133176">
              <a:alpha val="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Personnel costs: </a:t>
            </a:r>
            <a:r>
              <a:rPr lang="en-GB" altLang="en-US" sz="3000" i="1" dirty="0">
                <a:solidFill>
                  <a:schemeClr val="bg1"/>
                </a:solidFill>
                <a:ea typeface="Verdana" pitchFamily="34" charset="0"/>
                <a:cs typeface="Verdana" pitchFamily="34" charset="0"/>
              </a:rPr>
              <a:t>hourly rate</a:t>
            </a: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436" y="2617068"/>
            <a:ext cx="5639488" cy="113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3915" y="2041004"/>
            <a:ext cx="9361055" cy="400110"/>
          </a:xfrm>
          <a:prstGeom prst="rect">
            <a:avLst/>
          </a:prstGeom>
          <a:noFill/>
          <a:ln>
            <a:noFill/>
          </a:ln>
        </p:spPr>
        <p:txBody>
          <a:bodyPr wrap="square" rtlCol="0">
            <a:spAutoFit/>
          </a:bodyPr>
          <a:lstStyle/>
          <a:p>
            <a:r>
              <a:rPr lang="en-GB" sz="2000" dirty="0" smtClean="0">
                <a:solidFill>
                  <a:srgbClr val="0000CC"/>
                </a:solidFill>
                <a:latin typeface="+mn-lt"/>
              </a:rPr>
              <a:t>  1A - General case: </a:t>
            </a:r>
            <a:r>
              <a:rPr lang="en-GB" sz="2000" b="0" dirty="0" smtClean="0">
                <a:solidFill>
                  <a:srgbClr val="0000CC"/>
                </a:solidFill>
                <a:latin typeface="+mn-lt"/>
              </a:rPr>
              <a:t>the salary does not depend on specific projects</a:t>
            </a:r>
            <a:endParaRPr lang="en-GB" sz="2000" dirty="0">
              <a:solidFill>
                <a:srgbClr val="0000CC"/>
              </a:solidFill>
              <a:latin typeface="+mn-lt"/>
            </a:endParaRPr>
          </a:p>
        </p:txBody>
      </p:sp>
      <p:sp>
        <p:nvSpPr>
          <p:cNvPr id="13" name="TextBox 12"/>
          <p:cNvSpPr txBox="1"/>
          <p:nvPr/>
        </p:nvSpPr>
        <p:spPr>
          <a:xfrm>
            <a:off x="48837" y="4439369"/>
            <a:ext cx="8446982" cy="400110"/>
          </a:xfrm>
          <a:prstGeom prst="rect">
            <a:avLst/>
          </a:prstGeom>
          <a:noFill/>
          <a:ln>
            <a:noFill/>
          </a:ln>
        </p:spPr>
        <p:txBody>
          <a:bodyPr wrap="square" rtlCol="0">
            <a:spAutoFit/>
          </a:bodyPr>
          <a:lstStyle/>
          <a:p>
            <a:r>
              <a:rPr lang="en-GB" sz="1800" dirty="0" smtClean="0">
                <a:solidFill>
                  <a:srgbClr val="663300"/>
                </a:solidFill>
                <a:latin typeface="+mn-lt"/>
              </a:rPr>
              <a:t> </a:t>
            </a:r>
            <a:r>
              <a:rPr lang="en-GB" sz="2000" dirty="0" smtClean="0">
                <a:solidFill>
                  <a:srgbClr val="0000CC"/>
                </a:solidFill>
                <a:latin typeface="+mn-lt"/>
              </a:rPr>
              <a:t>1B </a:t>
            </a:r>
            <a:r>
              <a:rPr lang="en-GB" sz="2000" dirty="0">
                <a:solidFill>
                  <a:srgbClr val="0000CC"/>
                </a:solidFill>
                <a:latin typeface="+mn-lt"/>
              </a:rPr>
              <a:t>- Specific case: </a:t>
            </a:r>
            <a:r>
              <a:rPr lang="en-GB" sz="2000" b="0" dirty="0" smtClean="0">
                <a:solidFill>
                  <a:srgbClr val="0000CC"/>
                </a:solidFill>
                <a:latin typeface="+mn-lt"/>
              </a:rPr>
              <a:t>project-based </a:t>
            </a:r>
            <a:r>
              <a:rPr lang="en-GB" sz="2000" b="0" dirty="0">
                <a:solidFill>
                  <a:srgbClr val="0000CC"/>
                </a:solidFill>
                <a:latin typeface="+mn-lt"/>
              </a:rPr>
              <a:t>remuneration</a:t>
            </a:r>
          </a:p>
        </p:txBody>
      </p:sp>
      <p:pic>
        <p:nvPicPr>
          <p:cNvPr id="84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58" y="5087350"/>
            <a:ext cx="6653142" cy="106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ight Brace 28"/>
          <p:cNvSpPr/>
          <p:nvPr/>
        </p:nvSpPr>
        <p:spPr bwMode="auto">
          <a:xfrm>
            <a:off x="7146900" y="4353200"/>
            <a:ext cx="216024" cy="2088232"/>
          </a:xfrm>
          <a:prstGeom prst="rightBrace">
            <a:avLst/>
          </a:prstGeom>
          <a:noFill/>
          <a:ln w="15875" cap="flat" cmpd="sng" algn="ctr">
            <a:solidFill>
              <a:srgbClr val="13317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grpSp>
        <p:nvGrpSpPr>
          <p:cNvPr id="34" name="Group 33"/>
          <p:cNvGrpSpPr/>
          <p:nvPr/>
        </p:nvGrpSpPr>
        <p:grpSpPr>
          <a:xfrm>
            <a:off x="7461220" y="4831655"/>
            <a:ext cx="3024336" cy="910762"/>
            <a:chOff x="7506940" y="5038157"/>
            <a:chExt cx="3024336" cy="910762"/>
          </a:xfrm>
        </p:grpSpPr>
        <p:sp>
          <p:nvSpPr>
            <p:cNvPr id="33" name="Rectangle 32"/>
            <p:cNvSpPr/>
            <p:nvPr/>
          </p:nvSpPr>
          <p:spPr>
            <a:xfrm>
              <a:off x="7506940" y="5038157"/>
              <a:ext cx="3024336" cy="910762"/>
            </a:xfrm>
            <a:prstGeom prst="rect">
              <a:avLst/>
            </a:prstGeom>
          </p:spPr>
          <p:txBody>
            <a:bodyPr wrap="square">
              <a:spAutoFit/>
            </a:bodyPr>
            <a:lstStyle/>
            <a:p>
              <a:pPr>
                <a:lnSpc>
                  <a:spcPts val="2200"/>
                </a:lnSpc>
              </a:pPr>
              <a:r>
                <a:rPr lang="en-GB" altLang="en-US" sz="1600" b="0" dirty="0">
                  <a:solidFill>
                    <a:srgbClr val="490092"/>
                  </a:solidFill>
                  <a:sym typeface="Wingdings" pitchFamily="2" charset="2"/>
                </a:rPr>
                <a:t> </a:t>
              </a:r>
              <a:r>
                <a:rPr lang="en-GB" altLang="en-US" sz="1600" b="0" dirty="0" smtClean="0">
                  <a:solidFill>
                    <a:srgbClr val="490092"/>
                  </a:solidFill>
                  <a:sym typeface="Wingdings" pitchFamily="2" charset="2"/>
                </a:rPr>
                <a:t>           </a:t>
              </a:r>
              <a:r>
                <a:rPr lang="en-GB" altLang="en-US" sz="1600" b="0" dirty="0" smtClean="0">
                  <a:solidFill>
                    <a:srgbClr val="0000CC"/>
                  </a:solidFill>
                  <a:sym typeface="Wingdings" pitchFamily="2" charset="2"/>
                </a:rPr>
                <a:t>Subject to the     	provisions on </a:t>
              </a:r>
            </a:p>
            <a:p>
              <a:pPr>
                <a:lnSpc>
                  <a:spcPts val="2200"/>
                </a:lnSpc>
              </a:pPr>
              <a:r>
                <a:rPr lang="en-GB" altLang="en-US" sz="1600" dirty="0" smtClean="0">
                  <a:solidFill>
                    <a:srgbClr val="0000CC"/>
                  </a:solidFill>
                  <a:sym typeface="Wingdings" pitchFamily="2" charset="2"/>
                </a:rPr>
                <a:t>additional remuneration</a:t>
              </a:r>
              <a:endParaRPr lang="en-GB" sz="1600" dirty="0">
                <a:solidFill>
                  <a:srgbClr val="0000CC"/>
                </a:solidFill>
              </a:endParaRPr>
            </a:p>
          </p:txBody>
        </p:sp>
        <p:sp>
          <p:nvSpPr>
            <p:cNvPr id="35" name="Isosceles Triangle 34"/>
            <p:cNvSpPr/>
            <p:nvPr/>
          </p:nvSpPr>
          <p:spPr bwMode="auto">
            <a:xfrm>
              <a:off x="7674470" y="5110335"/>
              <a:ext cx="624558" cy="455238"/>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2100" dirty="0">
                  <a:solidFill>
                    <a:srgbClr val="502800"/>
                  </a:solidFill>
                  <a:latin typeface="Georgia" panose="02040502050405020303" pitchFamily="18" charset="0"/>
                  <a:sym typeface="Webdings"/>
                </a:rPr>
                <a:t>!</a:t>
              </a:r>
              <a:endParaRPr lang="en-GB" sz="21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700" dirty="0">
                <a:solidFill>
                  <a:srgbClr val="502800"/>
                </a:solidFill>
              </a:endParaRPr>
            </a:p>
          </p:txBody>
        </p:sp>
      </p:grpSp>
      <p:grpSp>
        <p:nvGrpSpPr>
          <p:cNvPr id="15" name="Group 14"/>
          <p:cNvGrpSpPr/>
          <p:nvPr/>
        </p:nvGrpSpPr>
        <p:grpSpPr>
          <a:xfrm>
            <a:off x="48837" y="1070670"/>
            <a:ext cx="9649072" cy="645208"/>
            <a:chOff x="0" y="3096340"/>
            <a:chExt cx="9649072" cy="645208"/>
          </a:xfrm>
        </p:grpSpPr>
        <p:sp>
          <p:nvSpPr>
            <p:cNvPr id="16" name="Rounded Rectangle 15"/>
            <p:cNvSpPr/>
            <p:nvPr/>
          </p:nvSpPr>
          <p:spPr>
            <a:xfrm>
              <a:off x="0" y="3096340"/>
              <a:ext cx="9649072" cy="645208"/>
            </a:xfrm>
            <a:prstGeom prst="roundRect">
              <a:avLst/>
            </a:prstGeom>
            <a:gradFill rotWithShape="0">
              <a:gsLst>
                <a:gs pos="0">
                  <a:srgbClr val="F79646">
                    <a:alpha val="10000"/>
                  </a:srgbClr>
                </a:gs>
                <a:gs pos="100000">
                  <a:srgbClr val="F79646"/>
                </a:gs>
              </a:gsLst>
              <a:lin ang="0" scaled="1"/>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31496" y="3127836"/>
              <a:ext cx="9586080" cy="582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solidFill>
                    <a:srgbClr val="0000CC"/>
                  </a:solidFill>
                </a:rPr>
                <a:t>Actual costs</a:t>
              </a:r>
              <a:endParaRPr lang="en-GB" sz="2400" b="1" kern="1200" dirty="0">
                <a:solidFill>
                  <a:srgbClr val="0000CC"/>
                </a:solidFill>
              </a:endParaRPr>
            </a:p>
          </p:txBody>
        </p:sp>
      </p:grpSp>
      <p:sp>
        <p:nvSpPr>
          <p:cNvPr id="19" name="Action Button: Information 18">
            <a:hlinkClick r:id="rId5" action="ppaction://hlinksldjump" highlightClick="1"/>
          </p:cNvPr>
          <p:cNvSpPr/>
          <p:nvPr/>
        </p:nvSpPr>
        <p:spPr>
          <a:xfrm>
            <a:off x="10282238" y="0"/>
            <a:ext cx="422275" cy="539750"/>
          </a:xfrm>
          <a:prstGeom prst="actionButtonInformation">
            <a:avLst/>
          </a:prstGeom>
          <a:solidFill>
            <a:srgbClr val="01427D"/>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Tree>
    <p:extLst>
      <p:ext uri="{BB962C8B-B14F-4D97-AF65-F5344CB8AC3E}">
        <p14:creationId xmlns:p14="http://schemas.microsoft.com/office/powerpoint/2010/main" val="3773446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elay 9"/>
          <p:cNvSpPr/>
          <p:nvPr/>
        </p:nvSpPr>
        <p:spPr>
          <a:xfrm rot="10800000">
            <a:off x="-34482" y="2455484"/>
            <a:ext cx="10759378" cy="5095066"/>
          </a:xfrm>
          <a:custGeom>
            <a:avLst/>
            <a:gdLst>
              <a:gd name="connsiteX0" fmla="*/ 0 w 10704513"/>
              <a:gd name="connsiteY0" fmla="*/ 0 h 4248472"/>
              <a:gd name="connsiteX1" fmla="*/ 5352257 w 10704513"/>
              <a:gd name="connsiteY1" fmla="*/ 0 h 4248472"/>
              <a:gd name="connsiteX2" fmla="*/ 10704514 w 10704513"/>
              <a:gd name="connsiteY2" fmla="*/ 2124236 h 4248472"/>
              <a:gd name="connsiteX3" fmla="*/ 5352257 w 10704513"/>
              <a:gd name="connsiteY3" fmla="*/ 4248472 h 4248472"/>
              <a:gd name="connsiteX4" fmla="*/ 0 w 10704513"/>
              <a:gd name="connsiteY4" fmla="*/ 4248472 h 4248472"/>
              <a:gd name="connsiteX5" fmla="*/ 0 w 10704513"/>
              <a:gd name="connsiteY5" fmla="*/ 0 h 4248472"/>
              <a:gd name="connsiteX0" fmla="*/ 0 w 10713658"/>
              <a:gd name="connsiteY0" fmla="*/ 2150 h 4250622"/>
              <a:gd name="connsiteX1" fmla="*/ 5352257 w 10713658"/>
              <a:gd name="connsiteY1" fmla="*/ 2150 h 4250622"/>
              <a:gd name="connsiteX2" fmla="*/ 10713658 w 10713658"/>
              <a:gd name="connsiteY2" fmla="*/ 1074826 h 4250622"/>
              <a:gd name="connsiteX3" fmla="*/ 5352257 w 10713658"/>
              <a:gd name="connsiteY3" fmla="*/ 4250622 h 4250622"/>
              <a:gd name="connsiteX4" fmla="*/ 0 w 10713658"/>
              <a:gd name="connsiteY4" fmla="*/ 4250622 h 4250622"/>
              <a:gd name="connsiteX5" fmla="*/ 0 w 10713658"/>
              <a:gd name="connsiteY5" fmla="*/ 2150 h 4250622"/>
              <a:gd name="connsiteX0" fmla="*/ 0 w 12240701"/>
              <a:gd name="connsiteY0" fmla="*/ 9144 h 4257616"/>
              <a:gd name="connsiteX1" fmla="*/ 10701497 w 12240701"/>
              <a:gd name="connsiteY1" fmla="*/ 0 h 4257616"/>
              <a:gd name="connsiteX2" fmla="*/ 10713658 w 12240701"/>
              <a:gd name="connsiteY2" fmla="*/ 1081820 h 4257616"/>
              <a:gd name="connsiteX3" fmla="*/ 5352257 w 12240701"/>
              <a:gd name="connsiteY3" fmla="*/ 4257616 h 4257616"/>
              <a:gd name="connsiteX4" fmla="*/ 0 w 12240701"/>
              <a:gd name="connsiteY4" fmla="*/ 4257616 h 4257616"/>
              <a:gd name="connsiteX5" fmla="*/ 0 w 12240701"/>
              <a:gd name="connsiteY5" fmla="*/ 9144 h 4257616"/>
              <a:gd name="connsiteX0" fmla="*/ 0 w 12237650"/>
              <a:gd name="connsiteY0" fmla="*/ 308976 h 4557448"/>
              <a:gd name="connsiteX1" fmla="*/ 10701497 w 12237650"/>
              <a:gd name="connsiteY1" fmla="*/ 299832 h 4557448"/>
              <a:gd name="connsiteX2" fmla="*/ 10704514 w 12237650"/>
              <a:gd name="connsiteY2" fmla="*/ 320948 h 4557448"/>
              <a:gd name="connsiteX3" fmla="*/ 5352257 w 12237650"/>
              <a:gd name="connsiteY3" fmla="*/ 4557448 h 4557448"/>
              <a:gd name="connsiteX4" fmla="*/ 0 w 12237650"/>
              <a:gd name="connsiteY4" fmla="*/ 4557448 h 4557448"/>
              <a:gd name="connsiteX5" fmla="*/ 0 w 12237650"/>
              <a:gd name="connsiteY5" fmla="*/ 308976 h 4557448"/>
              <a:gd name="connsiteX0" fmla="*/ 0 w 12246838"/>
              <a:gd name="connsiteY0" fmla="*/ 9144 h 4257616"/>
              <a:gd name="connsiteX1" fmla="*/ 10701497 w 12246838"/>
              <a:gd name="connsiteY1" fmla="*/ 0 h 4257616"/>
              <a:gd name="connsiteX2" fmla="*/ 10731946 w 12246838"/>
              <a:gd name="connsiteY2" fmla="*/ 1100108 h 4257616"/>
              <a:gd name="connsiteX3" fmla="*/ 5352257 w 12246838"/>
              <a:gd name="connsiteY3" fmla="*/ 4257616 h 4257616"/>
              <a:gd name="connsiteX4" fmla="*/ 0 w 12246838"/>
              <a:gd name="connsiteY4" fmla="*/ 4257616 h 4257616"/>
              <a:gd name="connsiteX5" fmla="*/ 0 w 12246838"/>
              <a:gd name="connsiteY5" fmla="*/ 9144 h 4257616"/>
              <a:gd name="connsiteX0" fmla="*/ 0 w 12020128"/>
              <a:gd name="connsiteY0" fmla="*/ 9144 h 4257616"/>
              <a:gd name="connsiteX1" fmla="*/ 10701497 w 12020128"/>
              <a:gd name="connsiteY1" fmla="*/ 0 h 4257616"/>
              <a:gd name="connsiteX2" fmla="*/ 10731946 w 12020128"/>
              <a:gd name="connsiteY2" fmla="*/ 1100108 h 4257616"/>
              <a:gd name="connsiteX3" fmla="*/ 5352257 w 12020128"/>
              <a:gd name="connsiteY3" fmla="*/ 4257616 h 4257616"/>
              <a:gd name="connsiteX4" fmla="*/ 0 w 12020128"/>
              <a:gd name="connsiteY4" fmla="*/ 4257616 h 4257616"/>
              <a:gd name="connsiteX5" fmla="*/ 0 w 12020128"/>
              <a:gd name="connsiteY5" fmla="*/ 9144 h 4257616"/>
              <a:gd name="connsiteX0" fmla="*/ 0 w 12178260"/>
              <a:gd name="connsiteY0" fmla="*/ 9144 h 4257616"/>
              <a:gd name="connsiteX1" fmla="*/ 10701497 w 12178260"/>
              <a:gd name="connsiteY1" fmla="*/ 0 h 4257616"/>
              <a:gd name="connsiteX2" fmla="*/ 10731946 w 12178260"/>
              <a:gd name="connsiteY2" fmla="*/ 1100108 h 4257616"/>
              <a:gd name="connsiteX3" fmla="*/ 6876203 w 12178260"/>
              <a:gd name="connsiteY3" fmla="*/ 4257616 h 4257616"/>
              <a:gd name="connsiteX4" fmla="*/ 0 w 12178260"/>
              <a:gd name="connsiteY4" fmla="*/ 4257616 h 4257616"/>
              <a:gd name="connsiteX5" fmla="*/ 0 w 12178260"/>
              <a:gd name="connsiteY5" fmla="*/ 9144 h 4257616"/>
              <a:gd name="connsiteX0" fmla="*/ 0 w 12178260"/>
              <a:gd name="connsiteY0" fmla="*/ 9144 h 4257616"/>
              <a:gd name="connsiteX1" fmla="*/ 10701497 w 12178260"/>
              <a:gd name="connsiteY1" fmla="*/ 0 h 4257616"/>
              <a:gd name="connsiteX2" fmla="*/ 10731946 w 12178260"/>
              <a:gd name="connsiteY2" fmla="*/ 944660 h 4257616"/>
              <a:gd name="connsiteX3" fmla="*/ 6876203 w 12178260"/>
              <a:gd name="connsiteY3" fmla="*/ 4257616 h 4257616"/>
              <a:gd name="connsiteX4" fmla="*/ 0 w 12178260"/>
              <a:gd name="connsiteY4" fmla="*/ 4257616 h 4257616"/>
              <a:gd name="connsiteX5" fmla="*/ 0 w 12178260"/>
              <a:gd name="connsiteY5" fmla="*/ 9144 h 4257616"/>
              <a:gd name="connsiteX0" fmla="*/ 0 w 12020333"/>
              <a:gd name="connsiteY0" fmla="*/ 9525 h 4257997"/>
              <a:gd name="connsiteX1" fmla="*/ 10701497 w 12020333"/>
              <a:gd name="connsiteY1" fmla="*/ 381 h 4257997"/>
              <a:gd name="connsiteX2" fmla="*/ 10731946 w 12020333"/>
              <a:gd name="connsiteY2" fmla="*/ 945041 h 4257997"/>
              <a:gd name="connsiteX3" fmla="*/ 6876203 w 12020333"/>
              <a:gd name="connsiteY3" fmla="*/ 4257997 h 4257997"/>
              <a:gd name="connsiteX4" fmla="*/ 0 w 12020333"/>
              <a:gd name="connsiteY4" fmla="*/ 4257997 h 4257997"/>
              <a:gd name="connsiteX5" fmla="*/ 0 w 12020333"/>
              <a:gd name="connsiteY5" fmla="*/ 9525 h 4257997"/>
              <a:gd name="connsiteX0" fmla="*/ 10731946 w 10798564"/>
              <a:gd name="connsiteY0" fmla="*/ 935516 h 4248472"/>
              <a:gd name="connsiteX1" fmla="*/ 6876203 w 10798564"/>
              <a:gd name="connsiteY1" fmla="*/ 4248472 h 4248472"/>
              <a:gd name="connsiteX2" fmla="*/ 0 w 10798564"/>
              <a:gd name="connsiteY2" fmla="*/ 4248472 h 4248472"/>
              <a:gd name="connsiteX3" fmla="*/ 0 w 10798564"/>
              <a:gd name="connsiteY3" fmla="*/ 0 h 4248472"/>
              <a:gd name="connsiteX4" fmla="*/ 10798564 w 10798564"/>
              <a:gd name="connsiteY4" fmla="*/ 82296 h 4248472"/>
              <a:gd name="connsiteX0" fmla="*/ 10796516 w 10798564"/>
              <a:gd name="connsiteY0" fmla="*/ 935516 h 4248472"/>
              <a:gd name="connsiteX1" fmla="*/ 6876203 w 10798564"/>
              <a:gd name="connsiteY1" fmla="*/ 4248472 h 4248472"/>
              <a:gd name="connsiteX2" fmla="*/ 0 w 10798564"/>
              <a:gd name="connsiteY2" fmla="*/ 4248472 h 4248472"/>
              <a:gd name="connsiteX3" fmla="*/ 0 w 10798564"/>
              <a:gd name="connsiteY3" fmla="*/ 0 h 4248472"/>
              <a:gd name="connsiteX4" fmla="*/ 10798564 w 10798564"/>
              <a:gd name="connsiteY4" fmla="*/ 82296 h 4248472"/>
              <a:gd name="connsiteX0" fmla="*/ 10796516 w 10798564"/>
              <a:gd name="connsiteY0" fmla="*/ 935516 h 4248472"/>
              <a:gd name="connsiteX1" fmla="*/ 6285846 w 10798564"/>
              <a:gd name="connsiteY1" fmla="*/ 4239328 h 4248472"/>
              <a:gd name="connsiteX2" fmla="*/ 0 w 10798564"/>
              <a:gd name="connsiteY2" fmla="*/ 4248472 h 4248472"/>
              <a:gd name="connsiteX3" fmla="*/ 0 w 10798564"/>
              <a:gd name="connsiteY3" fmla="*/ 0 h 4248472"/>
              <a:gd name="connsiteX4" fmla="*/ 10798564 w 10798564"/>
              <a:gd name="connsiteY4" fmla="*/ 82296 h 4248472"/>
              <a:gd name="connsiteX0" fmla="*/ 10796516 w 10853910"/>
              <a:gd name="connsiteY0" fmla="*/ 935516 h 4248472"/>
              <a:gd name="connsiteX1" fmla="*/ 6285846 w 10853910"/>
              <a:gd name="connsiteY1" fmla="*/ 4239328 h 4248472"/>
              <a:gd name="connsiteX2" fmla="*/ 0 w 10853910"/>
              <a:gd name="connsiteY2" fmla="*/ 4248472 h 4248472"/>
              <a:gd name="connsiteX3" fmla="*/ 0 w 10853910"/>
              <a:gd name="connsiteY3" fmla="*/ 0 h 4248472"/>
              <a:gd name="connsiteX4" fmla="*/ 10853910 w 10853910"/>
              <a:gd name="connsiteY4" fmla="*/ 27432 h 4248472"/>
              <a:gd name="connsiteX0" fmla="*/ 10796516 w 10853910"/>
              <a:gd name="connsiteY0" fmla="*/ 941686 h 4254642"/>
              <a:gd name="connsiteX1" fmla="*/ 6285846 w 10853910"/>
              <a:gd name="connsiteY1" fmla="*/ 4245498 h 4254642"/>
              <a:gd name="connsiteX2" fmla="*/ 0 w 10853910"/>
              <a:gd name="connsiteY2" fmla="*/ 4254642 h 4254642"/>
              <a:gd name="connsiteX3" fmla="*/ 0 w 10853910"/>
              <a:gd name="connsiteY3" fmla="*/ 6170 h 4254642"/>
              <a:gd name="connsiteX4" fmla="*/ 10778129 w 10853910"/>
              <a:gd name="connsiteY4" fmla="*/ 0 h 4254642"/>
              <a:gd name="connsiteX5" fmla="*/ 10853910 w 10853910"/>
              <a:gd name="connsiteY5" fmla="*/ 33602 h 42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3910" h="4254642">
                <a:moveTo>
                  <a:pt x="10796516" y="941686"/>
                </a:moveTo>
                <a:cubicBezTo>
                  <a:pt x="10809313" y="1934753"/>
                  <a:pt x="9241816" y="4245498"/>
                  <a:pt x="6285846" y="4245498"/>
                </a:cubicBezTo>
                <a:lnTo>
                  <a:pt x="0" y="4254642"/>
                </a:lnTo>
                <a:lnTo>
                  <a:pt x="0" y="6170"/>
                </a:lnTo>
                <a:lnTo>
                  <a:pt x="10778129" y="0"/>
                </a:lnTo>
                <a:lnTo>
                  <a:pt x="10853910" y="33602"/>
                </a:lnTo>
              </a:path>
            </a:pathLst>
          </a:custGeom>
          <a:solidFill>
            <a:srgbClr val="FCF6E8">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nvGrpSpPr>
          <p:cNvPr id="11" name="Group 10"/>
          <p:cNvGrpSpPr/>
          <p:nvPr/>
        </p:nvGrpSpPr>
        <p:grpSpPr>
          <a:xfrm>
            <a:off x="270136" y="973392"/>
            <a:ext cx="9181020" cy="3239287"/>
            <a:chOff x="162124" y="827088"/>
            <a:chExt cx="8964996" cy="3038947"/>
          </a:xfrm>
        </p:grpSpPr>
        <p:grpSp>
          <p:nvGrpSpPr>
            <p:cNvPr id="5" name="Group 9"/>
            <p:cNvGrpSpPr>
              <a:grpSpLocks/>
            </p:cNvGrpSpPr>
            <p:nvPr/>
          </p:nvGrpSpPr>
          <p:grpSpPr bwMode="auto">
            <a:xfrm>
              <a:off x="1566280" y="827088"/>
              <a:ext cx="7560840" cy="1359321"/>
              <a:chOff x="249" y="1117"/>
              <a:chExt cx="5126" cy="1542"/>
            </a:xfrm>
          </p:grpSpPr>
          <p:sp>
            <p:nvSpPr>
              <p:cNvPr id="6" name="AutoShape 6"/>
              <p:cNvSpPr>
                <a:spLocks noChangeArrowheads="1"/>
              </p:cNvSpPr>
              <p:nvPr/>
            </p:nvSpPr>
            <p:spPr bwMode="auto">
              <a:xfrm>
                <a:off x="249" y="1117"/>
                <a:ext cx="5126" cy="1542"/>
              </a:xfrm>
              <a:prstGeom prst="cloudCallout">
                <a:avLst>
                  <a:gd name="adj1" fmla="val -58576"/>
                  <a:gd name="adj2" fmla="val 48012"/>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tLang="en-US"/>
              </a:p>
            </p:txBody>
          </p:sp>
          <p:sp>
            <p:nvSpPr>
              <p:cNvPr id="7" name="Text Box 5"/>
              <p:cNvSpPr txBox="1">
                <a:spLocks noChangeArrowheads="1"/>
              </p:cNvSpPr>
              <p:nvPr/>
            </p:nvSpPr>
            <p:spPr bwMode="auto">
              <a:xfrm>
                <a:off x="751" y="1512"/>
                <a:ext cx="4147" cy="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2000" b="1" dirty="0" smtClean="0">
                    <a:solidFill>
                      <a:schemeClr val="accent2"/>
                    </a:solidFill>
                  </a:rPr>
                  <a:t>How do I know if I am in the general case 1A or in th</a:t>
                </a:r>
                <a:r>
                  <a:rPr lang="en-GB" altLang="en-US" sz="2000" dirty="0" smtClean="0">
                    <a:solidFill>
                      <a:schemeClr val="accent2"/>
                    </a:solidFill>
                  </a:rPr>
                  <a:t>e specific case 1B</a:t>
                </a:r>
                <a:r>
                  <a:rPr lang="en-GB" altLang="en-US" sz="2000" b="1" dirty="0" smtClean="0">
                    <a:solidFill>
                      <a:schemeClr val="accent2"/>
                    </a:solidFill>
                  </a:rPr>
                  <a:t>?</a:t>
                </a:r>
                <a:endParaRPr lang="en-GB" altLang="en-US" sz="2000" b="1" dirty="0">
                  <a:solidFill>
                    <a:schemeClr val="accent2"/>
                  </a:solidFill>
                </a:endParaRPr>
              </a:p>
            </p:txBody>
          </p:sp>
        </p:grpSp>
        <p:pic>
          <p:nvPicPr>
            <p:cNvPr id="8" name="Picture 8" descr="AMDOU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24" y="1573106"/>
              <a:ext cx="945256" cy="229292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ACTUAL personnel costs: </a:t>
            </a:r>
            <a:r>
              <a:rPr lang="en-GB" altLang="en-US" sz="3000" i="1" dirty="0" smtClean="0">
                <a:solidFill>
                  <a:schemeClr val="bg1"/>
                </a:solidFill>
                <a:ea typeface="Verdana" pitchFamily="34" charset="0"/>
                <a:cs typeface="Verdana" pitchFamily="34" charset="0"/>
              </a:rPr>
              <a:t>hourly rate</a:t>
            </a:r>
            <a:endParaRPr lang="en-GB" altLang="en-US" sz="3000" i="1" dirty="0">
              <a:solidFill>
                <a:schemeClr val="bg1"/>
              </a:solidFill>
              <a:ea typeface="Verdana" pitchFamily="34" charset="0"/>
              <a:cs typeface="Verdana" pitchFamily="34" charset="0"/>
            </a:endParaRPr>
          </a:p>
        </p:txBody>
      </p:sp>
      <p:sp>
        <p:nvSpPr>
          <p:cNvPr id="12" name="TextBox 17"/>
          <p:cNvSpPr txBox="1">
            <a:spLocks noChangeArrowheads="1"/>
          </p:cNvSpPr>
          <p:nvPr/>
        </p:nvSpPr>
        <p:spPr bwMode="auto">
          <a:xfrm>
            <a:off x="852004" y="2916535"/>
            <a:ext cx="9544400" cy="381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1700213" indent="-447675" algn="r" eaLnBrk="1" hangingPunct="1">
              <a:defRPr/>
            </a:pPr>
            <a:r>
              <a:rPr lang="en-GB" altLang="en-US" sz="1800" b="0" dirty="0" smtClean="0">
                <a:solidFill>
                  <a:srgbClr val="3831BD"/>
                </a:solidFill>
                <a:sym typeface="Wingdings" pitchFamily="2" charset="2"/>
              </a:rPr>
              <a:t>	</a:t>
            </a:r>
            <a:r>
              <a:rPr lang="en-GB" altLang="en-US" sz="2100" b="0" dirty="0" smtClean="0">
                <a:solidFill>
                  <a:srgbClr val="490092"/>
                </a:solidFill>
                <a:sym typeface="Wingdings" pitchFamily="2" charset="2"/>
              </a:rPr>
              <a:t>If your remuneration for time worked in some projects is different from your remuneration for your other duties: you are in the </a:t>
            </a:r>
            <a:r>
              <a:rPr lang="en-GB" altLang="en-US" sz="2100" dirty="0">
                <a:solidFill>
                  <a:srgbClr val="490092"/>
                </a:solidFill>
                <a:sym typeface="Wingdings" pitchFamily="2" charset="2"/>
              </a:rPr>
              <a:t>specific </a:t>
            </a:r>
            <a:r>
              <a:rPr lang="en-GB" altLang="en-US" sz="2100" dirty="0" smtClean="0">
                <a:solidFill>
                  <a:srgbClr val="490092"/>
                </a:solidFill>
                <a:sym typeface="Wingdings" pitchFamily="2" charset="2"/>
              </a:rPr>
              <a:t>case (1B) </a:t>
            </a:r>
            <a:endParaRPr lang="en-GB" altLang="en-US" sz="2100" dirty="0">
              <a:solidFill>
                <a:srgbClr val="490092"/>
              </a:solidFill>
              <a:sym typeface="Wingdings" pitchFamily="2" charset="2"/>
            </a:endParaRPr>
          </a:p>
          <a:p>
            <a:pPr marL="895350" eaLnBrk="1" hangingPunct="1">
              <a:spcBef>
                <a:spcPts val="1200"/>
              </a:spcBef>
              <a:defRPr/>
            </a:pPr>
            <a:r>
              <a:rPr lang="en-GB" altLang="en-US" sz="1800" b="0" dirty="0" smtClean="0">
                <a:solidFill>
                  <a:srgbClr val="0000CC"/>
                </a:solidFill>
                <a:sym typeface="Wingdings" pitchFamily="2" charset="2"/>
              </a:rPr>
              <a:t>For example:</a:t>
            </a:r>
            <a:endParaRPr lang="fr-BE" altLang="en-US" sz="1200" b="0" dirty="0" smtClean="0">
              <a:solidFill>
                <a:srgbClr val="0000CC"/>
              </a:solidFill>
              <a:sym typeface="Wingdings" pitchFamily="2" charset="2"/>
            </a:endParaRPr>
          </a:p>
          <a:p>
            <a:pPr eaLnBrk="1" hangingPunct="1">
              <a:defRPr/>
            </a:pPr>
            <a:endParaRPr lang="fr-BE" altLang="en-US" sz="1600" b="0" dirty="0">
              <a:solidFill>
                <a:srgbClr val="3831BD"/>
              </a:solidFill>
              <a:sym typeface="Wingdings" pitchFamily="2" charset="2"/>
            </a:endParaRPr>
          </a:p>
          <a:p>
            <a:pPr marL="1255713" indent="-361950" eaLnBrk="1" hangingPunct="1">
              <a:buClr>
                <a:srgbClr val="0000EE"/>
              </a:buClr>
              <a:buSzPct val="118000"/>
              <a:buFont typeface="Wingdings" panose="05000000000000000000" pitchFamily="2" charset="2"/>
              <a:buChar char="Ä"/>
              <a:tabLst>
                <a:tab pos="809625" algn="l"/>
              </a:tabLst>
              <a:defRPr/>
            </a:pPr>
            <a:r>
              <a:rPr lang="en-GB" altLang="en-US" sz="1800" b="0" dirty="0" smtClean="0">
                <a:solidFill>
                  <a:srgbClr val="3831BD"/>
                </a:solidFill>
                <a:sym typeface="Wingdings" pitchFamily="2" charset="2"/>
              </a:rPr>
              <a:t>You get a supplementary employment contract to work in a project</a:t>
            </a:r>
          </a:p>
          <a:p>
            <a:pPr marL="1255713" indent="-361950" eaLnBrk="1" hangingPunct="1">
              <a:spcBef>
                <a:spcPts val="1800"/>
              </a:spcBef>
              <a:buClr>
                <a:srgbClr val="0000EE"/>
              </a:buClr>
              <a:buSzPct val="118000"/>
              <a:buFont typeface="Wingdings" panose="05000000000000000000" pitchFamily="2" charset="2"/>
              <a:buChar char="Ä"/>
              <a:tabLst>
                <a:tab pos="809625" algn="l"/>
              </a:tabLst>
              <a:defRPr/>
            </a:pPr>
            <a:r>
              <a:rPr lang="en-GB" altLang="en-US" sz="1800" b="0" dirty="0" smtClean="0">
                <a:solidFill>
                  <a:srgbClr val="3831BD"/>
                </a:solidFill>
                <a:sym typeface="Wingdings" pitchFamily="2" charset="2"/>
              </a:rPr>
              <a:t>You get a bonus or premium for the time worked in a project</a:t>
            </a:r>
          </a:p>
          <a:p>
            <a:pPr marL="1255713" indent="-361950" eaLnBrk="1" hangingPunct="1">
              <a:spcBef>
                <a:spcPts val="1800"/>
              </a:spcBef>
              <a:buClr>
                <a:srgbClr val="0000EE"/>
              </a:buClr>
              <a:buSzPct val="118000"/>
              <a:buFont typeface="Wingdings" panose="05000000000000000000" pitchFamily="2" charset="2"/>
              <a:buChar char="Ä"/>
              <a:tabLst>
                <a:tab pos="809625" algn="l"/>
              </a:tabLst>
              <a:defRPr/>
            </a:pPr>
            <a:r>
              <a:rPr lang="en-GB" altLang="en-US" sz="1800" b="0" dirty="0" smtClean="0">
                <a:solidFill>
                  <a:srgbClr val="3831BD"/>
                </a:solidFill>
                <a:sym typeface="Wingdings" pitchFamily="2" charset="2"/>
              </a:rPr>
              <a:t>Your contract fixes a specific hourly rate for work in specific projects</a:t>
            </a:r>
          </a:p>
          <a:p>
            <a:pPr marL="0" indent="0" eaLnBrk="1" hangingPunct="1">
              <a:spcBef>
                <a:spcPts val="3600"/>
              </a:spcBef>
              <a:buClr>
                <a:srgbClr val="0000EE"/>
              </a:buClr>
              <a:buSzPct val="118000"/>
              <a:tabLst>
                <a:tab pos="809625" algn="l"/>
              </a:tabLst>
              <a:defRPr/>
            </a:pPr>
            <a:r>
              <a:rPr lang="en-GB" altLang="en-US" sz="2100" b="0" dirty="0" smtClean="0">
                <a:solidFill>
                  <a:srgbClr val="490092"/>
                </a:solidFill>
                <a:sym typeface="Wingdings" pitchFamily="2" charset="2"/>
              </a:rPr>
              <a:t>Otherwise, you are in the </a:t>
            </a:r>
            <a:r>
              <a:rPr lang="en-GB" altLang="en-US" sz="2100" dirty="0" smtClean="0">
                <a:solidFill>
                  <a:srgbClr val="490092"/>
                </a:solidFill>
                <a:sym typeface="Wingdings" pitchFamily="2" charset="2"/>
              </a:rPr>
              <a:t>general case (1A)</a:t>
            </a:r>
            <a:endParaRPr lang="en-GB" altLang="en-US" sz="2100" b="0" dirty="0">
              <a:solidFill>
                <a:srgbClr val="3831BD"/>
              </a:solidFill>
              <a:sym typeface="Wingdings" pitchFamily="2" charset="2"/>
            </a:endParaRPr>
          </a:p>
        </p:txBody>
      </p:sp>
    </p:spTree>
    <p:extLst>
      <p:ext uri="{BB962C8B-B14F-4D97-AF65-F5344CB8AC3E}">
        <p14:creationId xmlns:p14="http://schemas.microsoft.com/office/powerpoint/2010/main" val="3448529295"/>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1A </a:t>
            </a:r>
            <a:r>
              <a:rPr lang="en-GB" altLang="en-US" sz="2000" i="1" dirty="0" smtClean="0">
                <a:solidFill>
                  <a:schemeClr val="bg1"/>
                </a:solidFill>
                <a:ea typeface="Verdana" pitchFamily="34" charset="0"/>
                <a:cs typeface="Verdana" pitchFamily="34" charset="0"/>
              </a:rPr>
              <a:t>(remuneration is not project-based)</a:t>
            </a:r>
            <a:endParaRPr lang="en-GB" altLang="en-US" sz="2400" i="1" dirty="0">
              <a:solidFill>
                <a:schemeClr val="bg1"/>
              </a:solidFill>
              <a:ea typeface="Verdana" pitchFamily="34" charset="0"/>
              <a:cs typeface="Verdana" pitchFamily="34" charset="0"/>
            </a:endParaRPr>
          </a:p>
        </p:txBody>
      </p:sp>
      <p:grpSp>
        <p:nvGrpSpPr>
          <p:cNvPr id="7" name="Group 6"/>
          <p:cNvGrpSpPr/>
          <p:nvPr/>
        </p:nvGrpSpPr>
        <p:grpSpPr>
          <a:xfrm>
            <a:off x="2563003" y="1280963"/>
            <a:ext cx="5760640" cy="1055483"/>
            <a:chOff x="1458268" y="3756311"/>
            <a:chExt cx="5760640" cy="1055483"/>
          </a:xfrm>
        </p:grpSpPr>
        <p:sp>
          <p:nvSpPr>
            <p:cNvPr id="3" name="TextBox 2"/>
            <p:cNvSpPr txBox="1"/>
            <p:nvPr/>
          </p:nvSpPr>
          <p:spPr>
            <a:xfrm>
              <a:off x="1458268" y="4017921"/>
              <a:ext cx="3240360" cy="523220"/>
            </a:xfrm>
            <a:prstGeom prst="rect">
              <a:avLst/>
            </a:prstGeom>
            <a:noFill/>
          </p:spPr>
          <p:txBody>
            <a:bodyPr wrap="square" rtlCol="0">
              <a:spAutoFit/>
            </a:bodyPr>
            <a:lstStyle/>
            <a:p>
              <a:r>
                <a:rPr lang="en-GB" sz="2800" i="1" dirty="0" smtClean="0">
                  <a:solidFill>
                    <a:srgbClr val="0000EE"/>
                  </a:solidFill>
                  <a:latin typeface="Times New Roman" panose="02020603050405020304" pitchFamily="18" charset="0"/>
                  <a:cs typeface="Times New Roman" panose="02020603050405020304" pitchFamily="18" charset="0"/>
                </a:rPr>
                <a:t>Hourly rate =</a:t>
              </a:r>
              <a:endParaRPr lang="en-GB" sz="2800" i="1" dirty="0">
                <a:solidFill>
                  <a:srgbClr val="0000EE"/>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978548" y="3756311"/>
              <a:ext cx="3240360" cy="523220"/>
            </a:xfrm>
            <a:prstGeom prst="rect">
              <a:avLst/>
            </a:prstGeom>
            <a:noFill/>
          </p:spPr>
          <p:txBody>
            <a:bodyPr wrap="square" rtlCol="0">
              <a:spAutoFit/>
            </a:bodyPr>
            <a:lstStyle/>
            <a:p>
              <a:r>
                <a:rPr lang="en-GB" sz="2800" i="1" dirty="0" smtClean="0">
                  <a:solidFill>
                    <a:srgbClr val="0000EE"/>
                  </a:solidFill>
                  <a:latin typeface="Times New Roman" panose="02020603050405020304" pitchFamily="18" charset="0"/>
                  <a:cs typeface="Times New Roman" panose="02020603050405020304" pitchFamily="18" charset="0"/>
                </a:rPr>
                <a:t>Personnel costs</a:t>
              </a:r>
              <a:endParaRPr lang="en-GB" sz="2800" i="1" dirty="0">
                <a:solidFill>
                  <a:srgbClr val="0000EE"/>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902006" y="4288574"/>
              <a:ext cx="3240360" cy="523220"/>
            </a:xfrm>
            <a:prstGeom prst="rect">
              <a:avLst/>
            </a:prstGeom>
            <a:noFill/>
          </p:spPr>
          <p:txBody>
            <a:bodyPr wrap="square" rtlCol="0">
              <a:spAutoFit/>
            </a:bodyPr>
            <a:lstStyle/>
            <a:p>
              <a:r>
                <a:rPr lang="en-GB" sz="2800" i="1" dirty="0" smtClean="0">
                  <a:solidFill>
                    <a:srgbClr val="0000EE"/>
                  </a:solidFill>
                  <a:latin typeface="Times New Roman" panose="02020603050405020304" pitchFamily="18" charset="0"/>
                  <a:cs typeface="Times New Roman" panose="02020603050405020304" pitchFamily="18" charset="0"/>
                </a:rPr>
                <a:t>Productive hours</a:t>
              </a:r>
              <a:endParaRPr lang="en-GB" sz="2800" i="1" dirty="0">
                <a:solidFill>
                  <a:srgbClr val="0000EE"/>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bwMode="auto">
            <a:xfrm>
              <a:off x="3742511" y="4290164"/>
              <a:ext cx="2972341" cy="0"/>
            </a:xfrm>
            <a:prstGeom prst="line">
              <a:avLst/>
            </a:prstGeom>
            <a:noFill/>
            <a:ln w="19050" cap="flat" cmpd="sng" algn="ctr">
              <a:solidFill>
                <a:srgbClr val="0000EE"/>
              </a:solidFill>
              <a:prstDash val="solid"/>
              <a:round/>
              <a:headEnd type="none" w="med" len="med"/>
              <a:tailEnd type="none" w="med" len="med"/>
            </a:ln>
            <a:effectLst/>
          </p:spPr>
        </p:cxnSp>
      </p:grpSp>
      <p:sp>
        <p:nvSpPr>
          <p:cNvPr id="21" name="Text Box 10"/>
          <p:cNvSpPr txBox="1">
            <a:spLocks noChangeArrowheads="1"/>
          </p:cNvSpPr>
          <p:nvPr/>
        </p:nvSpPr>
        <p:spPr bwMode="auto">
          <a:xfrm>
            <a:off x="187773" y="3226416"/>
            <a:ext cx="4203796" cy="1307875"/>
          </a:xfrm>
          <a:prstGeom prst="rect">
            <a:avLst/>
          </a:prstGeom>
          <a:solidFill>
            <a:schemeClr val="bg1"/>
          </a:solidFill>
          <a:ln>
            <a:noFill/>
          </a:ln>
          <a:effec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indent="0" algn="ctr" eaLnBrk="1" hangingPunct="1">
              <a:spcBef>
                <a:spcPct val="50000"/>
              </a:spcBef>
              <a:buClr>
                <a:schemeClr val="accent2"/>
              </a:buClr>
              <a:defRPr/>
            </a:pPr>
            <a:r>
              <a:rPr lang="en-GB" altLang="en-US" sz="2400" dirty="0">
                <a:solidFill>
                  <a:srgbClr val="640000"/>
                </a:solidFill>
              </a:rPr>
              <a:t>Annual </a:t>
            </a:r>
            <a:r>
              <a:rPr lang="en-GB" altLang="en-US" sz="2400" b="0" dirty="0">
                <a:solidFill>
                  <a:srgbClr val="640000"/>
                </a:solidFill>
              </a:rPr>
              <a:t>hourly rate</a:t>
            </a:r>
          </a:p>
          <a:p>
            <a:pPr marL="0" indent="0" algn="ctr" eaLnBrk="1" hangingPunct="1">
              <a:spcBef>
                <a:spcPct val="50000"/>
              </a:spcBef>
              <a:buClr>
                <a:schemeClr val="accent2"/>
              </a:buClr>
              <a:defRPr/>
            </a:pPr>
            <a:r>
              <a:rPr lang="en-GB" altLang="en-US" sz="2200" b="0" i="1" dirty="0" smtClean="0">
                <a:solidFill>
                  <a:srgbClr val="0000CC"/>
                </a:solidFill>
                <a:latin typeface="Calibri" pitchFamily="34" charset="0"/>
              </a:rPr>
              <a:t>Hourly rates calculated per full financial year</a:t>
            </a:r>
          </a:p>
        </p:txBody>
      </p:sp>
      <p:grpSp>
        <p:nvGrpSpPr>
          <p:cNvPr id="10" name="Group 9"/>
          <p:cNvGrpSpPr/>
          <p:nvPr/>
        </p:nvGrpSpPr>
        <p:grpSpPr>
          <a:xfrm>
            <a:off x="674565" y="4772947"/>
            <a:ext cx="3253002" cy="796443"/>
            <a:chOff x="2060910" y="5759799"/>
            <a:chExt cx="2915785" cy="796443"/>
          </a:xfrm>
        </p:grpSpPr>
        <p:sp>
          <p:nvSpPr>
            <p:cNvPr id="25" name="TextBox 24"/>
            <p:cNvSpPr txBox="1"/>
            <p:nvPr/>
          </p:nvSpPr>
          <p:spPr>
            <a:xfrm>
              <a:off x="2183444" y="5759799"/>
              <a:ext cx="2491678" cy="400110"/>
            </a:xfrm>
            <a:prstGeom prst="rect">
              <a:avLst/>
            </a:prstGeom>
            <a:noFill/>
          </p:spPr>
          <p:txBody>
            <a:bodyPr wrap="square" rtlCol="0">
              <a:spAutoFit/>
            </a:bodyPr>
            <a:lstStyle/>
            <a:p>
              <a:pPr algn="ctr"/>
              <a:r>
                <a:rPr lang="en-GB" sz="2000" i="1" dirty="0" smtClean="0">
                  <a:solidFill>
                    <a:srgbClr val="640000"/>
                  </a:solidFill>
                  <a:latin typeface="Times New Roman" panose="02020603050405020304" pitchFamily="18" charset="0"/>
                  <a:cs typeface="Times New Roman" panose="02020603050405020304" pitchFamily="18" charset="0"/>
                </a:rPr>
                <a:t>Annual</a:t>
              </a:r>
              <a:r>
                <a:rPr lang="en-GB" sz="2000" i="1" dirty="0" smtClean="0">
                  <a:solidFill>
                    <a:srgbClr val="0000EE"/>
                  </a:solidFill>
                  <a:latin typeface="Times New Roman" panose="02020603050405020304" pitchFamily="18" charset="0"/>
                  <a:cs typeface="Times New Roman" panose="02020603050405020304" pitchFamily="18" charset="0"/>
                </a:rPr>
                <a:t> personnel costs</a:t>
              </a:r>
              <a:endParaRPr lang="en-GB" sz="2000" i="1" dirty="0">
                <a:solidFill>
                  <a:srgbClr val="0000EE"/>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126757" y="6156132"/>
              <a:ext cx="2849938" cy="400110"/>
            </a:xfrm>
            <a:prstGeom prst="rect">
              <a:avLst/>
            </a:prstGeom>
            <a:noFill/>
          </p:spPr>
          <p:txBody>
            <a:bodyPr wrap="square" rtlCol="0">
              <a:spAutoFit/>
            </a:bodyPr>
            <a:lstStyle/>
            <a:p>
              <a:r>
                <a:rPr lang="en-GB" sz="2000" i="1" dirty="0" smtClean="0">
                  <a:solidFill>
                    <a:srgbClr val="640000"/>
                  </a:solidFill>
                  <a:latin typeface="Times New Roman" panose="02020603050405020304" pitchFamily="18" charset="0"/>
                  <a:cs typeface="Times New Roman" panose="02020603050405020304" pitchFamily="18" charset="0"/>
                </a:rPr>
                <a:t>Annual</a:t>
              </a:r>
              <a:r>
                <a:rPr lang="en-GB" sz="2000" i="1" dirty="0" smtClean="0">
                  <a:solidFill>
                    <a:srgbClr val="005426"/>
                  </a:solidFill>
                  <a:latin typeface="Times New Roman" panose="02020603050405020304" pitchFamily="18" charset="0"/>
                  <a:cs typeface="Times New Roman" panose="02020603050405020304" pitchFamily="18" charset="0"/>
                </a:rPr>
                <a:t> </a:t>
              </a:r>
              <a:r>
                <a:rPr lang="en-GB" sz="2000" i="1" dirty="0" smtClean="0">
                  <a:solidFill>
                    <a:srgbClr val="0000EE"/>
                  </a:solidFill>
                  <a:latin typeface="Times New Roman" panose="02020603050405020304" pitchFamily="18" charset="0"/>
                  <a:cs typeface="Times New Roman" panose="02020603050405020304" pitchFamily="18" charset="0"/>
                </a:rPr>
                <a:t>productive hours</a:t>
              </a:r>
              <a:endParaRPr lang="en-GB" sz="2000" i="1" dirty="0">
                <a:solidFill>
                  <a:srgbClr val="0000EE"/>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bwMode="auto">
            <a:xfrm>
              <a:off x="2060910" y="6157340"/>
              <a:ext cx="2614212" cy="0"/>
            </a:xfrm>
            <a:prstGeom prst="line">
              <a:avLst/>
            </a:prstGeom>
            <a:noFill/>
            <a:ln w="19050" cap="flat" cmpd="sng" algn="ctr">
              <a:solidFill>
                <a:srgbClr val="0000EE"/>
              </a:solidFill>
              <a:prstDash val="solid"/>
              <a:round/>
              <a:headEnd type="none" w="med" len="med"/>
              <a:tailEnd type="none" w="med" len="med"/>
            </a:ln>
            <a:effectLst/>
          </p:spPr>
        </p:cxnSp>
      </p:grpSp>
      <p:sp>
        <p:nvSpPr>
          <p:cNvPr id="40" name="Left Brace 39"/>
          <p:cNvSpPr/>
          <p:nvPr/>
        </p:nvSpPr>
        <p:spPr bwMode="auto">
          <a:xfrm rot="16200000">
            <a:off x="5068811" y="-369938"/>
            <a:ext cx="536749" cy="5599579"/>
          </a:xfrm>
          <a:prstGeom prst="leftBrace">
            <a:avLst/>
          </a:prstGeom>
          <a:noFill/>
          <a:ln w="15875" cap="flat" cmpd="sng" algn="ctr">
            <a:solidFill>
              <a:srgbClr val="0000E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cxnSp>
        <p:nvCxnSpPr>
          <p:cNvPr id="43" name="Straight Arrow Connector 42"/>
          <p:cNvCxnSpPr/>
          <p:nvPr/>
        </p:nvCxnSpPr>
        <p:spPr bwMode="auto">
          <a:xfrm>
            <a:off x="5328411" y="2469626"/>
            <a:ext cx="1" cy="1575024"/>
          </a:xfrm>
          <a:prstGeom prst="straightConnector1">
            <a:avLst/>
          </a:prstGeom>
          <a:noFill/>
          <a:ln w="25400" cap="flat" cmpd="sng" algn="ctr">
            <a:solidFill>
              <a:srgbClr val="0000EE"/>
            </a:solidFill>
            <a:prstDash val="solid"/>
            <a:round/>
            <a:headEnd type="none"/>
            <a:tailEnd type="diamond"/>
          </a:ln>
          <a:effectLst/>
        </p:spPr>
      </p:cxnSp>
      <p:sp>
        <p:nvSpPr>
          <p:cNvPr id="29" name="Text Box 10"/>
          <p:cNvSpPr txBox="1">
            <a:spLocks noChangeArrowheads="1"/>
          </p:cNvSpPr>
          <p:nvPr/>
        </p:nvSpPr>
        <p:spPr bwMode="auto">
          <a:xfrm>
            <a:off x="6418764" y="3218952"/>
            <a:ext cx="3814857" cy="1307875"/>
          </a:xfrm>
          <a:prstGeom prst="rect">
            <a:avLst/>
          </a:prstGeom>
          <a:solidFill>
            <a:schemeClr val="bg1"/>
          </a:solidFill>
          <a:ln>
            <a:noFill/>
          </a:ln>
          <a:effec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indent="0" algn="ctr" eaLnBrk="1" hangingPunct="1">
              <a:spcBef>
                <a:spcPct val="50000"/>
              </a:spcBef>
              <a:buClr>
                <a:schemeClr val="accent2"/>
              </a:buClr>
              <a:defRPr/>
            </a:pPr>
            <a:r>
              <a:rPr lang="en-GB" altLang="en-US" sz="2400" dirty="0" smtClean="0">
                <a:solidFill>
                  <a:srgbClr val="640000"/>
                </a:solidFill>
              </a:rPr>
              <a:t>Monthly </a:t>
            </a:r>
            <a:r>
              <a:rPr lang="en-GB" altLang="en-US" sz="2400" b="0" dirty="0">
                <a:solidFill>
                  <a:srgbClr val="640000"/>
                </a:solidFill>
              </a:rPr>
              <a:t>hourly rate</a:t>
            </a:r>
          </a:p>
          <a:p>
            <a:pPr marL="0" indent="0" algn="ctr" eaLnBrk="1" hangingPunct="1">
              <a:spcBef>
                <a:spcPct val="50000"/>
              </a:spcBef>
              <a:buClr>
                <a:schemeClr val="accent2"/>
              </a:buClr>
              <a:defRPr/>
            </a:pPr>
            <a:r>
              <a:rPr lang="en-GB" altLang="en-US" sz="2200" b="0" i="1" dirty="0" smtClean="0">
                <a:solidFill>
                  <a:srgbClr val="0000CC"/>
                </a:solidFill>
                <a:latin typeface="Calibri" pitchFamily="34" charset="0"/>
              </a:rPr>
              <a:t>Hourly rates calculated per month</a:t>
            </a:r>
          </a:p>
        </p:txBody>
      </p:sp>
      <p:sp>
        <p:nvSpPr>
          <p:cNvPr id="39" name="Left-Right Arrow 38"/>
          <p:cNvSpPr/>
          <p:nvPr/>
        </p:nvSpPr>
        <p:spPr>
          <a:xfrm>
            <a:off x="4391569" y="3823292"/>
            <a:ext cx="1891235" cy="1152128"/>
          </a:xfrm>
          <a:prstGeom prst="leftRightArrow">
            <a:avLst>
              <a:gd name="adj1" fmla="val 61574"/>
              <a:gd name="adj2" fmla="val 50000"/>
            </a:avLst>
          </a:prstGeom>
          <a:solidFill>
            <a:srgbClr val="0000EE"/>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t>Two options</a:t>
            </a:r>
            <a:endParaRPr lang="en-GB" sz="1800" dirty="0"/>
          </a:p>
        </p:txBody>
      </p:sp>
      <p:sp>
        <p:nvSpPr>
          <p:cNvPr id="24" name="Flowchart: Stored Data 23"/>
          <p:cNvSpPr/>
          <p:nvPr/>
        </p:nvSpPr>
        <p:spPr>
          <a:xfrm>
            <a:off x="8579334" y="2545286"/>
            <a:ext cx="1584176"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(2016)</a:t>
            </a:r>
            <a:endParaRPr lang="en-GB" sz="1600" i="1" dirty="0">
              <a:solidFill>
                <a:srgbClr val="FFFFCC"/>
              </a:solidFill>
            </a:endParaRPr>
          </a:p>
        </p:txBody>
      </p:sp>
      <p:sp>
        <p:nvSpPr>
          <p:cNvPr id="37" name="Rounded Rectangle 36"/>
          <p:cNvSpPr/>
          <p:nvPr/>
        </p:nvSpPr>
        <p:spPr>
          <a:xfrm>
            <a:off x="277565" y="3077687"/>
            <a:ext cx="4085429" cy="2716883"/>
          </a:xfrm>
          <a:prstGeom prst="roundRect">
            <a:avLst/>
          </a:prstGeom>
          <a:solidFill>
            <a:srgbClr val="FFCC00">
              <a:alpha val="11765"/>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nvGrpSpPr>
          <p:cNvPr id="2" name="Group 1"/>
          <p:cNvGrpSpPr/>
          <p:nvPr/>
        </p:nvGrpSpPr>
        <p:grpSpPr>
          <a:xfrm>
            <a:off x="6934859" y="4777606"/>
            <a:ext cx="3301803" cy="1104219"/>
            <a:chOff x="6934859" y="4808467"/>
            <a:chExt cx="3301803" cy="1104219"/>
          </a:xfrm>
        </p:grpSpPr>
        <p:sp>
          <p:nvSpPr>
            <p:cNvPr id="32" name="TextBox 31"/>
            <p:cNvSpPr txBox="1"/>
            <p:nvPr/>
          </p:nvSpPr>
          <p:spPr>
            <a:xfrm>
              <a:off x="7073615" y="4808467"/>
              <a:ext cx="2821549" cy="707886"/>
            </a:xfrm>
            <a:prstGeom prst="rect">
              <a:avLst/>
            </a:prstGeom>
            <a:noFill/>
          </p:spPr>
          <p:txBody>
            <a:bodyPr wrap="square" rtlCol="0">
              <a:spAutoFit/>
            </a:bodyPr>
            <a:lstStyle/>
            <a:p>
              <a:r>
                <a:rPr lang="en-GB" sz="2000" i="1" dirty="0" smtClean="0">
                  <a:solidFill>
                    <a:srgbClr val="640000"/>
                  </a:solidFill>
                  <a:latin typeface="Times New Roman" panose="02020603050405020304" pitchFamily="18" charset="0"/>
                  <a:cs typeface="Times New Roman" panose="02020603050405020304" pitchFamily="18" charset="0"/>
                </a:rPr>
                <a:t>Monthly</a:t>
              </a:r>
              <a:r>
                <a:rPr lang="en-GB" sz="2000" i="1" dirty="0" smtClean="0">
                  <a:solidFill>
                    <a:srgbClr val="0000EE"/>
                  </a:solidFill>
                  <a:latin typeface="Times New Roman" panose="02020603050405020304" pitchFamily="18" charset="0"/>
                  <a:cs typeface="Times New Roman" panose="02020603050405020304" pitchFamily="18" charset="0"/>
                </a:rPr>
                <a:t> personnel costs</a:t>
              </a:r>
              <a:endParaRPr lang="en-GB" sz="2000" i="1" dirty="0">
                <a:solidFill>
                  <a:srgbClr val="0000EE"/>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7009423" y="5204800"/>
              <a:ext cx="3227239" cy="707886"/>
            </a:xfrm>
            <a:prstGeom prst="rect">
              <a:avLst/>
            </a:prstGeom>
            <a:noFill/>
          </p:spPr>
          <p:txBody>
            <a:bodyPr wrap="square" rtlCol="0">
              <a:spAutoFit/>
            </a:bodyPr>
            <a:lstStyle/>
            <a:p>
              <a:r>
                <a:rPr lang="en-GB" sz="2000" i="1" dirty="0" smtClean="0">
                  <a:solidFill>
                    <a:srgbClr val="640000"/>
                  </a:solidFill>
                  <a:latin typeface="Times New Roman" panose="02020603050405020304" pitchFamily="18" charset="0"/>
                  <a:cs typeface="Times New Roman" panose="02020603050405020304" pitchFamily="18" charset="0"/>
                </a:rPr>
                <a:t>Monthly</a:t>
              </a:r>
              <a:r>
                <a:rPr lang="en-GB" sz="2000" i="1" dirty="0" smtClean="0">
                  <a:solidFill>
                    <a:srgbClr val="005426"/>
                  </a:solidFill>
                  <a:latin typeface="Times New Roman" panose="02020603050405020304" pitchFamily="18" charset="0"/>
                  <a:cs typeface="Times New Roman" panose="02020603050405020304" pitchFamily="18" charset="0"/>
                </a:rPr>
                <a:t> </a:t>
              </a:r>
              <a:r>
                <a:rPr lang="en-GB" sz="2000" i="1" dirty="0" smtClean="0">
                  <a:solidFill>
                    <a:srgbClr val="0000EE"/>
                  </a:solidFill>
                  <a:latin typeface="Times New Roman" panose="02020603050405020304" pitchFamily="18" charset="0"/>
                  <a:cs typeface="Times New Roman" panose="02020603050405020304" pitchFamily="18" charset="0"/>
                </a:rPr>
                <a:t>productive hours</a:t>
              </a:r>
              <a:endParaRPr lang="en-GB" sz="2000" i="1" dirty="0">
                <a:solidFill>
                  <a:srgbClr val="0000EE"/>
                </a:solidFill>
                <a:latin typeface="Times New Roman" panose="02020603050405020304" pitchFamily="18" charset="0"/>
                <a:cs typeface="Times New Roman" panose="02020603050405020304" pitchFamily="18" charset="0"/>
              </a:endParaRPr>
            </a:p>
          </p:txBody>
        </p:sp>
        <p:cxnSp>
          <p:nvCxnSpPr>
            <p:cNvPr id="34" name="Straight Connector 33"/>
            <p:cNvCxnSpPr/>
            <p:nvPr/>
          </p:nvCxnSpPr>
          <p:spPr bwMode="auto">
            <a:xfrm flipV="1">
              <a:off x="6934859" y="5204800"/>
              <a:ext cx="3171166" cy="1208"/>
            </a:xfrm>
            <a:prstGeom prst="line">
              <a:avLst/>
            </a:prstGeom>
            <a:noFill/>
            <a:ln w="19050" cap="flat" cmpd="sng" algn="ctr">
              <a:solidFill>
                <a:srgbClr val="0000EE"/>
              </a:solidFill>
              <a:prstDash val="solid"/>
              <a:round/>
              <a:headEnd type="none" w="med" len="med"/>
              <a:tailEnd type="none" w="med" len="med"/>
            </a:ln>
            <a:effectLst/>
          </p:spPr>
        </p:cxnSp>
      </p:grpSp>
      <p:sp>
        <p:nvSpPr>
          <p:cNvPr id="42" name="Rounded Rectangle 41"/>
          <p:cNvSpPr/>
          <p:nvPr/>
        </p:nvSpPr>
        <p:spPr>
          <a:xfrm>
            <a:off x="6371858" y="3105822"/>
            <a:ext cx="4085429" cy="2688748"/>
          </a:xfrm>
          <a:prstGeom prst="roundRect">
            <a:avLst/>
          </a:prstGeom>
          <a:solidFill>
            <a:srgbClr val="FFCC00">
              <a:alpha val="11765"/>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691221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0"/>
          <p:cNvSpPr txBox="1">
            <a:spLocks noChangeArrowheads="1"/>
          </p:cNvSpPr>
          <p:nvPr/>
        </p:nvSpPr>
        <p:spPr bwMode="auto">
          <a:xfrm>
            <a:off x="382588" y="2372097"/>
            <a:ext cx="9572624" cy="2191193"/>
          </a:xfrm>
          <a:prstGeom prst="rect">
            <a:avLst/>
          </a:prstGeom>
          <a:solidFill>
            <a:schemeClr val="bg1"/>
          </a:solidFill>
          <a:ln>
            <a:noFill/>
          </a:ln>
          <a:effec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rgbClr val="333399"/>
              </a:buClr>
              <a:buFont typeface="Wingdings" pitchFamily="2" charset="2"/>
              <a:buChar char="Ø"/>
              <a:defRPr/>
            </a:pPr>
            <a:r>
              <a:rPr lang="en-GB" altLang="en-US" sz="2100" dirty="0">
                <a:solidFill>
                  <a:srgbClr val="006600"/>
                </a:solidFill>
              </a:rPr>
              <a:t>Include:</a:t>
            </a:r>
          </a:p>
          <a:p>
            <a:pPr marL="704601" indent="-342779" eaLnBrk="1" hangingPunct="1">
              <a:lnSpc>
                <a:spcPct val="80000"/>
              </a:lnSpc>
              <a:spcBef>
                <a:spcPts val="1800"/>
              </a:spcBef>
              <a:buClr>
                <a:srgbClr val="006600"/>
              </a:buClr>
              <a:buFont typeface="Wingdings" panose="05000000000000000000" pitchFamily="2" charset="2"/>
              <a:buChar char="ü"/>
              <a:defRPr/>
            </a:pPr>
            <a:r>
              <a:rPr lang="en-GB" altLang="en-US" sz="2200" b="0" dirty="0" smtClean="0">
                <a:solidFill>
                  <a:srgbClr val="0000CC"/>
                </a:solidFill>
                <a:latin typeface="Calibri" pitchFamily="34" charset="0"/>
              </a:rPr>
              <a:t>Salaries</a:t>
            </a:r>
            <a:endParaRPr lang="en-GB" altLang="en-US" sz="1800" b="0" dirty="0" smtClean="0">
              <a:solidFill>
                <a:srgbClr val="0000CC"/>
              </a:solidFill>
              <a:latin typeface="Calibri" pitchFamily="34" charset="0"/>
            </a:endParaRPr>
          </a:p>
          <a:p>
            <a:pPr marL="704601" indent="-342779" eaLnBrk="1" hangingPunct="1">
              <a:lnSpc>
                <a:spcPct val="80000"/>
              </a:lnSpc>
              <a:spcBef>
                <a:spcPts val="1800"/>
              </a:spcBef>
              <a:buClr>
                <a:srgbClr val="006600"/>
              </a:buClr>
              <a:buFont typeface="Wingdings" panose="05000000000000000000" pitchFamily="2" charset="2"/>
              <a:buChar char="ü"/>
              <a:defRPr/>
            </a:pPr>
            <a:r>
              <a:rPr lang="en-GB" altLang="en-US" sz="2200" b="0" dirty="0" smtClean="0">
                <a:solidFill>
                  <a:srgbClr val="0000CC"/>
                </a:solidFill>
                <a:latin typeface="Calibri" pitchFamily="34" charset="0"/>
              </a:rPr>
              <a:t>Social </a:t>
            </a:r>
            <a:r>
              <a:rPr lang="en-GB" altLang="en-US" sz="2200" b="0" dirty="0">
                <a:solidFill>
                  <a:srgbClr val="0000CC"/>
                </a:solidFill>
                <a:latin typeface="Calibri" pitchFamily="34" charset="0"/>
              </a:rPr>
              <a:t>security contributions (employers' and employees') </a:t>
            </a:r>
          </a:p>
          <a:p>
            <a:pPr marL="704601" indent="-342779" eaLnBrk="1" hangingPunct="1">
              <a:lnSpc>
                <a:spcPct val="80000"/>
              </a:lnSpc>
              <a:spcBef>
                <a:spcPts val="1800"/>
              </a:spcBef>
              <a:buClr>
                <a:srgbClr val="006600"/>
              </a:buClr>
              <a:buFont typeface="Wingdings" panose="05000000000000000000" pitchFamily="2" charset="2"/>
              <a:buChar char="ü"/>
              <a:defRPr/>
            </a:pPr>
            <a:r>
              <a:rPr lang="en-GB" altLang="en-US" sz="2200" b="0" dirty="0">
                <a:solidFill>
                  <a:srgbClr val="0000CC"/>
                </a:solidFill>
                <a:latin typeface="Calibri" pitchFamily="34" charset="0"/>
              </a:rPr>
              <a:t>Taxes and other costs included in the remuneration if they arise from national law or the employment contract</a:t>
            </a:r>
          </a:p>
        </p:txBody>
      </p:sp>
      <p:sp>
        <p:nvSpPr>
          <p:cNvPr id="19" name="Text Box 10"/>
          <p:cNvSpPr txBox="1">
            <a:spLocks noChangeArrowheads="1"/>
          </p:cNvSpPr>
          <p:nvPr/>
        </p:nvSpPr>
        <p:spPr bwMode="auto">
          <a:xfrm>
            <a:off x="373584" y="4919811"/>
            <a:ext cx="9432925" cy="1418674"/>
          </a:xfrm>
          <a:prstGeom prst="rect">
            <a:avLst/>
          </a:prstGeom>
          <a:solidFill>
            <a:schemeClr val="bg1"/>
          </a:solidFill>
          <a:ln>
            <a:noFill/>
          </a:ln>
          <a:effectLst/>
        </p:spPr>
        <p:txBody>
          <a:bodyPr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rgbClr val="333399"/>
              </a:buClr>
              <a:buFont typeface="Wingdings" pitchFamily="2" charset="2"/>
              <a:buChar char="Ø"/>
              <a:defRPr/>
            </a:pPr>
            <a:r>
              <a:rPr lang="en-GB" altLang="en-US" sz="2100" dirty="0">
                <a:solidFill>
                  <a:srgbClr val="640000"/>
                </a:solidFill>
              </a:rPr>
              <a:t>Do not include:</a:t>
            </a:r>
          </a:p>
          <a:p>
            <a:pPr marL="704601" indent="-342779" eaLnBrk="1" hangingPunct="1">
              <a:lnSpc>
                <a:spcPct val="80000"/>
              </a:lnSpc>
              <a:spcBef>
                <a:spcPts val="1800"/>
              </a:spcBef>
              <a:buClr>
                <a:srgbClr val="990000"/>
              </a:buClr>
              <a:buFont typeface="Wingdings" panose="05000000000000000000" pitchFamily="2" charset="2"/>
              <a:buChar char="û"/>
              <a:defRPr/>
            </a:pPr>
            <a:r>
              <a:rPr lang="en-GB" altLang="en-US" sz="2200" b="0" dirty="0">
                <a:solidFill>
                  <a:srgbClr val="0000CC"/>
                </a:solidFill>
                <a:latin typeface="Calibri" pitchFamily="34" charset="0"/>
              </a:rPr>
              <a:t>Any ineligible item (article 6.5)</a:t>
            </a:r>
          </a:p>
          <a:p>
            <a:pPr marL="704601" indent="-342779" eaLnBrk="1" hangingPunct="1">
              <a:lnSpc>
                <a:spcPct val="80000"/>
              </a:lnSpc>
              <a:spcBef>
                <a:spcPts val="1800"/>
              </a:spcBef>
              <a:buClr>
                <a:srgbClr val="990000"/>
              </a:buClr>
              <a:buFont typeface="Wingdings" panose="05000000000000000000" pitchFamily="2" charset="2"/>
              <a:buChar char="û"/>
              <a:defRPr/>
            </a:pPr>
            <a:r>
              <a:rPr lang="en-GB" altLang="en-US" sz="2200" b="0" dirty="0" smtClean="0">
                <a:solidFill>
                  <a:srgbClr val="0000CC"/>
                </a:solidFill>
                <a:latin typeface="Calibri" pitchFamily="34" charset="0"/>
              </a:rPr>
              <a:t>Any </a:t>
            </a:r>
            <a:r>
              <a:rPr lang="en-GB" altLang="en-US" sz="2200" b="0" dirty="0">
                <a:solidFill>
                  <a:srgbClr val="0000CC"/>
                </a:solidFill>
                <a:latin typeface="Calibri" pitchFamily="34" charset="0"/>
              </a:rPr>
              <a:t>costs included in other budget categories (e.g. indirect costs</a:t>
            </a:r>
            <a:r>
              <a:rPr lang="en-GB" altLang="en-US" sz="2200" b="0" dirty="0" smtClean="0">
                <a:solidFill>
                  <a:srgbClr val="0000CC"/>
                </a:solidFill>
                <a:latin typeface="Calibri" pitchFamily="34" charset="0"/>
              </a:rPr>
              <a:t>)</a:t>
            </a:r>
            <a:endParaRPr lang="en-GB" altLang="en-US" sz="2200" b="0" dirty="0">
              <a:solidFill>
                <a:srgbClr val="0000CC"/>
              </a:solidFill>
              <a:latin typeface="Calibri" pitchFamily="34" charset="0"/>
            </a:endParaRPr>
          </a:p>
        </p:txBody>
      </p:sp>
      <p:grpSp>
        <p:nvGrpSpPr>
          <p:cNvPr id="23" name="Group 22"/>
          <p:cNvGrpSpPr/>
          <p:nvPr/>
        </p:nvGrpSpPr>
        <p:grpSpPr>
          <a:xfrm>
            <a:off x="6062215" y="977772"/>
            <a:ext cx="5030691" cy="993927"/>
            <a:chOff x="5490715" y="872997"/>
            <a:chExt cx="5030691" cy="993927"/>
          </a:xfrm>
        </p:grpSpPr>
        <p:sp>
          <p:nvSpPr>
            <p:cNvPr id="24" name="Flowchart: Alternate Process 23"/>
            <p:cNvSpPr/>
            <p:nvPr/>
          </p:nvSpPr>
          <p:spPr>
            <a:xfrm>
              <a:off x="5490715" y="872997"/>
              <a:ext cx="4392489" cy="993927"/>
            </a:xfrm>
            <a:prstGeom prst="flowChartAlternateProcess">
              <a:avLst/>
            </a:prstGeom>
            <a:solidFill>
              <a:srgbClr val="FFCC99"/>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64" tIns="45633" rIns="91264" bIns="45633" anchor="ctr"/>
            <a:lstStyle/>
            <a:p>
              <a:pPr defTabSz="456312" fontAlgn="auto">
                <a:spcBef>
                  <a:spcPts val="0"/>
                </a:spcBef>
                <a:spcAft>
                  <a:spcPts val="0"/>
                </a:spcAft>
                <a:defRPr/>
              </a:pPr>
              <a:endParaRPr lang="en-GB" sz="1800" dirty="0">
                <a:solidFill>
                  <a:srgbClr val="0000CC"/>
                </a:solidFill>
              </a:endParaRPr>
            </a:p>
          </p:txBody>
        </p:sp>
        <p:grpSp>
          <p:nvGrpSpPr>
            <p:cNvPr id="25" name="Group 24"/>
            <p:cNvGrpSpPr/>
            <p:nvPr/>
          </p:nvGrpSpPr>
          <p:grpSpPr>
            <a:xfrm>
              <a:off x="5629399" y="892048"/>
              <a:ext cx="4892007" cy="873075"/>
              <a:chOff x="1884308" y="3756311"/>
              <a:chExt cx="5334602" cy="982537"/>
            </a:xfrm>
          </p:grpSpPr>
          <p:sp>
            <p:nvSpPr>
              <p:cNvPr id="26" name="TextBox 25"/>
              <p:cNvSpPr txBox="1"/>
              <p:nvPr/>
            </p:nvSpPr>
            <p:spPr>
              <a:xfrm>
                <a:off x="1884308" y="4029274"/>
                <a:ext cx="3240359" cy="461665"/>
              </a:xfrm>
              <a:prstGeom prst="rect">
                <a:avLst/>
              </a:prstGeom>
              <a:noFill/>
            </p:spPr>
            <p:txBody>
              <a:bodyPr wrap="square" rtlCol="0">
                <a:spAutoFit/>
              </a:bodyPr>
              <a:lstStyle/>
              <a:p>
                <a:r>
                  <a:rPr lang="en-GB" sz="2000" i="1" dirty="0" smtClean="0">
                    <a:solidFill>
                      <a:srgbClr val="0000EE"/>
                    </a:solidFill>
                    <a:latin typeface="Times New Roman" panose="02020603050405020304" pitchFamily="18" charset="0"/>
                    <a:cs typeface="Times New Roman" panose="02020603050405020304" pitchFamily="18" charset="0"/>
                  </a:rPr>
                  <a:t>Hourly rate =</a:t>
                </a:r>
                <a:endParaRPr lang="en-GB" sz="2000" i="1" dirty="0">
                  <a:solidFill>
                    <a:srgbClr val="0000EE"/>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978548" y="3756311"/>
                <a:ext cx="3240362" cy="450274"/>
              </a:xfrm>
              <a:prstGeom prst="rect">
                <a:avLst/>
              </a:prstGeom>
              <a:noFill/>
            </p:spPr>
            <p:txBody>
              <a:bodyPr wrap="square" rtlCol="0">
                <a:spAutoFit/>
              </a:bodyPr>
              <a:lstStyle/>
              <a:p>
                <a:r>
                  <a:rPr lang="en-GB" sz="2000" i="1" dirty="0">
                    <a:ln>
                      <a:solidFill>
                        <a:srgbClr val="3333FF"/>
                      </a:solidFill>
                    </a:ln>
                    <a:solidFill>
                      <a:srgbClr val="0000EE"/>
                    </a:solidFill>
                    <a:latin typeface="Times New Roman" panose="02020603050405020304" pitchFamily="18" charset="0"/>
                    <a:cs typeface="Times New Roman" panose="02020603050405020304" pitchFamily="18" charset="0"/>
                  </a:rPr>
                  <a:t>Personnel costs</a:t>
                </a:r>
              </a:p>
            </p:txBody>
          </p:sp>
          <p:sp>
            <p:nvSpPr>
              <p:cNvPr id="28" name="TextBox 27"/>
              <p:cNvSpPr txBox="1"/>
              <p:nvPr/>
            </p:nvSpPr>
            <p:spPr>
              <a:xfrm>
                <a:off x="3902006" y="4288574"/>
                <a:ext cx="3240362" cy="450274"/>
              </a:xfrm>
              <a:prstGeom prst="rect">
                <a:avLst/>
              </a:prstGeom>
              <a:noFill/>
            </p:spPr>
            <p:txBody>
              <a:bodyPr wrap="square" rtlCol="0">
                <a:spAutoFit/>
              </a:bodyPr>
              <a:lstStyle/>
              <a:p>
                <a:r>
                  <a:rPr lang="en-GB" sz="2000" i="1" dirty="0">
                    <a:solidFill>
                      <a:srgbClr val="2D2D8A">
                        <a:lumMod val="40000"/>
                        <a:lumOff val="60000"/>
                      </a:srgbClr>
                    </a:solidFill>
                    <a:latin typeface="Times New Roman" panose="02020603050405020304" pitchFamily="18" charset="0"/>
                    <a:cs typeface="Times New Roman" panose="02020603050405020304" pitchFamily="18" charset="0"/>
                  </a:rPr>
                  <a:t>Productive hours</a:t>
                </a:r>
              </a:p>
            </p:txBody>
          </p:sp>
          <p:cxnSp>
            <p:nvCxnSpPr>
              <p:cNvPr id="29" name="Straight Connector 28"/>
              <p:cNvCxnSpPr/>
              <p:nvPr/>
            </p:nvCxnSpPr>
            <p:spPr bwMode="auto">
              <a:xfrm>
                <a:off x="3742511" y="4290164"/>
                <a:ext cx="2387843" cy="0"/>
              </a:xfrm>
              <a:prstGeom prst="line">
                <a:avLst/>
              </a:prstGeom>
              <a:noFill/>
              <a:ln w="19050" cap="flat" cmpd="sng" algn="ctr">
                <a:solidFill>
                  <a:srgbClr val="0000EE"/>
                </a:solidFill>
                <a:prstDash val="solid"/>
                <a:round/>
                <a:headEnd type="none" w="med" len="med"/>
                <a:tailEnd type="none" w="med" len="med"/>
              </a:ln>
              <a:effectLst/>
            </p:spPr>
          </p:cxnSp>
        </p:grpSp>
      </p:grpSp>
      <p:sp>
        <p:nvSpPr>
          <p:cNvPr id="30" name="TextBox 29"/>
          <p:cNvSpPr txBox="1">
            <a:spLocks noChangeArrowheads="1"/>
          </p:cNvSpPr>
          <p:nvPr/>
        </p:nvSpPr>
        <p:spPr bwMode="auto">
          <a:xfrm>
            <a:off x="164950" y="1691512"/>
            <a:ext cx="4389662" cy="41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eaLnBrk="1" hangingPunct="1"/>
            <a:r>
              <a:rPr lang="en-GB" sz="2100" dirty="0" smtClean="0">
                <a:solidFill>
                  <a:srgbClr val="3F3FC1"/>
                </a:solidFill>
              </a:rPr>
              <a:t>Eligible personnel costs</a:t>
            </a:r>
            <a:endParaRPr lang="en-GB" sz="2100" dirty="0">
              <a:solidFill>
                <a:srgbClr val="3F3FC1"/>
              </a:solidFill>
            </a:endParaRPr>
          </a:p>
        </p:txBody>
      </p:sp>
      <p:sp>
        <p:nvSpPr>
          <p:cNvPr id="13"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1A </a:t>
            </a:r>
            <a:r>
              <a:rPr lang="en-GB" altLang="en-US" sz="2000" i="1" dirty="0" smtClean="0">
                <a:solidFill>
                  <a:schemeClr val="bg1"/>
                </a:solidFill>
                <a:ea typeface="Verdana" pitchFamily="34" charset="0"/>
                <a:cs typeface="Verdana" pitchFamily="34" charset="0"/>
              </a:rPr>
              <a:t>(remuneration is not project-based)</a:t>
            </a:r>
            <a:endParaRPr lang="en-GB" altLang="en-US" sz="2400" i="1"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39986029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447675" lvl="0" indent="0" defTabSz="914400" eaLnBrk="1" hangingPunct="1"/>
            <a:r>
              <a:rPr lang="en-GB" altLang="en-US" sz="3000" i="1" dirty="0">
                <a:solidFill>
                  <a:srgbClr val="FFE161"/>
                </a:solidFill>
                <a:ea typeface="Verdana" pitchFamily="34" charset="0"/>
                <a:cs typeface="Verdana" pitchFamily="34" charset="0"/>
              </a:rPr>
              <a:t>Hourly rate: </a:t>
            </a:r>
            <a:r>
              <a:rPr lang="en-GB" altLang="en-US" sz="3000" i="1" dirty="0">
                <a:solidFill>
                  <a:srgbClr val="FFFFFF"/>
                </a:solidFill>
                <a:ea typeface="Verdana" pitchFamily="34" charset="0"/>
                <a:cs typeface="Verdana" pitchFamily="34" charset="0"/>
              </a:rPr>
              <a:t>CASE 1A </a:t>
            </a:r>
            <a:r>
              <a:rPr lang="en-GB" altLang="en-US" sz="2000" i="1" dirty="0">
                <a:solidFill>
                  <a:srgbClr val="FFFFFF"/>
                </a:solidFill>
                <a:ea typeface="Verdana" pitchFamily="34" charset="0"/>
                <a:cs typeface="Verdana" pitchFamily="34" charset="0"/>
              </a:rPr>
              <a:t>(remuneration is not project-based)</a:t>
            </a:r>
            <a:endParaRPr lang="en-GB" altLang="en-US" sz="2400" i="1" dirty="0">
              <a:solidFill>
                <a:srgbClr val="FFFFFF"/>
              </a:solidFill>
              <a:ea typeface="Verdana" pitchFamily="34" charset="0"/>
              <a:cs typeface="Verdana" pitchFamily="34" charset="0"/>
            </a:endParaRPr>
          </a:p>
        </p:txBody>
      </p:sp>
      <p:sp>
        <p:nvSpPr>
          <p:cNvPr id="2" name="TextBox 1"/>
          <p:cNvSpPr txBox="1">
            <a:spLocks noChangeArrowheads="1"/>
          </p:cNvSpPr>
          <p:nvPr/>
        </p:nvSpPr>
        <p:spPr bwMode="auto">
          <a:xfrm>
            <a:off x="231775" y="1858733"/>
            <a:ext cx="3889375" cy="41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eaLnBrk="1" hangingPunct="1"/>
            <a:r>
              <a:rPr lang="en-GB" sz="2100" dirty="0">
                <a:solidFill>
                  <a:srgbClr val="3F3FC1"/>
                </a:solidFill>
              </a:rPr>
              <a:t>Annual productive </a:t>
            </a:r>
            <a:r>
              <a:rPr lang="en-GB" sz="2100" dirty="0" smtClean="0">
                <a:solidFill>
                  <a:srgbClr val="3F3FC1"/>
                </a:solidFill>
              </a:rPr>
              <a:t>hours</a:t>
            </a:r>
            <a:endParaRPr lang="en-GB" sz="2100" dirty="0">
              <a:solidFill>
                <a:srgbClr val="3F3FC1"/>
              </a:solidFill>
            </a:endParaRPr>
          </a:p>
        </p:txBody>
      </p:sp>
      <p:grpSp>
        <p:nvGrpSpPr>
          <p:cNvPr id="91144" name="Group 5"/>
          <p:cNvGrpSpPr>
            <a:grpSpLocks/>
          </p:cNvGrpSpPr>
          <p:nvPr/>
        </p:nvGrpSpPr>
        <p:grpSpPr bwMode="auto">
          <a:xfrm>
            <a:off x="215900" y="2387600"/>
            <a:ext cx="10083800" cy="4210050"/>
            <a:chOff x="216223" y="2549526"/>
            <a:chExt cx="10083477" cy="4210050"/>
          </a:xfrm>
        </p:grpSpPr>
        <p:grpSp>
          <p:nvGrpSpPr>
            <p:cNvPr id="91145" name="Group 2"/>
            <p:cNvGrpSpPr>
              <a:grpSpLocks/>
            </p:cNvGrpSpPr>
            <p:nvPr/>
          </p:nvGrpSpPr>
          <p:grpSpPr bwMode="auto">
            <a:xfrm>
              <a:off x="377825" y="2549526"/>
              <a:ext cx="9921875" cy="4210050"/>
              <a:chOff x="378148" y="2549225"/>
              <a:chExt cx="9922166" cy="4209845"/>
            </a:xfrm>
          </p:grpSpPr>
          <p:graphicFrame>
            <p:nvGraphicFramePr>
              <p:cNvPr id="10" name="Diagram 9"/>
              <p:cNvGraphicFramePr/>
              <p:nvPr>
                <p:extLst>
                  <p:ext uri="{D42A27DB-BD31-4B8C-83A1-F6EECF244321}">
                    <p14:modId xmlns:p14="http://schemas.microsoft.com/office/powerpoint/2010/main" val="1077461212"/>
                  </p:ext>
                </p:extLst>
              </p:nvPr>
            </p:nvGraphicFramePr>
            <p:xfrm>
              <a:off x="378148" y="2549225"/>
              <a:ext cx="9922166" cy="4209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Isosceles Triangle 11"/>
              <p:cNvSpPr/>
              <p:nvPr/>
            </p:nvSpPr>
            <p:spPr bwMode="auto">
              <a:xfrm>
                <a:off x="1633382" y="3307654"/>
                <a:ext cx="305681" cy="281592"/>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1600" dirty="0">
                    <a:solidFill>
                      <a:srgbClr val="502800"/>
                    </a:solidFill>
                    <a:latin typeface="Georgia" panose="02040502050405020303" pitchFamily="18" charset="0"/>
                    <a:sym typeface="Webdings"/>
                  </a:rPr>
                  <a:t>!</a:t>
                </a:r>
                <a:endParaRPr lang="en-GB" sz="16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500" dirty="0">
                  <a:solidFill>
                    <a:srgbClr val="502800"/>
                  </a:solidFill>
                </a:endParaRPr>
              </a:p>
            </p:txBody>
          </p:sp>
        </p:grpSp>
        <p:sp>
          <p:nvSpPr>
            <p:cNvPr id="4" name="Oval 3"/>
            <p:cNvSpPr/>
            <p:nvPr/>
          </p:nvSpPr>
          <p:spPr>
            <a:xfrm>
              <a:off x="378143" y="2844801"/>
              <a:ext cx="1152488" cy="1079500"/>
            </a:xfrm>
            <a:prstGeom prst="ellips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rgbClr val="FFFFFF"/>
                </a:solidFill>
              </a:endParaRPr>
            </a:p>
          </p:txBody>
        </p:sp>
        <p:sp>
          <p:nvSpPr>
            <p:cNvPr id="91147" name="TextBox 4"/>
            <p:cNvSpPr txBox="1">
              <a:spLocks noChangeArrowheads="1"/>
            </p:cNvSpPr>
            <p:nvPr/>
          </p:nvSpPr>
          <p:spPr bwMode="auto">
            <a:xfrm>
              <a:off x="216223" y="3202597"/>
              <a:ext cx="1482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r>
                <a:rPr lang="en-GB" sz="1600">
                  <a:solidFill>
                    <a:srgbClr val="C00000"/>
                  </a:solidFill>
                </a:rPr>
                <a:t>Advice</a:t>
              </a:r>
            </a:p>
          </p:txBody>
        </p:sp>
      </p:grpSp>
      <p:grpSp>
        <p:nvGrpSpPr>
          <p:cNvPr id="6" name="Group 5"/>
          <p:cNvGrpSpPr/>
          <p:nvPr/>
        </p:nvGrpSpPr>
        <p:grpSpPr>
          <a:xfrm>
            <a:off x="6062215" y="977772"/>
            <a:ext cx="5030691" cy="993927"/>
            <a:chOff x="5490715" y="872997"/>
            <a:chExt cx="5030691" cy="993927"/>
          </a:xfrm>
        </p:grpSpPr>
        <p:sp>
          <p:nvSpPr>
            <p:cNvPr id="24" name="Flowchart: Alternate Process 23"/>
            <p:cNvSpPr/>
            <p:nvPr/>
          </p:nvSpPr>
          <p:spPr>
            <a:xfrm>
              <a:off x="5490715" y="872997"/>
              <a:ext cx="4392489" cy="993927"/>
            </a:xfrm>
            <a:prstGeom prst="flowChartAlternateProcess">
              <a:avLst/>
            </a:prstGeom>
            <a:solidFill>
              <a:srgbClr val="FFCC99"/>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64" tIns="45633" rIns="91264" bIns="45633" anchor="ctr"/>
            <a:lstStyle/>
            <a:p>
              <a:pPr defTabSz="456312" fontAlgn="auto">
                <a:spcBef>
                  <a:spcPts val="0"/>
                </a:spcBef>
                <a:spcAft>
                  <a:spcPts val="0"/>
                </a:spcAft>
                <a:defRPr/>
              </a:pPr>
              <a:endParaRPr lang="en-GB" sz="1800" dirty="0">
                <a:solidFill>
                  <a:srgbClr val="0000CC"/>
                </a:solidFill>
              </a:endParaRPr>
            </a:p>
          </p:txBody>
        </p:sp>
        <p:grpSp>
          <p:nvGrpSpPr>
            <p:cNvPr id="25" name="Group 24"/>
            <p:cNvGrpSpPr/>
            <p:nvPr/>
          </p:nvGrpSpPr>
          <p:grpSpPr>
            <a:xfrm>
              <a:off x="5629399" y="892048"/>
              <a:ext cx="4892007" cy="873075"/>
              <a:chOff x="1884308" y="3756311"/>
              <a:chExt cx="5334602" cy="982537"/>
            </a:xfrm>
          </p:grpSpPr>
          <p:sp>
            <p:nvSpPr>
              <p:cNvPr id="26" name="TextBox 25"/>
              <p:cNvSpPr txBox="1"/>
              <p:nvPr/>
            </p:nvSpPr>
            <p:spPr>
              <a:xfrm>
                <a:off x="1884308" y="4029274"/>
                <a:ext cx="3240359" cy="461665"/>
              </a:xfrm>
              <a:prstGeom prst="rect">
                <a:avLst/>
              </a:prstGeom>
              <a:noFill/>
            </p:spPr>
            <p:txBody>
              <a:bodyPr wrap="square" rtlCol="0">
                <a:spAutoFit/>
              </a:bodyPr>
              <a:lstStyle/>
              <a:p>
                <a:r>
                  <a:rPr lang="en-GB" sz="2000" i="1" dirty="0" smtClean="0">
                    <a:solidFill>
                      <a:srgbClr val="0000EE"/>
                    </a:solidFill>
                    <a:latin typeface="Times New Roman" panose="02020603050405020304" pitchFamily="18" charset="0"/>
                    <a:cs typeface="Times New Roman" panose="02020603050405020304" pitchFamily="18" charset="0"/>
                  </a:rPr>
                  <a:t>Hourly rate =</a:t>
                </a:r>
                <a:endParaRPr lang="en-GB" sz="2000" i="1" dirty="0">
                  <a:solidFill>
                    <a:srgbClr val="0000EE"/>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978548" y="3756311"/>
                <a:ext cx="3240362" cy="450274"/>
              </a:xfrm>
              <a:prstGeom prst="rect">
                <a:avLst/>
              </a:prstGeom>
              <a:noFill/>
            </p:spPr>
            <p:txBody>
              <a:bodyPr wrap="square" rtlCol="0">
                <a:spAutoFit/>
              </a:bodyPr>
              <a:lstStyle/>
              <a:p>
                <a:r>
                  <a:rPr lang="en-GB" sz="2000" i="1" dirty="0" smtClean="0">
                    <a:solidFill>
                      <a:srgbClr val="2D2D8A">
                        <a:lumMod val="40000"/>
                        <a:lumOff val="60000"/>
                      </a:srgbClr>
                    </a:solidFill>
                    <a:latin typeface="Times New Roman" panose="02020603050405020304" pitchFamily="18" charset="0"/>
                    <a:cs typeface="Times New Roman" panose="02020603050405020304" pitchFamily="18" charset="0"/>
                  </a:rPr>
                  <a:t>Personnel costs</a:t>
                </a:r>
                <a:endParaRPr lang="en-GB" sz="2000" i="1" dirty="0">
                  <a:solidFill>
                    <a:srgbClr val="2D2D8A">
                      <a:lumMod val="40000"/>
                      <a:lumOff val="60000"/>
                    </a:srgb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3902006" y="4288574"/>
                <a:ext cx="3240362" cy="450274"/>
              </a:xfrm>
              <a:prstGeom prst="rect">
                <a:avLst/>
              </a:prstGeom>
              <a:noFill/>
            </p:spPr>
            <p:txBody>
              <a:bodyPr wrap="square" rtlCol="0">
                <a:spAutoFit/>
              </a:bodyPr>
              <a:lstStyle/>
              <a:p>
                <a:r>
                  <a:rPr lang="en-GB" sz="2000" i="1" dirty="0">
                    <a:ln>
                      <a:solidFill>
                        <a:srgbClr val="3333FF"/>
                      </a:solidFill>
                    </a:ln>
                    <a:solidFill>
                      <a:srgbClr val="0000EE"/>
                    </a:solidFill>
                    <a:latin typeface="Times New Roman" panose="02020603050405020304" pitchFamily="18" charset="0"/>
                    <a:cs typeface="Times New Roman" panose="02020603050405020304" pitchFamily="18" charset="0"/>
                  </a:rPr>
                  <a:t>Productive hours</a:t>
                </a:r>
              </a:p>
            </p:txBody>
          </p:sp>
          <p:cxnSp>
            <p:nvCxnSpPr>
              <p:cNvPr id="29" name="Straight Connector 28"/>
              <p:cNvCxnSpPr/>
              <p:nvPr/>
            </p:nvCxnSpPr>
            <p:spPr bwMode="auto">
              <a:xfrm>
                <a:off x="3742511" y="4290164"/>
                <a:ext cx="2387843" cy="0"/>
              </a:xfrm>
              <a:prstGeom prst="line">
                <a:avLst/>
              </a:prstGeom>
              <a:noFill/>
              <a:ln w="19050" cap="flat" cmpd="sng" algn="ctr">
                <a:solidFill>
                  <a:srgbClr val="0000EE"/>
                </a:solidFill>
                <a:prstDash val="solid"/>
                <a:round/>
                <a:headEnd type="none" w="med" len="med"/>
                <a:tailEnd type="none" w="med" len="med"/>
              </a:ln>
              <a:effectLst/>
            </p:spPr>
          </p:cxnSp>
        </p:grpSp>
      </p:grpSp>
    </p:spTree>
    <p:extLst>
      <p:ext uri="{BB962C8B-B14F-4D97-AF65-F5344CB8AC3E}">
        <p14:creationId xmlns:p14="http://schemas.microsoft.com/office/powerpoint/2010/main" val="2831655011"/>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0724" y="1836415"/>
            <a:ext cx="9721080" cy="4713287"/>
          </a:xfrm>
        </p:spPr>
        <p:txBody>
          <a:bodyPr>
            <a:normAutofit/>
          </a:bodyPr>
          <a:lstStyle/>
          <a:p>
            <a:pPr marL="521528" indent="-521528" algn="just">
              <a:buClr>
                <a:srgbClr val="3F3FC1"/>
              </a:buClr>
              <a:buFont typeface="Wingdings" panose="05000000000000000000" pitchFamily="2" charset="2"/>
              <a:buChar char="v"/>
            </a:pPr>
            <a:r>
              <a:rPr lang="en-US" sz="2200" b="0" dirty="0" smtClean="0">
                <a:solidFill>
                  <a:srgbClr val="002060"/>
                </a:solidFill>
              </a:rPr>
              <a:t>Same option </a:t>
            </a:r>
            <a:r>
              <a:rPr lang="en-US" sz="2200" b="0" dirty="0">
                <a:solidFill>
                  <a:srgbClr val="002060"/>
                </a:solidFill>
              </a:rPr>
              <a:t>applied to </a:t>
            </a:r>
            <a:r>
              <a:rPr lang="en-US" sz="2200" b="0" i="1" dirty="0">
                <a:solidFill>
                  <a:srgbClr val="002060"/>
                </a:solidFill>
              </a:rPr>
              <a:t>all personnel </a:t>
            </a:r>
            <a:r>
              <a:rPr lang="en-US" sz="2200" b="0" dirty="0">
                <a:solidFill>
                  <a:srgbClr val="002060"/>
                </a:solidFill>
              </a:rPr>
              <a:t>working in H2020 </a:t>
            </a:r>
            <a:r>
              <a:rPr lang="en-US" sz="2200" b="0" dirty="0" smtClean="0">
                <a:solidFill>
                  <a:srgbClr val="002060"/>
                </a:solidFill>
              </a:rPr>
              <a:t>actions; although… 	different </a:t>
            </a:r>
            <a:r>
              <a:rPr lang="en-US" sz="2200" b="0" dirty="0">
                <a:solidFill>
                  <a:srgbClr val="002060"/>
                </a:solidFill>
              </a:rPr>
              <a:t>options for different </a:t>
            </a:r>
            <a:r>
              <a:rPr lang="en-US" sz="2200" b="0" i="1" dirty="0">
                <a:solidFill>
                  <a:srgbClr val="002060"/>
                </a:solidFill>
              </a:rPr>
              <a:t>types </a:t>
            </a:r>
            <a:r>
              <a:rPr lang="en-US" sz="2200" b="0" dirty="0">
                <a:solidFill>
                  <a:srgbClr val="002060"/>
                </a:solidFill>
              </a:rPr>
              <a:t>of </a:t>
            </a:r>
            <a:r>
              <a:rPr lang="en-US" sz="2200" b="0" dirty="0" smtClean="0">
                <a:solidFill>
                  <a:srgbClr val="002060"/>
                </a:solidFill>
              </a:rPr>
              <a:t>personnel are possible, </a:t>
            </a:r>
            <a:r>
              <a:rPr lang="en-US" sz="2200" b="0" dirty="0">
                <a:solidFill>
                  <a:srgbClr val="002060"/>
                </a:solidFill>
              </a:rPr>
              <a:t>if: </a:t>
            </a:r>
          </a:p>
          <a:p>
            <a:pPr marL="1520825" lvl="1" indent="-457200" algn="just">
              <a:spcBef>
                <a:spcPts val="2400"/>
              </a:spcBef>
              <a:buClr>
                <a:srgbClr val="3F3FC1"/>
              </a:buClr>
            </a:pPr>
            <a:r>
              <a:rPr lang="en-US" sz="2000" b="0" dirty="0">
                <a:solidFill>
                  <a:srgbClr val="002060"/>
                </a:solidFill>
              </a:rPr>
              <a:t>t</a:t>
            </a:r>
            <a:r>
              <a:rPr lang="en-US" sz="2000" b="0" dirty="0" smtClean="0">
                <a:solidFill>
                  <a:srgbClr val="002060"/>
                </a:solidFill>
              </a:rPr>
              <a:t>he same </a:t>
            </a:r>
            <a:r>
              <a:rPr lang="en-US" sz="2000" b="0" dirty="0">
                <a:solidFill>
                  <a:srgbClr val="002060"/>
                </a:solidFill>
              </a:rPr>
              <a:t>option is applied at least </a:t>
            </a:r>
            <a:r>
              <a:rPr lang="en-US" sz="2000" b="0" dirty="0">
                <a:solidFill>
                  <a:srgbClr val="C00000"/>
                </a:solidFill>
              </a:rPr>
              <a:t>per group of personnel</a:t>
            </a:r>
            <a:r>
              <a:rPr lang="en-US" sz="2000" b="0" dirty="0">
                <a:solidFill>
                  <a:srgbClr val="002060"/>
                </a:solidFill>
              </a:rPr>
              <a:t> employed under similar conditions </a:t>
            </a:r>
            <a:r>
              <a:rPr lang="en-US" sz="2000" b="0" i="1" dirty="0">
                <a:solidFill>
                  <a:srgbClr val="002060"/>
                </a:solidFill>
              </a:rPr>
              <a:t>(e.g. same staff category, same type of contract, </a:t>
            </a:r>
            <a:r>
              <a:rPr lang="en-US" sz="2000" b="0" i="1" dirty="0" smtClean="0">
                <a:solidFill>
                  <a:srgbClr val="002060"/>
                </a:solidFill>
              </a:rPr>
              <a:t>cost center, etc.); </a:t>
            </a:r>
            <a:r>
              <a:rPr lang="en-US" sz="2000" b="0" dirty="0" smtClean="0">
                <a:solidFill>
                  <a:srgbClr val="002060"/>
                </a:solidFill>
              </a:rPr>
              <a:t>and </a:t>
            </a:r>
            <a:endParaRPr lang="en-US" sz="2000" b="0" dirty="0">
              <a:solidFill>
                <a:srgbClr val="002060"/>
              </a:solidFill>
            </a:endParaRPr>
          </a:p>
          <a:p>
            <a:pPr marL="1520825" lvl="1" indent="-457200" algn="just">
              <a:spcBef>
                <a:spcPts val="2400"/>
              </a:spcBef>
              <a:buClr>
                <a:srgbClr val="3F3FC1"/>
              </a:buClr>
            </a:pPr>
            <a:r>
              <a:rPr lang="en-US" sz="2000" b="0" dirty="0">
                <a:solidFill>
                  <a:srgbClr val="002060"/>
                </a:solidFill>
              </a:rPr>
              <a:t>the options are applied </a:t>
            </a:r>
            <a:r>
              <a:rPr lang="en-US" sz="2000" b="0" dirty="0">
                <a:solidFill>
                  <a:srgbClr val="C00000"/>
                </a:solidFill>
              </a:rPr>
              <a:t>consistently</a:t>
            </a:r>
            <a:r>
              <a:rPr lang="en-US" sz="2000" b="0" dirty="0">
                <a:solidFill>
                  <a:srgbClr val="002060"/>
                </a:solidFill>
              </a:rPr>
              <a:t> </a:t>
            </a:r>
            <a:r>
              <a:rPr lang="en-US" sz="2000" b="0" i="1" dirty="0">
                <a:solidFill>
                  <a:srgbClr val="002060"/>
                </a:solidFill>
              </a:rPr>
              <a:t>(e.g. the choice of the option is not changed ad-hoc for specific employees</a:t>
            </a:r>
            <a:r>
              <a:rPr lang="en-US" sz="2000" b="0" i="1" dirty="0" smtClean="0">
                <a:solidFill>
                  <a:srgbClr val="002060"/>
                </a:solidFill>
              </a:rPr>
              <a:t>)</a:t>
            </a:r>
          </a:p>
          <a:p>
            <a:pPr marL="531645" lvl="1" indent="-228600" algn="just">
              <a:buClr>
                <a:srgbClr val="3F3FC1"/>
              </a:buClr>
              <a:buFont typeface="Wingdings" panose="05000000000000000000" pitchFamily="2" charset="2"/>
              <a:buChar char="v"/>
            </a:pPr>
            <a:endParaRPr lang="en-US" sz="1100" b="0" i="1" dirty="0">
              <a:solidFill>
                <a:srgbClr val="002060"/>
              </a:solidFill>
            </a:endParaRPr>
          </a:p>
          <a:p>
            <a:pPr marL="521528" indent="-521528" algn="just">
              <a:spcBef>
                <a:spcPts val="1800"/>
              </a:spcBef>
              <a:buClr>
                <a:srgbClr val="3F3FC1"/>
              </a:buClr>
              <a:buFont typeface="Wingdings" panose="05000000000000000000" pitchFamily="2" charset="2"/>
              <a:buChar char="v"/>
            </a:pPr>
            <a:r>
              <a:rPr lang="en-US" sz="2200" b="0" dirty="0">
                <a:solidFill>
                  <a:srgbClr val="002060"/>
                </a:solidFill>
              </a:rPr>
              <a:t>keep the same option(s) for </a:t>
            </a:r>
            <a:r>
              <a:rPr lang="en-US" sz="2200" b="0" i="1" dirty="0">
                <a:solidFill>
                  <a:srgbClr val="002060"/>
                </a:solidFill>
              </a:rPr>
              <a:t>the full financial </a:t>
            </a:r>
            <a:r>
              <a:rPr lang="en-US" sz="2200" b="0" i="1" dirty="0" smtClean="0">
                <a:solidFill>
                  <a:srgbClr val="002060"/>
                </a:solidFill>
              </a:rPr>
              <a:t>year</a:t>
            </a:r>
          </a:p>
          <a:p>
            <a:pPr marL="1044575" lvl="1" indent="-342900" algn="just">
              <a:spcBef>
                <a:spcPts val="1200"/>
              </a:spcBef>
              <a:buClr>
                <a:srgbClr val="3F3FC1"/>
              </a:buClr>
            </a:pPr>
            <a:r>
              <a:rPr lang="en-US" sz="2000" b="0" dirty="0" smtClean="0">
                <a:solidFill>
                  <a:srgbClr val="002060"/>
                </a:solidFill>
              </a:rPr>
              <a:t>Options </a:t>
            </a:r>
            <a:r>
              <a:rPr lang="en-US" sz="2000" b="0" dirty="0">
                <a:solidFill>
                  <a:srgbClr val="C00000"/>
                </a:solidFill>
              </a:rPr>
              <a:t>may be changed for the next financial </a:t>
            </a:r>
            <a:r>
              <a:rPr lang="en-US" sz="2000" b="0" dirty="0" smtClean="0">
                <a:solidFill>
                  <a:srgbClr val="C00000"/>
                </a:solidFill>
              </a:rPr>
              <a:t>year</a:t>
            </a:r>
            <a:endParaRPr lang="en-US" sz="2000" b="0" dirty="0">
              <a:solidFill>
                <a:srgbClr val="C00000"/>
              </a:solidFill>
            </a:endParaRPr>
          </a:p>
        </p:txBody>
      </p:sp>
      <p:sp>
        <p:nvSpPr>
          <p:cNvPr id="3" name="Text Placeholder 2"/>
          <p:cNvSpPr>
            <a:spLocks noGrp="1"/>
          </p:cNvSpPr>
          <p:nvPr>
            <p:ph type="body" sz="quarter" idx="10"/>
          </p:nvPr>
        </p:nvSpPr>
        <p:spPr>
          <a:xfrm>
            <a:off x="234132" y="1091952"/>
            <a:ext cx="10075160" cy="648072"/>
          </a:xfrm>
        </p:spPr>
        <p:txBody>
          <a:bodyPr>
            <a:normAutofit/>
          </a:bodyPr>
          <a:lstStyle/>
          <a:p>
            <a:pPr marL="0" indent="0">
              <a:buNone/>
            </a:pPr>
            <a:r>
              <a:rPr lang="en-US" sz="2400" dirty="0" smtClean="0">
                <a:solidFill>
                  <a:srgbClr val="3F3FC1"/>
                </a:solidFill>
              </a:rPr>
              <a:t>Annual productive hours options: principles</a:t>
            </a:r>
            <a:endParaRPr lang="en-GB" sz="2400" dirty="0">
              <a:solidFill>
                <a:srgbClr val="3F3FC1"/>
              </a:solidFill>
            </a:endParaRPr>
          </a:p>
        </p:txBody>
      </p:sp>
      <p:sp>
        <p:nvSpPr>
          <p:cNvPr id="4" name="Rectangle 4"/>
          <p:cNvSpPr txBox="1">
            <a:spLocks noChangeArrowheads="1"/>
          </p:cNvSpPr>
          <p:nvPr/>
        </p:nvSpPr>
        <p:spPr bwMode="auto">
          <a:xfrm>
            <a:off x="-15800" y="-3579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1A </a:t>
            </a:r>
            <a:r>
              <a:rPr lang="en-GB" altLang="en-US" sz="2000" i="1" dirty="0" smtClean="0">
                <a:solidFill>
                  <a:schemeClr val="bg1"/>
                </a:solidFill>
                <a:ea typeface="Verdana" pitchFamily="34" charset="0"/>
                <a:cs typeface="Verdana" pitchFamily="34" charset="0"/>
              </a:rPr>
              <a:t>(remuneration is NOT project-based)</a:t>
            </a:r>
            <a:endParaRPr lang="en-GB" altLang="en-US" sz="2400" i="1"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2725501888"/>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Alternate Process 12"/>
          <p:cNvSpPr/>
          <p:nvPr/>
        </p:nvSpPr>
        <p:spPr>
          <a:xfrm>
            <a:off x="133350" y="1077913"/>
            <a:ext cx="10182225" cy="642937"/>
          </a:xfrm>
          <a:prstGeom prst="flowChartAlternateProcess">
            <a:avLst/>
          </a:prstGeom>
          <a:solidFill>
            <a:srgbClr val="FFCC99"/>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64" tIns="45633" rIns="91264" bIns="45633" anchor="ctr"/>
          <a:lstStyle/>
          <a:p>
            <a:pPr defTabSz="456312" fontAlgn="auto">
              <a:spcBef>
                <a:spcPts val="0"/>
              </a:spcBef>
              <a:spcAft>
                <a:spcPts val="0"/>
              </a:spcAft>
              <a:defRPr/>
            </a:pPr>
            <a:r>
              <a:rPr lang="en-GB" sz="2300" dirty="0" smtClean="0">
                <a:solidFill>
                  <a:srgbClr val="0000CC"/>
                </a:solidFill>
              </a:rPr>
              <a:t>Annual hourly rate specificities </a:t>
            </a:r>
            <a:endParaRPr lang="en-GB" sz="2300" dirty="0">
              <a:solidFill>
                <a:srgbClr val="0000CC"/>
              </a:solidFill>
            </a:endParaRPr>
          </a:p>
        </p:txBody>
      </p:sp>
      <p:sp>
        <p:nvSpPr>
          <p:cNvPr id="9" name="TextBox 17"/>
          <p:cNvSpPr txBox="1">
            <a:spLocks noChangeArrowheads="1"/>
          </p:cNvSpPr>
          <p:nvPr/>
        </p:nvSpPr>
        <p:spPr bwMode="auto">
          <a:xfrm>
            <a:off x="303213" y="2052638"/>
            <a:ext cx="10012362" cy="12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eaLnBrk="1" hangingPunct="1">
              <a:defRPr/>
            </a:pPr>
            <a:r>
              <a:rPr lang="en-GB" altLang="en-US" sz="1800" b="0" dirty="0">
                <a:solidFill>
                  <a:srgbClr val="3831BD"/>
                </a:solidFill>
                <a:sym typeface="Wingdings" pitchFamily="2" charset="2"/>
              </a:rPr>
              <a:t>	  </a:t>
            </a:r>
            <a:r>
              <a:rPr lang="en-GB" altLang="en-US" sz="2100" b="0" dirty="0" smtClean="0">
                <a:solidFill>
                  <a:srgbClr val="490092"/>
                </a:solidFill>
                <a:sym typeface="Wingdings" pitchFamily="2" charset="2"/>
              </a:rPr>
              <a:t>The annual </a:t>
            </a:r>
            <a:r>
              <a:rPr lang="en-GB" altLang="en-US" sz="2100" b="0" dirty="0">
                <a:solidFill>
                  <a:srgbClr val="490092"/>
                </a:solidFill>
                <a:sym typeface="Wingdings" pitchFamily="2" charset="2"/>
              </a:rPr>
              <a:t>hourly rate </a:t>
            </a:r>
            <a:r>
              <a:rPr lang="en-GB" altLang="en-US" sz="2100" b="0" dirty="0" smtClean="0">
                <a:solidFill>
                  <a:srgbClr val="490092"/>
                </a:solidFill>
                <a:sym typeface="Wingdings" pitchFamily="2" charset="2"/>
              </a:rPr>
              <a:t>must be </a:t>
            </a:r>
            <a:r>
              <a:rPr lang="en-GB" altLang="en-US" sz="2100" b="0" dirty="0">
                <a:solidFill>
                  <a:srgbClr val="490092"/>
                </a:solidFill>
                <a:sym typeface="Wingdings" pitchFamily="2" charset="2"/>
              </a:rPr>
              <a:t>calculated</a:t>
            </a:r>
            <a:r>
              <a:rPr lang="en-GB" altLang="en-US" sz="2100" dirty="0">
                <a:solidFill>
                  <a:srgbClr val="490092"/>
                </a:solidFill>
                <a:sym typeface="Wingdings" pitchFamily="2" charset="2"/>
              </a:rPr>
              <a:t> per </a:t>
            </a:r>
            <a:r>
              <a:rPr lang="en-GB" altLang="en-US" sz="2100" dirty="0" smtClean="0">
                <a:solidFill>
                  <a:srgbClr val="490092"/>
                </a:solidFill>
                <a:sym typeface="Wingdings" pitchFamily="2" charset="2"/>
              </a:rPr>
              <a:t>full financial </a:t>
            </a:r>
            <a:r>
              <a:rPr lang="en-GB" altLang="en-US" sz="2100" dirty="0">
                <a:solidFill>
                  <a:srgbClr val="490092"/>
                </a:solidFill>
                <a:sym typeface="Wingdings" pitchFamily="2" charset="2"/>
              </a:rPr>
              <a:t>year</a:t>
            </a:r>
          </a:p>
          <a:p>
            <a:pPr eaLnBrk="1" hangingPunct="1">
              <a:defRPr/>
            </a:pPr>
            <a:endParaRPr lang="fr-BE" altLang="en-US" sz="1600" b="0" dirty="0">
              <a:solidFill>
                <a:srgbClr val="3831BD"/>
              </a:solidFill>
              <a:sym typeface="Wingdings" pitchFamily="2" charset="2"/>
            </a:endParaRPr>
          </a:p>
          <a:p>
            <a:pPr marL="542734" indent="-542734" eaLnBrk="1" hangingPunct="1">
              <a:defRPr/>
            </a:pPr>
            <a:r>
              <a:rPr lang="en-GB" altLang="en-US" sz="1800" b="0" dirty="0">
                <a:solidFill>
                  <a:srgbClr val="3831BD"/>
                </a:solidFill>
                <a:sym typeface="Wingdings" pitchFamily="2" charset="2"/>
              </a:rPr>
              <a:t>	If the financial year is not closed at the </a:t>
            </a:r>
            <a:r>
              <a:rPr lang="en-GB" altLang="en-US" sz="1800" b="0" dirty="0" smtClean="0">
                <a:solidFill>
                  <a:srgbClr val="3831BD"/>
                </a:solidFill>
                <a:sym typeface="Wingdings" pitchFamily="2" charset="2"/>
              </a:rPr>
              <a:t>end of the reporting period, </a:t>
            </a:r>
            <a:r>
              <a:rPr lang="en-GB" altLang="en-US" sz="1800" b="0" dirty="0">
                <a:solidFill>
                  <a:srgbClr val="3831BD"/>
                </a:solidFill>
                <a:sym typeface="Wingdings" pitchFamily="2" charset="2"/>
              </a:rPr>
              <a:t>the beneficiary must use the hourly rate of the </a:t>
            </a:r>
            <a:r>
              <a:rPr lang="en-GB" altLang="en-US" sz="1800" b="0" i="1" dirty="0">
                <a:solidFill>
                  <a:srgbClr val="3831BD"/>
                </a:solidFill>
                <a:sym typeface="Wingdings" pitchFamily="2" charset="2"/>
              </a:rPr>
              <a:t>last closed financial year available</a:t>
            </a:r>
            <a:r>
              <a:rPr lang="en-GB" altLang="en-US" sz="1800" b="0" dirty="0">
                <a:solidFill>
                  <a:srgbClr val="3831BD"/>
                </a:solidFill>
                <a:sym typeface="Wingdings" pitchFamily="2" charset="2"/>
              </a:rPr>
              <a:t>.</a:t>
            </a:r>
            <a:endParaRPr lang="en-GB" altLang="en-US" sz="1800" b="0" dirty="0">
              <a:solidFill>
                <a:srgbClr val="3831BD"/>
              </a:solidFill>
            </a:endParaRPr>
          </a:p>
        </p:txBody>
      </p:sp>
      <p:sp>
        <p:nvSpPr>
          <p:cNvPr id="12" name="Isosceles Triangle 11"/>
          <p:cNvSpPr/>
          <p:nvPr/>
        </p:nvSpPr>
        <p:spPr bwMode="auto">
          <a:xfrm>
            <a:off x="239393" y="1993488"/>
            <a:ext cx="477962" cy="360040"/>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2100" dirty="0">
                <a:solidFill>
                  <a:srgbClr val="502800"/>
                </a:solidFill>
                <a:latin typeface="Georgia" panose="02040502050405020303" pitchFamily="18" charset="0"/>
                <a:sym typeface="Webdings"/>
              </a:rPr>
              <a:t>!</a:t>
            </a:r>
            <a:endParaRPr lang="en-GB" sz="21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700" dirty="0">
              <a:solidFill>
                <a:srgbClr val="502800"/>
              </a:solidFill>
            </a:endParaRPr>
          </a:p>
        </p:txBody>
      </p:sp>
      <p:sp>
        <p:nvSpPr>
          <p:cNvPr id="14" name="TextBox 5"/>
          <p:cNvSpPr txBox="1">
            <a:spLocks noChangeArrowheads="1"/>
          </p:cNvSpPr>
          <p:nvPr/>
        </p:nvSpPr>
        <p:spPr bwMode="auto">
          <a:xfrm>
            <a:off x="1121674" y="3863191"/>
            <a:ext cx="1739106" cy="3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BE" sz="1600" kern="0" dirty="0">
                <a:solidFill>
                  <a:srgbClr val="0F5494"/>
                </a:solidFill>
                <a:latin typeface="Verdana"/>
              </a:rPr>
              <a:t>01/10/2014</a:t>
            </a:r>
          </a:p>
        </p:txBody>
      </p:sp>
      <p:sp>
        <p:nvSpPr>
          <p:cNvPr id="16" name="Down Arrow 15"/>
          <p:cNvSpPr/>
          <p:nvPr/>
        </p:nvSpPr>
        <p:spPr>
          <a:xfrm>
            <a:off x="1957388" y="4255303"/>
            <a:ext cx="73025" cy="211138"/>
          </a:xfrm>
          <a:prstGeom prst="downArrow">
            <a:avLst/>
          </a:prstGeom>
          <a:solidFill>
            <a:srgbClr val="4F81BD"/>
          </a:solidFill>
          <a:ln w="25400" cap="flat" cmpd="sng" algn="ctr">
            <a:solidFill>
              <a:srgbClr val="4F81BD">
                <a:shade val="50000"/>
              </a:srgbClr>
            </a:solidFill>
            <a:prstDash val="solid"/>
          </a:ln>
          <a:effectLst/>
        </p:spPr>
        <p:txBody>
          <a:bodyPr lIns="91264" tIns="45633" rIns="91264" bIns="45633" anchor="ctr"/>
          <a:lstStyle/>
          <a:p>
            <a:pPr algn="ctr" fontAlgn="auto">
              <a:spcBef>
                <a:spcPts val="0"/>
              </a:spcBef>
              <a:spcAft>
                <a:spcPts val="0"/>
              </a:spcAft>
              <a:defRPr/>
            </a:pPr>
            <a:endParaRPr lang="en-GB" sz="1800" b="0" kern="0">
              <a:solidFill>
                <a:prstClr val="white"/>
              </a:solidFill>
              <a:latin typeface="Calibri"/>
            </a:endParaRPr>
          </a:p>
        </p:txBody>
      </p:sp>
      <p:sp>
        <p:nvSpPr>
          <p:cNvPr id="17" name="TextBox 7"/>
          <p:cNvSpPr txBox="1">
            <a:spLocks noChangeArrowheads="1"/>
          </p:cNvSpPr>
          <p:nvPr/>
        </p:nvSpPr>
        <p:spPr bwMode="auto">
          <a:xfrm>
            <a:off x="8203574" y="3937803"/>
            <a:ext cx="1733550" cy="3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fr-BE" sz="1600" kern="0" dirty="0">
                <a:solidFill>
                  <a:srgbClr val="0F5494"/>
                </a:solidFill>
                <a:latin typeface="Verdana"/>
              </a:rPr>
              <a:t>31/03/2016</a:t>
            </a:r>
          </a:p>
        </p:txBody>
      </p:sp>
      <p:sp>
        <p:nvSpPr>
          <p:cNvPr id="18" name="Down Arrow 17"/>
          <p:cNvSpPr/>
          <p:nvPr/>
        </p:nvSpPr>
        <p:spPr>
          <a:xfrm>
            <a:off x="9051925" y="4255303"/>
            <a:ext cx="46038" cy="220663"/>
          </a:xfrm>
          <a:prstGeom prst="downArrow">
            <a:avLst/>
          </a:prstGeom>
          <a:solidFill>
            <a:srgbClr val="4F81BD"/>
          </a:solidFill>
          <a:ln w="25400" cap="flat" cmpd="sng" algn="ctr">
            <a:solidFill>
              <a:srgbClr val="4F81BD">
                <a:shade val="50000"/>
              </a:srgbClr>
            </a:solidFill>
            <a:prstDash val="solid"/>
          </a:ln>
          <a:effectLst/>
        </p:spPr>
        <p:txBody>
          <a:bodyPr lIns="91264" tIns="45633" rIns="91264" bIns="45633" anchor="ctr"/>
          <a:lstStyle/>
          <a:p>
            <a:pPr algn="ctr" fontAlgn="auto">
              <a:spcBef>
                <a:spcPts val="0"/>
              </a:spcBef>
              <a:spcAft>
                <a:spcPts val="0"/>
              </a:spcAft>
              <a:defRPr/>
            </a:pPr>
            <a:endParaRPr lang="en-GB" sz="1800" b="0" kern="0">
              <a:solidFill>
                <a:prstClr val="white"/>
              </a:solidFill>
              <a:latin typeface="Calibri"/>
            </a:endParaRPr>
          </a:p>
        </p:txBody>
      </p:sp>
      <p:sp>
        <p:nvSpPr>
          <p:cNvPr id="19" name="Left Brace 18"/>
          <p:cNvSpPr/>
          <p:nvPr/>
        </p:nvSpPr>
        <p:spPr>
          <a:xfrm rot="16200000">
            <a:off x="8394700" y="5006191"/>
            <a:ext cx="198438" cy="1204912"/>
          </a:xfrm>
          <a:prstGeom prst="leftBrace">
            <a:avLst>
              <a:gd name="adj1" fmla="val 8333"/>
              <a:gd name="adj2" fmla="val 50569"/>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lIns="91264" tIns="45633" rIns="91264" bIns="45633" anchor="ctr"/>
          <a:lstStyle/>
          <a:p>
            <a:pPr algn="ctr" fontAlgn="auto">
              <a:spcBef>
                <a:spcPts val="0"/>
              </a:spcBef>
              <a:spcAft>
                <a:spcPts val="0"/>
              </a:spcAft>
              <a:defRPr/>
            </a:pPr>
            <a:endParaRPr lang="en-GB" sz="1800" b="0" kern="0">
              <a:solidFill>
                <a:prstClr val="black"/>
              </a:solidFill>
              <a:latin typeface="Calibri"/>
            </a:endParaRPr>
          </a:p>
        </p:txBody>
      </p:sp>
      <p:sp>
        <p:nvSpPr>
          <p:cNvPr id="20" name="TextBox 10"/>
          <p:cNvSpPr txBox="1">
            <a:spLocks noChangeArrowheads="1"/>
          </p:cNvSpPr>
          <p:nvPr/>
        </p:nvSpPr>
        <p:spPr bwMode="auto">
          <a:xfrm>
            <a:off x="7650956" y="5726916"/>
            <a:ext cx="2808312" cy="5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en-GB" sz="1600" kern="0" dirty="0">
                <a:solidFill>
                  <a:srgbClr val="0F5494"/>
                </a:solidFill>
                <a:latin typeface="Verdana"/>
              </a:rPr>
              <a:t>Hourly rate of 2015  also for these months</a:t>
            </a:r>
          </a:p>
        </p:txBody>
      </p:sp>
      <p:graphicFrame>
        <p:nvGraphicFramePr>
          <p:cNvPr id="21" name="Table 20"/>
          <p:cNvGraphicFramePr>
            <a:graphicFrameLocks noGrp="1"/>
          </p:cNvGraphicFramePr>
          <p:nvPr>
            <p:extLst>
              <p:ext uri="{D42A27DB-BD31-4B8C-83A1-F6EECF244321}">
                <p14:modId xmlns:p14="http://schemas.microsoft.com/office/powerpoint/2010/main" val="3598823340"/>
              </p:ext>
            </p:extLst>
          </p:nvPr>
        </p:nvGraphicFramePr>
        <p:xfrm>
          <a:off x="1993900" y="4493428"/>
          <a:ext cx="7086600" cy="904875"/>
        </p:xfrm>
        <a:graphic>
          <a:graphicData uri="http://schemas.openxmlformats.org/drawingml/2006/table">
            <a:tbl>
              <a:tblPr/>
              <a:tblGrid>
                <a:gridCol w="11811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tblGrid>
              <a:tr h="495300">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GB" sz="2200" b="1" i="0" u="none" strike="noStrike" dirty="0">
                          <a:solidFill>
                            <a:srgbClr val="0F5494"/>
                          </a:solidFill>
                          <a:effectLst/>
                          <a:latin typeface="+mj-lt"/>
                        </a:rPr>
                        <a:t>Reporting </a:t>
                      </a:r>
                      <a:r>
                        <a:rPr lang="en-GB" sz="2200" b="1" i="0" u="none" strike="noStrike" dirty="0" smtClean="0">
                          <a:solidFill>
                            <a:srgbClr val="0F5494"/>
                          </a:solidFill>
                          <a:effectLst/>
                          <a:latin typeface="+mj-lt"/>
                        </a:rPr>
                        <a:t>period </a:t>
                      </a:r>
                      <a:r>
                        <a:rPr lang="en-GB" sz="2200" b="0" i="0" u="none" strike="noStrike" dirty="0" smtClean="0">
                          <a:solidFill>
                            <a:srgbClr val="0F5494"/>
                          </a:solidFill>
                          <a:effectLst/>
                          <a:latin typeface="+mj-lt"/>
                        </a:rPr>
                        <a:t>(example)</a:t>
                      </a:r>
                      <a:endParaRPr lang="en-GB" sz="2200" b="0" i="0" u="none" strike="noStrike" dirty="0">
                        <a:solidFill>
                          <a:srgbClr val="0F5494"/>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0957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GB" sz="2400" b="1" i="0" u="none" strike="noStrike">
                          <a:solidFill>
                            <a:srgbClr val="0F5494"/>
                          </a:solidFill>
                          <a:effectLst/>
                          <a:latin typeface="+mj-lt"/>
                        </a:rPr>
                        <a:t>2014</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GB" sz="2400" b="1" i="0" u="none" strike="noStrike" dirty="0">
                          <a:solidFill>
                            <a:srgbClr val="0F5494"/>
                          </a:solidFill>
                          <a:effectLst/>
                          <a:latin typeface="+mj-lt"/>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GB" sz="2400" b="1" i="0" u="none" strike="noStrike" dirty="0">
                          <a:solidFill>
                            <a:srgbClr val="0F5494"/>
                          </a:solidFill>
                          <a:effectLst/>
                          <a:latin typeface="+mj-lt"/>
                        </a:rPr>
                        <a:t>2016</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9FFCC"/>
                    </a:solidFill>
                  </a:tcPr>
                </a:tc>
                <a:extLst>
                  <a:ext uri="{0D108BD9-81ED-4DB2-BD59-A6C34878D82A}">
                    <a16:rowId xmlns:a16="http://schemas.microsoft.com/office/drawing/2014/main" val="10001"/>
                  </a:ext>
                </a:extLst>
              </a:tr>
            </a:tbl>
          </a:graphicData>
        </a:graphic>
      </p:graphicFrame>
      <p:sp>
        <p:nvSpPr>
          <p:cNvPr id="22" name="Left Brace 21"/>
          <p:cNvSpPr/>
          <p:nvPr/>
        </p:nvSpPr>
        <p:spPr>
          <a:xfrm rot="16200000">
            <a:off x="1750219" y="4295784"/>
            <a:ext cx="198438" cy="2625725"/>
          </a:xfrm>
          <a:prstGeom prst="leftBrace">
            <a:avLst>
              <a:gd name="adj1" fmla="val 8333"/>
              <a:gd name="adj2" fmla="val 50569"/>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lIns="91264" tIns="45633" rIns="91264" bIns="45633" anchor="ctr"/>
          <a:lstStyle/>
          <a:p>
            <a:pPr algn="ctr" fontAlgn="auto">
              <a:spcBef>
                <a:spcPts val="0"/>
              </a:spcBef>
              <a:spcAft>
                <a:spcPts val="0"/>
              </a:spcAft>
              <a:defRPr/>
            </a:pPr>
            <a:endParaRPr lang="en-GB" sz="1800" b="0" kern="0">
              <a:solidFill>
                <a:prstClr val="black"/>
              </a:solidFill>
              <a:latin typeface="Calibri"/>
            </a:endParaRPr>
          </a:p>
        </p:txBody>
      </p:sp>
      <p:sp>
        <p:nvSpPr>
          <p:cNvPr id="23" name="TextBox 10"/>
          <p:cNvSpPr txBox="1">
            <a:spLocks noChangeArrowheads="1"/>
          </p:cNvSpPr>
          <p:nvPr/>
        </p:nvSpPr>
        <p:spPr bwMode="auto">
          <a:xfrm>
            <a:off x="338138" y="5773808"/>
            <a:ext cx="3036887" cy="3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4" tIns="45633" rIns="91264" bIns="4563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en-GB" sz="1600" kern="0" dirty="0">
                <a:solidFill>
                  <a:srgbClr val="0F5494"/>
                </a:solidFill>
                <a:latin typeface="Verdana"/>
              </a:rPr>
              <a:t>Hourly rate of 2014</a:t>
            </a:r>
          </a:p>
        </p:txBody>
      </p:sp>
      <p:sp>
        <p:nvSpPr>
          <p:cNvPr id="24" name="Left Brace 23"/>
          <p:cNvSpPr/>
          <p:nvPr/>
        </p:nvSpPr>
        <p:spPr>
          <a:xfrm rot="16200000">
            <a:off x="5418138" y="3304391"/>
            <a:ext cx="201612" cy="4640262"/>
          </a:xfrm>
          <a:prstGeom prst="leftBrace">
            <a:avLst>
              <a:gd name="adj1" fmla="val 8333"/>
              <a:gd name="adj2" fmla="val 50569"/>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lIns="91264" tIns="45633" rIns="91264" bIns="45633" anchor="ctr"/>
          <a:lstStyle/>
          <a:p>
            <a:pPr algn="ctr" fontAlgn="auto">
              <a:spcBef>
                <a:spcPts val="0"/>
              </a:spcBef>
              <a:spcAft>
                <a:spcPts val="0"/>
              </a:spcAft>
              <a:defRPr/>
            </a:pPr>
            <a:endParaRPr lang="en-GB" sz="1800" b="0" kern="0">
              <a:solidFill>
                <a:prstClr val="black"/>
              </a:solidFill>
              <a:latin typeface="Calibri"/>
            </a:endParaRPr>
          </a:p>
        </p:txBody>
      </p:sp>
      <p:sp>
        <p:nvSpPr>
          <p:cNvPr id="2" name="Rounded Rectangle 1"/>
          <p:cNvSpPr/>
          <p:nvPr/>
        </p:nvSpPr>
        <p:spPr>
          <a:xfrm>
            <a:off x="5431632" y="1188343"/>
            <a:ext cx="1853728" cy="360040"/>
          </a:xfrm>
          <a:prstGeom prst="roundRect">
            <a:avLst/>
          </a:prstGeom>
          <a:solidFill>
            <a:srgbClr val="FFCC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FF"/>
              </a:solidFill>
            </a:endParaRPr>
          </a:p>
        </p:txBody>
      </p:sp>
      <p:sp>
        <p:nvSpPr>
          <p:cNvPr id="25" name="TextBox 10"/>
          <p:cNvSpPr txBox="1">
            <a:spLocks noChangeArrowheads="1"/>
          </p:cNvSpPr>
          <p:nvPr/>
        </p:nvSpPr>
        <p:spPr bwMode="auto">
          <a:xfrm>
            <a:off x="3913188" y="5788828"/>
            <a:ext cx="3036887" cy="33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4" tIns="45633" rIns="91264" bIns="4563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en-GB" sz="1600" kern="0" dirty="0">
                <a:solidFill>
                  <a:srgbClr val="0F5494"/>
                </a:solidFill>
                <a:latin typeface="Verdana"/>
              </a:rPr>
              <a:t>Hourly rate of 2015</a:t>
            </a:r>
          </a:p>
        </p:txBody>
      </p:sp>
      <p:grpSp>
        <p:nvGrpSpPr>
          <p:cNvPr id="26" name="Group 25"/>
          <p:cNvGrpSpPr/>
          <p:nvPr/>
        </p:nvGrpSpPr>
        <p:grpSpPr>
          <a:xfrm>
            <a:off x="7543598" y="1060661"/>
            <a:ext cx="2960305" cy="679405"/>
            <a:chOff x="6354812" y="4259928"/>
            <a:chExt cx="2960305" cy="679405"/>
          </a:xfrm>
        </p:grpSpPr>
        <p:sp>
          <p:nvSpPr>
            <p:cNvPr id="27" name="TextBox 26"/>
            <p:cNvSpPr txBox="1"/>
            <p:nvPr/>
          </p:nvSpPr>
          <p:spPr>
            <a:xfrm>
              <a:off x="6493568" y="4259928"/>
              <a:ext cx="2821549" cy="369332"/>
            </a:xfrm>
            <a:prstGeom prst="rect">
              <a:avLst/>
            </a:prstGeom>
            <a:noFill/>
          </p:spPr>
          <p:txBody>
            <a:bodyPr wrap="square" rtlCol="0">
              <a:spAutoFit/>
            </a:bodyPr>
            <a:lstStyle/>
            <a:p>
              <a:r>
                <a:rPr lang="en-GB" sz="1800" i="1" dirty="0" smtClean="0">
                  <a:solidFill>
                    <a:srgbClr val="640000"/>
                  </a:solidFill>
                  <a:latin typeface="Times New Roman" panose="02020603050405020304" pitchFamily="18" charset="0"/>
                  <a:cs typeface="Times New Roman" panose="02020603050405020304" pitchFamily="18" charset="0"/>
                </a:rPr>
                <a:t>Annual</a:t>
              </a:r>
              <a:r>
                <a:rPr lang="en-GB" sz="1800" i="1" dirty="0" smtClean="0">
                  <a:solidFill>
                    <a:srgbClr val="0000EE"/>
                  </a:solidFill>
                  <a:latin typeface="Times New Roman" panose="02020603050405020304" pitchFamily="18" charset="0"/>
                  <a:cs typeface="Times New Roman" panose="02020603050405020304" pitchFamily="18" charset="0"/>
                </a:rPr>
                <a:t> personnel costs</a:t>
              </a:r>
              <a:endParaRPr lang="en-GB" sz="1800" i="1" dirty="0">
                <a:solidFill>
                  <a:srgbClr val="0000EE"/>
                </a:solidFill>
                <a:latin typeface="Times New Roman" panose="02020603050405020304" pitchFamily="18" charset="0"/>
                <a:cs typeface="Times New Roman" panose="02020603050405020304" pitchFamily="18" charset="0"/>
              </a:endParaRPr>
            </a:p>
          </p:txBody>
        </p:sp>
        <p:cxnSp>
          <p:nvCxnSpPr>
            <p:cNvPr id="28" name="Straight Connector 27"/>
            <p:cNvCxnSpPr/>
            <p:nvPr/>
          </p:nvCxnSpPr>
          <p:spPr bwMode="auto">
            <a:xfrm>
              <a:off x="6354812" y="4614339"/>
              <a:ext cx="2660313" cy="0"/>
            </a:xfrm>
            <a:prstGeom prst="line">
              <a:avLst/>
            </a:prstGeom>
            <a:noFill/>
            <a:ln w="19050" cap="flat" cmpd="sng" algn="ctr">
              <a:solidFill>
                <a:srgbClr val="0000EE"/>
              </a:solidFill>
              <a:prstDash val="solid"/>
              <a:round/>
              <a:headEnd type="none" w="med" len="med"/>
              <a:tailEnd type="none" w="med" len="med"/>
            </a:ln>
            <a:effectLst/>
          </p:spPr>
        </p:cxnSp>
        <p:sp>
          <p:nvSpPr>
            <p:cNvPr id="29" name="TextBox 28"/>
            <p:cNvSpPr txBox="1"/>
            <p:nvPr/>
          </p:nvSpPr>
          <p:spPr>
            <a:xfrm>
              <a:off x="6429376" y="4570001"/>
              <a:ext cx="2729765" cy="369332"/>
            </a:xfrm>
            <a:prstGeom prst="rect">
              <a:avLst/>
            </a:prstGeom>
            <a:noFill/>
          </p:spPr>
          <p:txBody>
            <a:bodyPr wrap="square" rtlCol="0">
              <a:spAutoFit/>
            </a:bodyPr>
            <a:lstStyle/>
            <a:p>
              <a:r>
                <a:rPr lang="en-GB" sz="1800" i="1" dirty="0" smtClean="0">
                  <a:solidFill>
                    <a:srgbClr val="640000"/>
                  </a:solidFill>
                  <a:latin typeface="Times New Roman" panose="02020603050405020304" pitchFamily="18" charset="0"/>
                  <a:cs typeface="Times New Roman" panose="02020603050405020304" pitchFamily="18" charset="0"/>
                </a:rPr>
                <a:t>Annual</a:t>
              </a:r>
              <a:r>
                <a:rPr lang="en-GB" sz="1800" i="1" dirty="0" smtClean="0">
                  <a:solidFill>
                    <a:srgbClr val="005426"/>
                  </a:solidFill>
                  <a:latin typeface="Times New Roman" panose="02020603050405020304" pitchFamily="18" charset="0"/>
                  <a:cs typeface="Times New Roman" panose="02020603050405020304" pitchFamily="18" charset="0"/>
                </a:rPr>
                <a:t> </a:t>
              </a:r>
              <a:r>
                <a:rPr lang="en-GB" sz="1800" i="1" dirty="0" smtClean="0">
                  <a:solidFill>
                    <a:srgbClr val="0000EE"/>
                  </a:solidFill>
                  <a:latin typeface="Times New Roman" panose="02020603050405020304" pitchFamily="18" charset="0"/>
                  <a:cs typeface="Times New Roman" panose="02020603050405020304" pitchFamily="18" charset="0"/>
                </a:rPr>
                <a:t>productive hours</a:t>
              </a:r>
              <a:endParaRPr lang="en-GB" sz="1800" i="1" dirty="0">
                <a:solidFill>
                  <a:srgbClr val="0000EE"/>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bwMode="auto">
            <a:xfrm flipV="1">
              <a:off x="6354812" y="4613131"/>
              <a:ext cx="2660313" cy="1208"/>
            </a:xfrm>
            <a:prstGeom prst="line">
              <a:avLst/>
            </a:prstGeom>
            <a:noFill/>
            <a:ln w="19050" cap="flat" cmpd="sng" algn="ctr">
              <a:solidFill>
                <a:srgbClr val="0000EE"/>
              </a:solidFill>
              <a:prstDash val="solid"/>
              <a:round/>
              <a:headEnd type="none" w="med" len="med"/>
              <a:tailEnd type="none" w="med" len="med"/>
            </a:ln>
            <a:effectLst/>
          </p:spPr>
        </p:cxnSp>
      </p:grpSp>
      <p:sp>
        <p:nvSpPr>
          <p:cNvPr id="31" name="Rectangle 4"/>
          <p:cNvSpPr txBox="1">
            <a:spLocks noChangeArrowheads="1"/>
          </p:cNvSpPr>
          <p:nvPr/>
        </p:nvSpPr>
        <p:spPr bwMode="auto">
          <a:xfrm>
            <a:off x="-15800" y="-3579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1A </a:t>
            </a:r>
            <a:r>
              <a:rPr lang="en-GB" altLang="en-US" sz="2000" i="1" dirty="0" smtClean="0">
                <a:solidFill>
                  <a:schemeClr val="bg1"/>
                </a:solidFill>
                <a:ea typeface="Verdana" pitchFamily="34" charset="0"/>
                <a:cs typeface="Verdana" pitchFamily="34" charset="0"/>
              </a:rPr>
              <a:t>(remuneration is NOT project-based)</a:t>
            </a:r>
            <a:endParaRPr lang="en-GB" altLang="en-US" sz="2400" i="1"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68200508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6140" y="2412479"/>
            <a:ext cx="3600400" cy="936104"/>
          </a:xfrm>
          <a:prstGeom prst="rect">
            <a:avLst/>
          </a:prstGeom>
          <a:solidFill>
            <a:srgbClr val="9784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9" name="Text Placeholder 8"/>
          <p:cNvSpPr>
            <a:spLocks noGrp="1"/>
          </p:cNvSpPr>
          <p:nvPr>
            <p:ph type="body" sz="quarter" idx="10"/>
          </p:nvPr>
        </p:nvSpPr>
        <p:spPr>
          <a:xfrm>
            <a:off x="307696" y="108223"/>
            <a:ext cx="9612921" cy="1008168"/>
          </a:xfrm>
        </p:spPr>
        <p:txBody>
          <a:bodyPr/>
          <a:lstStyle/>
          <a:p>
            <a:pPr marL="0" indent="0">
              <a:buNone/>
            </a:pPr>
            <a:r>
              <a:rPr lang="en-GB" sz="3000" dirty="0" smtClean="0"/>
              <a:t>The Framework Programmes timeline</a:t>
            </a:r>
            <a:endParaRPr lang="en-GB" sz="3000" dirty="0"/>
          </a:p>
        </p:txBody>
      </p:sp>
      <p:sp>
        <p:nvSpPr>
          <p:cNvPr id="2" name="Rectangle 1"/>
          <p:cNvSpPr/>
          <p:nvPr/>
        </p:nvSpPr>
        <p:spPr>
          <a:xfrm>
            <a:off x="0" y="1214061"/>
            <a:ext cx="10693400" cy="4783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srgbClr val="FFFFFF"/>
                </a:solidFill>
                <a:effectLst/>
                <a:uLnTx/>
                <a:uFillTx/>
                <a:latin typeface="Verdana"/>
                <a:ea typeface="+mn-ea"/>
                <a:cs typeface="+mn-cs"/>
              </a:rPr>
              <a:t>   2007                       2014                          2021             </a:t>
            </a:r>
            <a:endParaRPr kumimoji="0" lang="en-GB" sz="2400" b="0" i="0" u="none" strike="noStrike" kern="1200" cap="none" spc="0" normalizeH="0" baseline="0" noProof="0" dirty="0">
              <a:ln>
                <a:noFill/>
              </a:ln>
              <a:solidFill>
                <a:srgbClr val="FFFFFF"/>
              </a:solidFill>
              <a:effectLst/>
              <a:uLnTx/>
              <a:uFillTx/>
              <a:latin typeface="Verdana"/>
              <a:ea typeface="+mn-ea"/>
              <a:cs typeface="+mn-cs"/>
            </a:endParaRPr>
          </a:p>
        </p:txBody>
      </p:sp>
      <p:cxnSp>
        <p:nvCxnSpPr>
          <p:cNvPr id="8" name="Straight Connector 7"/>
          <p:cNvCxnSpPr/>
          <p:nvPr/>
        </p:nvCxnSpPr>
        <p:spPr bwMode="auto">
          <a:xfrm>
            <a:off x="306140" y="1692399"/>
            <a:ext cx="0" cy="1656184"/>
          </a:xfrm>
          <a:prstGeom prst="line">
            <a:avLst/>
          </a:prstGeom>
          <a:ln w="9525" cap="flat" cmpd="sng" algn="ctr">
            <a:solidFill>
              <a:schemeClr val="accent6">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03" y="2516739"/>
            <a:ext cx="1035207" cy="73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06539" y="2412479"/>
            <a:ext cx="3312369" cy="936104"/>
          </a:xfrm>
          <a:prstGeom prst="rect">
            <a:avLst/>
          </a:prstGeom>
          <a:gradFill flip="none" rotWithShape="1">
            <a:gsLst>
              <a:gs pos="20000">
                <a:srgbClr val="97843F"/>
              </a:gs>
              <a:gs pos="7400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12" name="Straight Connector 11"/>
          <p:cNvCxnSpPr/>
          <p:nvPr/>
        </p:nvCxnSpPr>
        <p:spPr bwMode="auto">
          <a:xfrm flipH="1">
            <a:off x="3618506" y="1764407"/>
            <a:ext cx="4" cy="3168352"/>
          </a:xfrm>
          <a:prstGeom prst="line">
            <a:avLst/>
          </a:prstGeom>
          <a:ln w="9525" cap="flat" cmpd="sng" algn="ctr">
            <a:solidFill>
              <a:schemeClr val="accent6">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Rectangle 19"/>
          <p:cNvSpPr/>
          <p:nvPr/>
        </p:nvSpPr>
        <p:spPr>
          <a:xfrm>
            <a:off x="3618507" y="3816635"/>
            <a:ext cx="3888431" cy="1116124"/>
          </a:xfrm>
          <a:prstGeom prst="rect">
            <a:avLst/>
          </a:prstGeom>
          <a:solidFill>
            <a:srgbClr val="E7CE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22" name="Rectangle 21"/>
          <p:cNvSpPr/>
          <p:nvPr/>
        </p:nvSpPr>
        <p:spPr>
          <a:xfrm>
            <a:off x="7506939" y="3816635"/>
            <a:ext cx="3186462" cy="1116124"/>
          </a:xfrm>
          <a:prstGeom prst="rect">
            <a:avLst/>
          </a:prstGeom>
          <a:gradFill flip="none" rotWithShape="1">
            <a:gsLst>
              <a:gs pos="20000">
                <a:srgbClr val="E7CE17"/>
              </a:gs>
              <a:gs pos="7400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pic>
        <p:nvPicPr>
          <p:cNvPr id="23"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0516" y="4028907"/>
            <a:ext cx="3418235" cy="66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218906" y="5508823"/>
            <a:ext cx="3474494" cy="936104"/>
          </a:xfrm>
          <a:prstGeom prst="rect">
            <a:avLst/>
          </a:prstGeom>
          <a:solidFill>
            <a:srgbClr val="3737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smtClean="0">
                <a:ln>
                  <a:noFill/>
                </a:ln>
                <a:solidFill>
                  <a:srgbClr val="FFFFFF"/>
                </a:solidFill>
                <a:effectLst/>
                <a:uLnTx/>
                <a:uFillTx/>
                <a:latin typeface="Verdana"/>
                <a:ea typeface="+mn-ea"/>
                <a:cs typeface="+mn-cs"/>
              </a:rPr>
              <a:t> </a:t>
            </a:r>
            <a:r>
              <a:rPr kumimoji="0" lang="fr-BE" sz="2400" b="1" i="1" u="none" strike="noStrike" kern="1200" cap="none" spc="0" normalizeH="0" baseline="0" noProof="0" dirty="0" smtClean="0">
                <a:ln>
                  <a:noFill/>
                </a:ln>
                <a:solidFill>
                  <a:srgbClr val="FFFFFF"/>
                </a:solidFill>
                <a:effectLst/>
                <a:uLnTx/>
                <a:uFillTx/>
                <a:latin typeface="Verdana"/>
                <a:ea typeface="+mn-ea"/>
                <a:cs typeface="+mn-cs"/>
              </a:rPr>
              <a:t>Horizon Europe</a:t>
            </a:r>
            <a:endParaRPr kumimoji="0" lang="en-GB" sz="2400" b="1" i="1" u="none" strike="noStrike" kern="1200" cap="none" spc="0" normalizeH="0" baseline="0" noProof="0" dirty="0">
              <a:ln>
                <a:noFill/>
              </a:ln>
              <a:solidFill>
                <a:srgbClr val="FFFFFF"/>
              </a:solidFill>
              <a:effectLst/>
              <a:uLnTx/>
              <a:uFillTx/>
              <a:latin typeface="Verdana"/>
              <a:ea typeface="+mn-ea"/>
              <a:cs typeface="+mn-cs"/>
            </a:endParaRPr>
          </a:p>
        </p:txBody>
      </p:sp>
      <p:cxnSp>
        <p:nvCxnSpPr>
          <p:cNvPr id="13" name="Straight Connector 12"/>
          <p:cNvCxnSpPr/>
          <p:nvPr/>
        </p:nvCxnSpPr>
        <p:spPr bwMode="auto">
          <a:xfrm flipH="1">
            <a:off x="7218905" y="1690566"/>
            <a:ext cx="4" cy="4754361"/>
          </a:xfrm>
          <a:prstGeom prst="line">
            <a:avLst/>
          </a:prstGeom>
          <a:ln w="9525" cap="flat" cmpd="sng" algn="ctr">
            <a:solidFill>
              <a:schemeClr val="accent6">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080" name="Oval 46079"/>
          <p:cNvSpPr/>
          <p:nvPr/>
        </p:nvSpPr>
        <p:spPr>
          <a:xfrm>
            <a:off x="162125" y="5220791"/>
            <a:ext cx="4896544" cy="1728192"/>
          </a:xfrm>
          <a:prstGeom prst="ellipse">
            <a:avLst/>
          </a:prstGeom>
          <a:no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srgbClr val="FFFFFF"/>
                </a:solidFill>
              </a:ln>
              <a:solidFill>
                <a:srgbClr val="808080"/>
              </a:solidFill>
              <a:effectLst/>
              <a:uLnTx/>
              <a:uFillTx/>
              <a:latin typeface="Verdana" pitchFamily="34" charset="0"/>
              <a:ea typeface="+mn-ea"/>
              <a:cs typeface="+mn-cs"/>
            </a:endParaRPr>
          </a:p>
        </p:txBody>
      </p:sp>
      <p:sp>
        <p:nvSpPr>
          <p:cNvPr id="46082" name="Rectangle 46081"/>
          <p:cNvSpPr/>
          <p:nvPr/>
        </p:nvSpPr>
        <p:spPr>
          <a:xfrm>
            <a:off x="882204" y="5472819"/>
            <a:ext cx="3394151"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6B7083"/>
                </a:solidFill>
                <a:effectLst/>
                <a:uLnTx/>
                <a:uFillTx/>
                <a:latin typeface="Verdana" pitchFamily="34" charset="0"/>
                <a:ea typeface="+mn-ea"/>
                <a:cs typeface="+mn-cs"/>
              </a:rPr>
              <a:t>Each Framework Programme h</a:t>
            </a:r>
            <a:r>
              <a:rPr kumimoji="0" lang="fr-BE" sz="2400" b="0" i="0" u="none" strike="noStrike" kern="1200" cap="none" spc="0" normalizeH="0" baseline="0" noProof="0" dirty="0" smtClean="0">
                <a:ln>
                  <a:noFill/>
                </a:ln>
                <a:solidFill>
                  <a:srgbClr val="6B7083"/>
                </a:solidFill>
                <a:effectLst/>
                <a:uLnTx/>
                <a:uFillTx/>
                <a:latin typeface="Verdana" pitchFamily="34" charset="0"/>
                <a:ea typeface="+mn-ea"/>
                <a:cs typeface="+mn-cs"/>
              </a:rPr>
              <a:t>as </a:t>
            </a:r>
            <a:r>
              <a:rPr kumimoji="0" lang="en-GB" sz="2400" b="0" i="0" u="none" strike="noStrike" kern="1200" cap="none" spc="0" normalizeH="0" baseline="0" noProof="0" dirty="0" smtClean="0">
                <a:ln>
                  <a:noFill/>
                </a:ln>
                <a:solidFill>
                  <a:srgbClr val="6B7083"/>
                </a:solidFill>
                <a:effectLst/>
                <a:uLnTx/>
                <a:uFillTx/>
                <a:latin typeface="Verdana" pitchFamily="34" charset="0"/>
                <a:ea typeface="+mn-ea"/>
                <a:cs typeface="+mn-cs"/>
              </a:rPr>
              <a:t>its own rules !</a:t>
            </a:r>
            <a:endParaRPr kumimoji="0" lang="en-GB" sz="2400" b="1" i="0" u="none" strike="noStrike" kern="1200" cap="none" spc="0" normalizeH="0" baseline="0" noProof="0" dirty="0">
              <a:ln>
                <a:noFill/>
              </a:ln>
              <a:solidFill>
                <a:srgbClr val="FFD624"/>
              </a:solidFill>
              <a:effectLst/>
              <a:uLnTx/>
              <a:uFillTx/>
              <a:latin typeface="Verdana" pitchFamily="34" charset="0"/>
              <a:ea typeface="+mn-ea"/>
              <a:cs typeface="+mn-cs"/>
            </a:endParaRPr>
          </a:p>
        </p:txBody>
      </p:sp>
    </p:spTree>
    <p:extLst>
      <p:ext uri="{BB962C8B-B14F-4D97-AF65-F5344CB8AC3E}">
        <p14:creationId xmlns:p14="http://schemas.microsoft.com/office/powerpoint/2010/main" val="424768950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Alternate Process 12"/>
          <p:cNvSpPr/>
          <p:nvPr/>
        </p:nvSpPr>
        <p:spPr>
          <a:xfrm>
            <a:off x="133350" y="1077913"/>
            <a:ext cx="10182225" cy="642937"/>
          </a:xfrm>
          <a:prstGeom prst="flowChartAlternateProcess">
            <a:avLst/>
          </a:prstGeom>
          <a:solidFill>
            <a:srgbClr val="FFCC99"/>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64" tIns="45633" rIns="91264" bIns="45633" anchor="ctr"/>
          <a:lstStyle/>
          <a:p>
            <a:pPr defTabSz="456312" fontAlgn="auto">
              <a:spcBef>
                <a:spcPts val="0"/>
              </a:spcBef>
              <a:spcAft>
                <a:spcPts val="0"/>
              </a:spcAft>
              <a:defRPr/>
            </a:pPr>
            <a:r>
              <a:rPr lang="en-GB" sz="2300" dirty="0" smtClean="0">
                <a:solidFill>
                  <a:srgbClr val="0000CC"/>
                </a:solidFill>
              </a:rPr>
              <a:t>Monthly hourly rate specificities </a:t>
            </a:r>
            <a:endParaRPr lang="en-GB" sz="2300" dirty="0">
              <a:solidFill>
                <a:srgbClr val="0000CC"/>
              </a:solidFill>
            </a:endParaRPr>
          </a:p>
        </p:txBody>
      </p:sp>
      <p:sp>
        <p:nvSpPr>
          <p:cNvPr id="9" name="TextBox 17"/>
          <p:cNvSpPr txBox="1">
            <a:spLocks noChangeArrowheads="1"/>
          </p:cNvSpPr>
          <p:nvPr/>
        </p:nvSpPr>
        <p:spPr bwMode="auto">
          <a:xfrm>
            <a:off x="-30162" y="2052638"/>
            <a:ext cx="10012362" cy="457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542925" indent="-542925" eaLnBrk="1" hangingPunct="1">
              <a:defRPr/>
            </a:pPr>
            <a:r>
              <a:rPr lang="en-GB" altLang="en-US" sz="1800" b="0" dirty="0" smtClean="0">
                <a:solidFill>
                  <a:srgbClr val="3831BD"/>
                </a:solidFill>
                <a:sym typeface="Wingdings" pitchFamily="2" charset="2"/>
              </a:rPr>
              <a:t>	</a:t>
            </a:r>
            <a:r>
              <a:rPr lang="en-GB" altLang="en-US" sz="2100" b="0" dirty="0" smtClean="0">
                <a:solidFill>
                  <a:srgbClr val="490092"/>
                </a:solidFill>
                <a:sym typeface="Wingdings" pitchFamily="2" charset="2"/>
              </a:rPr>
              <a:t>One hourly </a:t>
            </a:r>
            <a:r>
              <a:rPr lang="en-GB" altLang="en-US" sz="2100" b="0" dirty="0">
                <a:solidFill>
                  <a:srgbClr val="490092"/>
                </a:solidFill>
                <a:sym typeface="Wingdings" pitchFamily="2" charset="2"/>
              </a:rPr>
              <a:t>rate </a:t>
            </a:r>
            <a:r>
              <a:rPr lang="en-GB" altLang="en-US" sz="2100" dirty="0" smtClean="0">
                <a:solidFill>
                  <a:srgbClr val="490092"/>
                </a:solidFill>
                <a:sym typeface="Wingdings" pitchFamily="2" charset="2"/>
              </a:rPr>
              <a:t>per each month the person works in the action</a:t>
            </a:r>
            <a:endParaRPr lang="en-GB" altLang="en-US" sz="2100" dirty="0">
              <a:solidFill>
                <a:srgbClr val="490092"/>
              </a:solidFill>
              <a:sym typeface="Wingdings" pitchFamily="2" charset="2"/>
            </a:endParaRPr>
          </a:p>
          <a:p>
            <a:pPr eaLnBrk="1" hangingPunct="1">
              <a:defRPr/>
            </a:pPr>
            <a:endParaRPr lang="fr-BE" altLang="en-US" sz="1600" b="0" dirty="0" smtClean="0">
              <a:solidFill>
                <a:srgbClr val="3831BD"/>
              </a:solidFill>
              <a:sym typeface="Wingdings" pitchFamily="2" charset="2"/>
            </a:endParaRPr>
          </a:p>
          <a:p>
            <a:pPr eaLnBrk="1" hangingPunct="1">
              <a:defRPr/>
            </a:pPr>
            <a:endParaRPr lang="fr-BE" altLang="en-US" sz="1600" b="0" dirty="0">
              <a:solidFill>
                <a:srgbClr val="3831BD"/>
              </a:solidFill>
              <a:sym typeface="Wingdings" pitchFamily="2" charset="2"/>
            </a:endParaRPr>
          </a:p>
          <a:p>
            <a:pPr marL="809625" indent="-361950" eaLnBrk="1" hangingPunct="1">
              <a:buClr>
                <a:srgbClr val="0000EE"/>
              </a:buClr>
              <a:buSzPct val="118000"/>
              <a:buFont typeface="Wingdings" panose="05000000000000000000" pitchFamily="2" charset="2"/>
              <a:buChar char="Ä"/>
              <a:tabLst>
                <a:tab pos="809625" algn="l"/>
              </a:tabLst>
              <a:defRPr/>
            </a:pPr>
            <a:r>
              <a:rPr lang="en-GB" altLang="en-US" sz="1800" dirty="0" smtClean="0">
                <a:solidFill>
                  <a:srgbClr val="3831BD"/>
                </a:solidFill>
                <a:sym typeface="Wingdings" pitchFamily="2" charset="2"/>
              </a:rPr>
              <a:t>Monthly productive hours </a:t>
            </a:r>
            <a:r>
              <a:rPr lang="en-GB" altLang="en-US" sz="1800" b="0" dirty="0" smtClean="0">
                <a:solidFill>
                  <a:srgbClr val="3831BD"/>
                </a:solidFill>
                <a:sym typeface="Wingdings" pitchFamily="2" charset="2"/>
              </a:rPr>
              <a:t>=  1/12 of the annual productive hours</a:t>
            </a:r>
          </a:p>
          <a:p>
            <a:pPr marL="447675" indent="0" eaLnBrk="1" hangingPunct="1">
              <a:buClr>
                <a:srgbClr val="0000EE"/>
              </a:buClr>
              <a:buSzPct val="118000"/>
              <a:tabLst>
                <a:tab pos="809625" algn="l"/>
              </a:tabLst>
              <a:defRPr/>
            </a:pPr>
            <a:endParaRPr lang="en-GB" altLang="en-US" sz="1800" b="0" dirty="0" smtClean="0">
              <a:solidFill>
                <a:srgbClr val="3831BD"/>
              </a:solidFill>
              <a:sym typeface="Wingdings" pitchFamily="2" charset="2"/>
            </a:endParaRPr>
          </a:p>
          <a:p>
            <a:pPr marL="1162050" indent="0" eaLnBrk="1" hangingPunct="1">
              <a:buClr>
                <a:srgbClr val="0000EE"/>
              </a:buClr>
              <a:buSzPct val="118000"/>
              <a:tabLst>
                <a:tab pos="809625" algn="l"/>
              </a:tabLst>
              <a:defRPr/>
            </a:pPr>
            <a:r>
              <a:rPr lang="en-GB" altLang="en-US" sz="1800" b="0" dirty="0" smtClean="0">
                <a:solidFill>
                  <a:srgbClr val="3831BD"/>
                </a:solidFill>
                <a:sym typeface="Wingdings" pitchFamily="2" charset="2"/>
              </a:rPr>
              <a:t>Only options 1 (1720) and 3 (standard) are allowed. Option 2 (individual) is NOT allowed for monthly hourly rates.</a:t>
            </a:r>
          </a:p>
          <a:p>
            <a:pPr marL="1162050" indent="0" eaLnBrk="1" hangingPunct="1">
              <a:buClr>
                <a:srgbClr val="0000EE"/>
              </a:buClr>
              <a:buSzPct val="118000"/>
              <a:tabLst>
                <a:tab pos="809625" algn="l"/>
              </a:tabLst>
              <a:defRPr/>
            </a:pPr>
            <a:endParaRPr lang="en-GB" altLang="en-US" sz="1800" b="0" dirty="0">
              <a:solidFill>
                <a:srgbClr val="3831BD"/>
              </a:solidFill>
              <a:sym typeface="Wingdings" pitchFamily="2" charset="2"/>
            </a:endParaRPr>
          </a:p>
          <a:p>
            <a:pPr marL="809625" indent="-361950" eaLnBrk="1" hangingPunct="1">
              <a:spcBef>
                <a:spcPts val="1800"/>
              </a:spcBef>
              <a:buClr>
                <a:srgbClr val="0000EE"/>
              </a:buClr>
              <a:buSzPct val="118000"/>
              <a:buFont typeface="Wingdings" panose="05000000000000000000" pitchFamily="2" charset="2"/>
              <a:buChar char="Ä"/>
              <a:tabLst>
                <a:tab pos="809625" algn="l"/>
              </a:tabLst>
              <a:defRPr/>
            </a:pPr>
            <a:r>
              <a:rPr lang="en-GB" altLang="en-US" sz="1800" dirty="0" smtClean="0">
                <a:solidFill>
                  <a:srgbClr val="3831BD"/>
                </a:solidFill>
                <a:sym typeface="Wingdings" pitchFamily="2" charset="2"/>
              </a:rPr>
              <a:t>Thirteen salary </a:t>
            </a:r>
            <a:r>
              <a:rPr lang="en-GB" altLang="en-US" sz="1800" b="0" dirty="0">
                <a:solidFill>
                  <a:srgbClr val="3831BD"/>
                </a:solidFill>
                <a:sym typeface="Wingdings" pitchFamily="2" charset="2"/>
              </a:rPr>
              <a:t>(and </a:t>
            </a:r>
            <a:r>
              <a:rPr lang="en-GB" altLang="en-US" sz="1800" b="0" dirty="0" smtClean="0">
                <a:solidFill>
                  <a:srgbClr val="3831BD"/>
                </a:solidFill>
                <a:sym typeface="Wingdings" pitchFamily="2" charset="2"/>
              </a:rPr>
              <a:t>similar) included in each month "pro-rata"; not in full in the month when they are paid.</a:t>
            </a:r>
          </a:p>
          <a:p>
            <a:pPr marL="809625" indent="-361950" eaLnBrk="1" hangingPunct="1">
              <a:buClr>
                <a:srgbClr val="0000EE"/>
              </a:buClr>
              <a:buSzPct val="118000"/>
              <a:buFont typeface="Wingdings" panose="05000000000000000000" pitchFamily="2" charset="2"/>
              <a:buChar char="Ä"/>
              <a:tabLst>
                <a:tab pos="809625" algn="l"/>
              </a:tabLst>
              <a:defRPr/>
            </a:pPr>
            <a:endParaRPr lang="en-GB" altLang="en-US" sz="1800" b="0" dirty="0" smtClean="0">
              <a:solidFill>
                <a:srgbClr val="3831BD"/>
              </a:solidFill>
              <a:sym typeface="Wingdings" pitchFamily="2" charset="2"/>
            </a:endParaRPr>
          </a:p>
          <a:p>
            <a:pPr marL="809625" indent="-361950" eaLnBrk="1" hangingPunct="1">
              <a:spcBef>
                <a:spcPts val="1800"/>
              </a:spcBef>
              <a:buClr>
                <a:srgbClr val="0000EE"/>
              </a:buClr>
              <a:buSzPct val="118000"/>
              <a:buFont typeface="Wingdings" panose="05000000000000000000" pitchFamily="2" charset="2"/>
              <a:buChar char="Ä"/>
              <a:tabLst>
                <a:tab pos="809625" algn="l"/>
              </a:tabLst>
              <a:defRPr/>
            </a:pPr>
            <a:r>
              <a:rPr lang="en-GB" altLang="en-US" sz="1800" dirty="0" smtClean="0">
                <a:solidFill>
                  <a:srgbClr val="3831BD"/>
                </a:solidFill>
                <a:sym typeface="Wingdings" pitchFamily="2" charset="2"/>
              </a:rPr>
              <a:t>Time spent in parental leave</a:t>
            </a:r>
            <a:r>
              <a:rPr lang="en-GB" altLang="en-US" sz="1800" b="0" dirty="0" smtClean="0">
                <a:solidFill>
                  <a:srgbClr val="3831BD"/>
                </a:solidFill>
                <a:sym typeface="Wingdings" pitchFamily="2" charset="2"/>
              </a:rPr>
              <a:t> cannot be deducted from the monthly productive hours. </a:t>
            </a:r>
            <a:r>
              <a:rPr lang="en-GB" altLang="en-US" sz="1800" b="0" dirty="0">
                <a:solidFill>
                  <a:srgbClr val="3831BD"/>
                </a:solidFill>
                <a:sym typeface="Wingdings" pitchFamily="2" charset="2"/>
              </a:rPr>
              <a:t>However, </a:t>
            </a:r>
            <a:r>
              <a:rPr lang="en-GB" altLang="en-US" sz="1800" b="0" dirty="0" smtClean="0">
                <a:solidFill>
                  <a:srgbClr val="3831BD"/>
                </a:solidFill>
                <a:sym typeface="Wingdings" pitchFamily="2" charset="2"/>
              </a:rPr>
              <a:t>personnel </a:t>
            </a:r>
            <a:r>
              <a:rPr lang="en-GB" altLang="en-US" sz="1800" b="0" dirty="0">
                <a:solidFill>
                  <a:srgbClr val="3831BD"/>
                </a:solidFill>
                <a:sym typeface="Wingdings" pitchFamily="2" charset="2"/>
              </a:rPr>
              <a:t>costs incurred </a:t>
            </a:r>
            <a:r>
              <a:rPr lang="en-GB" altLang="en-US" sz="1800" b="0" dirty="0" smtClean="0">
                <a:solidFill>
                  <a:srgbClr val="3831BD"/>
                </a:solidFill>
                <a:sym typeface="Wingdings" pitchFamily="2" charset="2"/>
              </a:rPr>
              <a:t>during </a:t>
            </a:r>
            <a:r>
              <a:rPr lang="en-GB" altLang="en-US" sz="1800" b="0" dirty="0">
                <a:solidFill>
                  <a:srgbClr val="3831BD"/>
                </a:solidFill>
                <a:sym typeface="Wingdings" pitchFamily="2" charset="2"/>
              </a:rPr>
              <a:t>parental leave </a:t>
            </a:r>
            <a:r>
              <a:rPr lang="en-GB" altLang="en-US" sz="1800" b="0" dirty="0" smtClean="0">
                <a:solidFill>
                  <a:srgbClr val="3831BD"/>
                </a:solidFill>
                <a:sym typeface="Wingdings" pitchFamily="2" charset="2"/>
              </a:rPr>
              <a:t>may be charged in </a:t>
            </a:r>
            <a:r>
              <a:rPr lang="en-GB" altLang="en-US" sz="1800" b="0" dirty="0">
                <a:solidFill>
                  <a:srgbClr val="3831BD"/>
                </a:solidFill>
                <a:sym typeface="Wingdings" pitchFamily="2" charset="2"/>
              </a:rPr>
              <a:t>proportion to the time the person worked for the </a:t>
            </a:r>
            <a:r>
              <a:rPr lang="en-GB" altLang="en-US" sz="1800" b="0" dirty="0" smtClean="0">
                <a:solidFill>
                  <a:srgbClr val="3831BD"/>
                </a:solidFill>
                <a:sym typeface="Wingdings" pitchFamily="2" charset="2"/>
              </a:rPr>
              <a:t>action.</a:t>
            </a:r>
            <a:endParaRPr lang="en-GB" altLang="en-US" sz="1800" b="0" dirty="0">
              <a:solidFill>
                <a:srgbClr val="3831BD"/>
              </a:solidFill>
            </a:endParaRPr>
          </a:p>
        </p:txBody>
      </p:sp>
      <p:sp>
        <p:nvSpPr>
          <p:cNvPr id="12" name="Isosceles Triangle 11"/>
          <p:cNvSpPr/>
          <p:nvPr/>
        </p:nvSpPr>
        <p:spPr bwMode="auto">
          <a:xfrm>
            <a:off x="774192" y="3435947"/>
            <a:ext cx="360040" cy="303388"/>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2100" dirty="0">
                <a:solidFill>
                  <a:srgbClr val="502800"/>
                </a:solidFill>
                <a:latin typeface="Georgia" panose="02040502050405020303" pitchFamily="18" charset="0"/>
                <a:sym typeface="Webdings"/>
              </a:rPr>
              <a:t>!</a:t>
            </a:r>
            <a:endParaRPr lang="en-GB" sz="21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700" dirty="0">
              <a:solidFill>
                <a:srgbClr val="502800"/>
              </a:solidFill>
            </a:endParaRPr>
          </a:p>
        </p:txBody>
      </p:sp>
      <p:grpSp>
        <p:nvGrpSpPr>
          <p:cNvPr id="7" name="Group 6"/>
          <p:cNvGrpSpPr/>
          <p:nvPr/>
        </p:nvGrpSpPr>
        <p:grpSpPr>
          <a:xfrm>
            <a:off x="7543598" y="1060661"/>
            <a:ext cx="2960305" cy="679405"/>
            <a:chOff x="6354812" y="4259928"/>
            <a:chExt cx="2960305" cy="679405"/>
          </a:xfrm>
        </p:grpSpPr>
        <p:sp>
          <p:nvSpPr>
            <p:cNvPr id="28" name="TextBox 27"/>
            <p:cNvSpPr txBox="1"/>
            <p:nvPr/>
          </p:nvSpPr>
          <p:spPr>
            <a:xfrm>
              <a:off x="6493568" y="4259928"/>
              <a:ext cx="2821549" cy="369332"/>
            </a:xfrm>
            <a:prstGeom prst="rect">
              <a:avLst/>
            </a:prstGeom>
            <a:noFill/>
          </p:spPr>
          <p:txBody>
            <a:bodyPr wrap="square" rtlCol="0">
              <a:spAutoFit/>
            </a:bodyPr>
            <a:lstStyle/>
            <a:p>
              <a:r>
                <a:rPr lang="en-GB" sz="1800" i="1" dirty="0" smtClean="0">
                  <a:solidFill>
                    <a:srgbClr val="640000"/>
                  </a:solidFill>
                  <a:latin typeface="Times New Roman" panose="02020603050405020304" pitchFamily="18" charset="0"/>
                  <a:cs typeface="Times New Roman" panose="02020603050405020304" pitchFamily="18" charset="0"/>
                </a:rPr>
                <a:t>Monthly</a:t>
              </a:r>
              <a:r>
                <a:rPr lang="en-GB" sz="1800" i="1" dirty="0" smtClean="0">
                  <a:solidFill>
                    <a:srgbClr val="0000EE"/>
                  </a:solidFill>
                  <a:latin typeface="Times New Roman" panose="02020603050405020304" pitchFamily="18" charset="0"/>
                  <a:cs typeface="Times New Roman" panose="02020603050405020304" pitchFamily="18" charset="0"/>
                </a:rPr>
                <a:t> personnel costs</a:t>
              </a:r>
              <a:endParaRPr lang="en-GB" sz="1800" i="1" dirty="0">
                <a:solidFill>
                  <a:srgbClr val="0000EE"/>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bwMode="auto">
            <a:xfrm>
              <a:off x="6354812" y="4614339"/>
              <a:ext cx="2660313" cy="0"/>
            </a:xfrm>
            <a:prstGeom prst="line">
              <a:avLst/>
            </a:prstGeom>
            <a:noFill/>
            <a:ln w="19050" cap="flat" cmpd="sng" algn="ctr">
              <a:solidFill>
                <a:srgbClr val="0000EE"/>
              </a:solidFill>
              <a:prstDash val="solid"/>
              <a:round/>
              <a:headEnd type="none" w="med" len="med"/>
              <a:tailEnd type="none" w="med" len="med"/>
            </a:ln>
            <a:effectLst/>
          </p:spPr>
        </p:cxnSp>
        <p:sp>
          <p:nvSpPr>
            <p:cNvPr id="30" name="TextBox 29"/>
            <p:cNvSpPr txBox="1"/>
            <p:nvPr/>
          </p:nvSpPr>
          <p:spPr>
            <a:xfrm>
              <a:off x="6429376" y="4570001"/>
              <a:ext cx="2729765" cy="369332"/>
            </a:xfrm>
            <a:prstGeom prst="rect">
              <a:avLst/>
            </a:prstGeom>
            <a:noFill/>
          </p:spPr>
          <p:txBody>
            <a:bodyPr wrap="square" rtlCol="0">
              <a:spAutoFit/>
            </a:bodyPr>
            <a:lstStyle/>
            <a:p>
              <a:r>
                <a:rPr lang="en-GB" sz="1800" i="1" dirty="0" smtClean="0">
                  <a:solidFill>
                    <a:srgbClr val="640000"/>
                  </a:solidFill>
                  <a:latin typeface="Times New Roman" panose="02020603050405020304" pitchFamily="18" charset="0"/>
                  <a:cs typeface="Times New Roman" panose="02020603050405020304" pitchFamily="18" charset="0"/>
                </a:rPr>
                <a:t>Monthly</a:t>
              </a:r>
              <a:r>
                <a:rPr lang="en-GB" sz="1800" i="1" dirty="0" smtClean="0">
                  <a:solidFill>
                    <a:srgbClr val="005426"/>
                  </a:solidFill>
                  <a:latin typeface="Times New Roman" panose="02020603050405020304" pitchFamily="18" charset="0"/>
                  <a:cs typeface="Times New Roman" panose="02020603050405020304" pitchFamily="18" charset="0"/>
                </a:rPr>
                <a:t> </a:t>
              </a:r>
              <a:r>
                <a:rPr lang="en-GB" sz="1800" i="1" dirty="0" smtClean="0">
                  <a:solidFill>
                    <a:srgbClr val="0000EE"/>
                  </a:solidFill>
                  <a:latin typeface="Times New Roman" panose="02020603050405020304" pitchFamily="18" charset="0"/>
                  <a:cs typeface="Times New Roman" panose="02020603050405020304" pitchFamily="18" charset="0"/>
                </a:rPr>
                <a:t>productive hours</a:t>
              </a:r>
              <a:endParaRPr lang="en-GB" sz="1800" i="1" dirty="0">
                <a:solidFill>
                  <a:srgbClr val="0000EE"/>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bwMode="auto">
            <a:xfrm flipV="1">
              <a:off x="6354812" y="4613131"/>
              <a:ext cx="2660313" cy="1208"/>
            </a:xfrm>
            <a:prstGeom prst="line">
              <a:avLst/>
            </a:prstGeom>
            <a:noFill/>
            <a:ln w="19050" cap="flat" cmpd="sng" algn="ctr">
              <a:solidFill>
                <a:srgbClr val="0000EE"/>
              </a:solidFill>
              <a:prstDash val="solid"/>
              <a:round/>
              <a:headEnd type="none" w="med" len="med"/>
              <a:tailEnd type="none" w="med" len="med"/>
            </a:ln>
            <a:effectLst/>
          </p:spPr>
        </p:cxnSp>
      </p:grpSp>
      <p:sp>
        <p:nvSpPr>
          <p:cNvPr id="11" name="Rectangle 4"/>
          <p:cNvSpPr txBox="1">
            <a:spLocks noChangeArrowheads="1"/>
          </p:cNvSpPr>
          <p:nvPr/>
        </p:nvSpPr>
        <p:spPr bwMode="auto">
          <a:xfrm>
            <a:off x="-15800" y="-3579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1A </a:t>
            </a:r>
            <a:r>
              <a:rPr lang="en-GB" altLang="en-US" sz="2000" i="1" dirty="0" smtClean="0">
                <a:solidFill>
                  <a:schemeClr val="bg1"/>
                </a:solidFill>
                <a:ea typeface="Verdana" pitchFamily="34" charset="0"/>
                <a:cs typeface="Verdana" pitchFamily="34" charset="0"/>
              </a:rPr>
              <a:t>(remuneration is NOT project-based)</a:t>
            </a:r>
            <a:endParaRPr lang="en-GB" altLang="en-US" sz="2400" i="1" dirty="0">
              <a:solidFill>
                <a:schemeClr val="bg1"/>
              </a:solidFill>
              <a:ea typeface="Verdana" pitchFamily="34" charset="0"/>
              <a:cs typeface="Verdana" pitchFamily="34" charset="0"/>
            </a:endParaRPr>
          </a:p>
        </p:txBody>
      </p:sp>
    </p:spTree>
    <p:extLst>
      <p:ext uri="{BB962C8B-B14F-4D97-AF65-F5344CB8AC3E}">
        <p14:creationId xmlns:p14="http://schemas.microsoft.com/office/powerpoint/2010/main" val="379491587"/>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51174725"/>
              </p:ext>
            </p:extLst>
          </p:nvPr>
        </p:nvGraphicFramePr>
        <p:xfrm>
          <a:off x="356447" y="1038455"/>
          <a:ext cx="9924812" cy="604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0"/>
          </p:nvPr>
        </p:nvSpPr>
        <p:spPr>
          <a:xfrm>
            <a:off x="440017" y="108223"/>
            <a:ext cx="10164272" cy="1008168"/>
          </a:xfrm>
        </p:spPr>
        <p:txBody>
          <a:bodyPr>
            <a:normAutofit/>
          </a:bodyPr>
          <a:lstStyle/>
          <a:p>
            <a:pPr marL="0" indent="0">
              <a:buNone/>
            </a:pPr>
            <a:r>
              <a:rPr lang="en-US" sz="3000" dirty="0" smtClean="0"/>
              <a:t>Personnel costs:  </a:t>
            </a:r>
            <a:r>
              <a:rPr lang="en-US" sz="3000" dirty="0">
                <a:solidFill>
                  <a:schemeClr val="bg1"/>
                </a:solidFill>
              </a:rPr>
              <a:t>d</a:t>
            </a:r>
            <a:r>
              <a:rPr lang="fr-BE" sz="3000" dirty="0" err="1" smtClean="0">
                <a:solidFill>
                  <a:schemeClr val="bg1"/>
                </a:solidFill>
              </a:rPr>
              <a:t>ouble</a:t>
            </a:r>
            <a:r>
              <a:rPr lang="fr-BE" sz="3000" dirty="0" smtClean="0">
                <a:solidFill>
                  <a:schemeClr val="bg1"/>
                </a:solidFill>
              </a:rPr>
              <a:t> </a:t>
            </a:r>
            <a:r>
              <a:rPr lang="fr-BE" sz="3000" dirty="0" err="1" smtClean="0">
                <a:solidFill>
                  <a:schemeClr val="bg1"/>
                </a:solidFill>
              </a:rPr>
              <a:t>ceiling</a:t>
            </a:r>
            <a:endParaRPr lang="en-GB" sz="3000" dirty="0">
              <a:solidFill>
                <a:schemeClr val="bg1"/>
              </a:solidFill>
            </a:endParaRPr>
          </a:p>
          <a:p>
            <a:pPr marL="0" indent="0">
              <a:buNone/>
            </a:pPr>
            <a:endParaRPr lang="en-GB" dirty="0"/>
          </a:p>
        </p:txBody>
      </p:sp>
      <p:grpSp>
        <p:nvGrpSpPr>
          <p:cNvPr id="9" name="Group 8"/>
          <p:cNvGrpSpPr/>
          <p:nvPr/>
        </p:nvGrpSpPr>
        <p:grpSpPr>
          <a:xfrm>
            <a:off x="2322364" y="3320008"/>
            <a:ext cx="6497556" cy="504649"/>
            <a:chOff x="1763688" y="3240863"/>
            <a:chExt cx="6497556" cy="504649"/>
          </a:xfrm>
        </p:grpSpPr>
        <p:sp>
          <p:nvSpPr>
            <p:cNvPr id="10" name="Rectangle 9"/>
            <p:cNvSpPr/>
            <p:nvPr/>
          </p:nvSpPr>
          <p:spPr>
            <a:xfrm>
              <a:off x="2267744" y="3240863"/>
              <a:ext cx="5993500" cy="461665"/>
            </a:xfrm>
            <a:prstGeom prst="rect">
              <a:avLst/>
            </a:prstGeom>
          </p:spPr>
          <p:txBody>
            <a:bodyPr wrap="none">
              <a:spAutoFit/>
            </a:bodyPr>
            <a:lstStyle/>
            <a:p>
              <a:pPr lvl="0">
                <a:spcBef>
                  <a:spcPts val="1200"/>
                </a:spcBef>
                <a:spcAft>
                  <a:spcPts val="0"/>
                </a:spcAft>
              </a:pPr>
              <a:r>
                <a:rPr lang="en-GB" sz="2000" b="1" dirty="0" smtClean="0">
                  <a:solidFill>
                    <a:schemeClr val="accent3">
                      <a:lumMod val="50000"/>
                    </a:schemeClr>
                  </a:solidFill>
                  <a:ea typeface="Verdana" panose="020B0604030504040204" pitchFamily="34" charset="0"/>
                  <a:cs typeface="Verdana" panose="020B0604030504040204" pitchFamily="34" charset="0"/>
                  <a:sym typeface="Symbol"/>
                </a:rPr>
                <a:t></a:t>
              </a:r>
              <a:r>
                <a:rPr lang="en-GB" sz="1800" dirty="0" smtClean="0">
                  <a:solidFill>
                    <a:schemeClr val="accent3">
                      <a:lumMod val="50000"/>
                    </a:schemeClr>
                  </a:solidFill>
                  <a:ea typeface="Verdana" panose="020B0604030504040204" pitchFamily="34" charset="0"/>
                  <a:cs typeface="Verdana" panose="020B0604030504040204" pitchFamily="34" charset="0"/>
                  <a:sym typeface="Symbol"/>
                </a:rPr>
                <a:t> hours declared </a:t>
              </a:r>
              <a:r>
                <a:rPr lang="en-GB" sz="2400" dirty="0" smtClean="0">
                  <a:solidFill>
                    <a:schemeClr val="accent3">
                      <a:lumMod val="50000"/>
                    </a:schemeClr>
                  </a:solidFill>
                  <a:ea typeface="Verdana" panose="020B0604030504040204" pitchFamily="34" charset="0"/>
                  <a:cs typeface="Verdana" panose="020B0604030504040204" pitchFamily="34" charset="0"/>
                  <a:sym typeface="Symbol"/>
                </a:rPr>
                <a:t></a:t>
              </a:r>
              <a:r>
                <a:rPr lang="en-GB" sz="1800" dirty="0" smtClean="0">
                  <a:solidFill>
                    <a:schemeClr val="accent3">
                      <a:lumMod val="50000"/>
                    </a:schemeClr>
                  </a:solidFill>
                  <a:ea typeface="Verdana" panose="020B0604030504040204" pitchFamily="34" charset="0"/>
                  <a:cs typeface="Verdana" panose="020B0604030504040204" pitchFamily="34" charset="0"/>
                  <a:sym typeface="Symbol"/>
                </a:rPr>
                <a:t> total annual productive hours </a:t>
              </a:r>
              <a:endParaRPr lang="en-GB" sz="1800" dirty="0">
                <a:solidFill>
                  <a:schemeClr val="accent3">
                    <a:lumMod val="50000"/>
                  </a:schemeClr>
                </a:solidFill>
                <a:ea typeface="Verdana" panose="020B0604030504040204" pitchFamily="34" charset="0"/>
                <a:cs typeface="Verdana" panose="020B0604030504040204" pitchFamily="34" charset="0"/>
              </a:endParaRPr>
            </a:p>
          </p:txBody>
        </p:sp>
        <p:sp>
          <p:nvSpPr>
            <p:cNvPr id="11" name="Freeform: Shape 184"/>
            <p:cNvSpPr>
              <a:spLocks noChangeAspect="1"/>
            </p:cNvSpPr>
            <p:nvPr/>
          </p:nvSpPr>
          <p:spPr>
            <a:xfrm>
              <a:off x="1763688" y="3245507"/>
              <a:ext cx="224965" cy="500005"/>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2"/>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2000" dirty="0">
                <a:solidFill>
                  <a:prstClr val="black"/>
                </a:solidFill>
              </a:endParaRPr>
            </a:p>
          </p:txBody>
        </p:sp>
      </p:grpSp>
      <p:grpSp>
        <p:nvGrpSpPr>
          <p:cNvPr id="12" name="Group 11"/>
          <p:cNvGrpSpPr/>
          <p:nvPr/>
        </p:nvGrpSpPr>
        <p:grpSpPr>
          <a:xfrm>
            <a:off x="2322364" y="5752733"/>
            <a:ext cx="7121573" cy="504649"/>
            <a:chOff x="1763688" y="3240863"/>
            <a:chExt cx="7121573" cy="504649"/>
          </a:xfrm>
        </p:grpSpPr>
        <p:sp>
          <p:nvSpPr>
            <p:cNvPr id="13" name="Rectangle 12"/>
            <p:cNvSpPr/>
            <p:nvPr/>
          </p:nvSpPr>
          <p:spPr>
            <a:xfrm>
              <a:off x="2267744" y="3240863"/>
              <a:ext cx="6617517" cy="461665"/>
            </a:xfrm>
            <a:prstGeom prst="rect">
              <a:avLst/>
            </a:prstGeom>
          </p:spPr>
          <p:txBody>
            <a:bodyPr wrap="none">
              <a:spAutoFit/>
            </a:bodyPr>
            <a:lstStyle/>
            <a:p>
              <a:pPr lvl="0">
                <a:spcBef>
                  <a:spcPts val="1200"/>
                </a:spcBef>
                <a:spcAft>
                  <a:spcPts val="0"/>
                </a:spcAft>
              </a:pPr>
              <a:r>
                <a:rPr lang="en-GB" sz="2000" b="1" dirty="0" smtClean="0">
                  <a:solidFill>
                    <a:schemeClr val="accent3">
                      <a:lumMod val="50000"/>
                    </a:schemeClr>
                  </a:solidFill>
                  <a:ea typeface="Verdana" panose="020B0604030504040204" pitchFamily="34" charset="0"/>
                  <a:cs typeface="Verdana" panose="020B0604030504040204" pitchFamily="34" charset="0"/>
                  <a:sym typeface="Symbol"/>
                </a:rPr>
                <a:t></a:t>
              </a:r>
              <a:r>
                <a:rPr lang="en-GB" sz="1800" dirty="0" smtClean="0">
                  <a:solidFill>
                    <a:schemeClr val="accent3">
                      <a:lumMod val="50000"/>
                    </a:schemeClr>
                  </a:solidFill>
                  <a:ea typeface="Verdana" panose="020B0604030504040204" pitchFamily="34" charset="0"/>
                  <a:cs typeface="Verdana" panose="020B0604030504040204" pitchFamily="34" charset="0"/>
                  <a:sym typeface="Symbol"/>
                </a:rPr>
                <a:t> cost declared </a:t>
              </a:r>
              <a:r>
                <a:rPr lang="en-GB" sz="2400" dirty="0" smtClean="0">
                  <a:solidFill>
                    <a:schemeClr val="accent3">
                      <a:lumMod val="50000"/>
                    </a:schemeClr>
                  </a:solidFill>
                  <a:ea typeface="Verdana" panose="020B0604030504040204" pitchFamily="34" charset="0"/>
                  <a:cs typeface="Verdana" panose="020B0604030504040204" pitchFamily="34" charset="0"/>
                  <a:sym typeface="Symbol"/>
                </a:rPr>
                <a:t></a:t>
              </a:r>
              <a:r>
                <a:rPr lang="en-GB" sz="1800" dirty="0" smtClean="0">
                  <a:solidFill>
                    <a:schemeClr val="accent3">
                      <a:lumMod val="50000"/>
                    </a:schemeClr>
                  </a:solidFill>
                  <a:ea typeface="Verdana" panose="020B0604030504040204" pitchFamily="34" charset="0"/>
                  <a:cs typeface="Verdana" panose="020B0604030504040204" pitchFamily="34" charset="0"/>
                  <a:sym typeface="Symbol"/>
                </a:rPr>
                <a:t> total personnel costs for the person</a:t>
              </a:r>
              <a:endParaRPr lang="en-GB" sz="1800" dirty="0">
                <a:solidFill>
                  <a:schemeClr val="accent3">
                    <a:lumMod val="50000"/>
                  </a:schemeClr>
                </a:solidFill>
                <a:ea typeface="Verdana" panose="020B0604030504040204" pitchFamily="34" charset="0"/>
                <a:cs typeface="Verdana" panose="020B0604030504040204" pitchFamily="34" charset="0"/>
              </a:endParaRPr>
            </a:p>
          </p:txBody>
        </p:sp>
        <p:sp>
          <p:nvSpPr>
            <p:cNvPr id="14" name="Freeform: Shape 184"/>
            <p:cNvSpPr>
              <a:spLocks noChangeAspect="1"/>
            </p:cNvSpPr>
            <p:nvPr/>
          </p:nvSpPr>
          <p:spPr>
            <a:xfrm>
              <a:off x="1763688" y="3245507"/>
              <a:ext cx="224965" cy="500005"/>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a:gsLst>
                <a:gs pos="0">
                  <a:schemeClr val="bg1"/>
                </a:gs>
                <a:gs pos="0">
                  <a:schemeClr val="bg2"/>
                </a:gs>
              </a:gsLst>
              <a:lin ang="5400000" scaled="1"/>
            </a:gradFill>
            <a:ln w="3175">
              <a:noFill/>
              <a:round/>
              <a:headEnd/>
              <a:tailEnd/>
            </a:ln>
          </p:spPr>
          <p:txBody>
            <a:bodyPr vert="horz" wrap="square" lIns="93252" tIns="46627" rIns="93252" bIns="46627" numCol="1" anchor="t" anchorCtr="0" compatLnSpc="1">
              <a:prstTxWarp prst="textNoShape">
                <a:avLst/>
              </a:prstTxWarp>
            </a:bodyPr>
            <a:lstStyle/>
            <a:p>
              <a:pPr defTabSz="932518"/>
              <a:endParaRPr lang="en-US" sz="2000" dirty="0">
                <a:solidFill>
                  <a:prstClr val="black"/>
                </a:solidFill>
              </a:endParaRPr>
            </a:p>
          </p:txBody>
        </p:sp>
      </p:grpSp>
      <p:pic>
        <p:nvPicPr>
          <p:cNvPr id="849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507" y="2894006"/>
            <a:ext cx="1848757" cy="146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441" y="5304389"/>
            <a:ext cx="1848757" cy="146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632839"/>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5800" y="-3579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indent="-228600"/>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1B </a:t>
            </a:r>
            <a:r>
              <a:rPr lang="en-GB" altLang="en-US" sz="2000" i="1" dirty="0" smtClean="0">
                <a:solidFill>
                  <a:schemeClr val="bg1"/>
                </a:solidFill>
                <a:ea typeface="Verdana" pitchFamily="34" charset="0"/>
                <a:cs typeface="Verdana" pitchFamily="34" charset="0"/>
              </a:rPr>
              <a:t>(project-based remuneration)</a:t>
            </a:r>
            <a:endParaRPr lang="en-GB" altLang="en-US" sz="2400" i="1" dirty="0">
              <a:solidFill>
                <a:schemeClr val="bg1"/>
              </a:solidFill>
              <a:ea typeface="Verdana" pitchFamily="34" charset="0"/>
              <a:cs typeface="Verdana" pitchFamily="34" charset="0"/>
            </a:endParaRPr>
          </a:p>
        </p:txBody>
      </p:sp>
      <p:sp>
        <p:nvSpPr>
          <p:cNvPr id="19" name="Action Button: Information 18">
            <a:hlinkClick r:id="rId3" action="ppaction://hlinksldjump" highlightClick="1"/>
          </p:cNvPr>
          <p:cNvSpPr/>
          <p:nvPr/>
        </p:nvSpPr>
        <p:spPr>
          <a:xfrm>
            <a:off x="-15585" y="7173193"/>
            <a:ext cx="317253" cy="378545"/>
          </a:xfrm>
          <a:prstGeom prst="actionButtonInformati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27" name="Text Box 10"/>
          <p:cNvSpPr txBox="1">
            <a:spLocks noChangeArrowheads="1"/>
          </p:cNvSpPr>
          <p:nvPr/>
        </p:nvSpPr>
        <p:spPr bwMode="auto">
          <a:xfrm>
            <a:off x="222540" y="972319"/>
            <a:ext cx="10153898" cy="12309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indent="0" eaLnBrk="1" hangingPunct="1">
              <a:spcBef>
                <a:spcPct val="50000"/>
              </a:spcBef>
              <a:buClr>
                <a:schemeClr val="accent2"/>
              </a:buClr>
              <a:defRPr/>
            </a:pPr>
            <a:r>
              <a:rPr lang="en-GB" altLang="en-US" sz="1800" dirty="0">
                <a:solidFill>
                  <a:srgbClr val="3F3FC1"/>
                </a:solidFill>
                <a:latin typeface="+mj-lt"/>
              </a:rPr>
              <a:t>The remuneration of </a:t>
            </a:r>
            <a:r>
              <a:rPr lang="en-GB" altLang="en-US" sz="1800" dirty="0" smtClean="0">
                <a:solidFill>
                  <a:srgbClr val="3F3FC1"/>
                </a:solidFill>
                <a:latin typeface="+mj-lt"/>
              </a:rPr>
              <a:t>Ms R. </a:t>
            </a:r>
            <a:r>
              <a:rPr lang="en-GB" altLang="en-US" sz="1800" dirty="0">
                <a:solidFill>
                  <a:srgbClr val="3F3FC1"/>
                </a:solidFill>
                <a:latin typeface="+mj-lt"/>
              </a:rPr>
              <a:t>is composed of:</a:t>
            </a:r>
          </a:p>
          <a:p>
            <a:pPr marL="0" indent="0" eaLnBrk="1" hangingPunct="1">
              <a:spcBef>
                <a:spcPts val="2400"/>
              </a:spcBef>
              <a:defRPr/>
            </a:pPr>
            <a:r>
              <a:rPr lang="en-GB" altLang="en-US" sz="1800" b="0" i="1" dirty="0">
                <a:solidFill>
                  <a:srgbClr val="3F3FC1"/>
                </a:solidFill>
                <a:latin typeface="+mj-lt"/>
              </a:rPr>
              <a:t>Gross annual salary fixed by contract: </a:t>
            </a:r>
            <a:r>
              <a:rPr lang="en-GB" altLang="en-US" sz="1800" b="0" i="1" dirty="0" smtClean="0">
                <a:solidFill>
                  <a:srgbClr val="3F3FC1"/>
                </a:solidFill>
                <a:latin typeface="+mj-lt"/>
              </a:rPr>
              <a:t>24 </a:t>
            </a:r>
            <a:r>
              <a:rPr lang="en-GB" altLang="en-US" sz="1800" b="0" i="1" dirty="0">
                <a:solidFill>
                  <a:srgbClr val="3F3FC1"/>
                </a:solidFill>
                <a:latin typeface="+mj-lt"/>
              </a:rPr>
              <a:t>000 </a:t>
            </a:r>
            <a:r>
              <a:rPr lang="en-GB" altLang="en-US" sz="1800" b="0" i="1" dirty="0" smtClean="0">
                <a:solidFill>
                  <a:srgbClr val="3F3FC1"/>
                </a:solidFill>
                <a:latin typeface="+mj-lt"/>
              </a:rPr>
              <a:t>EUR + family allowance fixed </a:t>
            </a:r>
            <a:r>
              <a:rPr lang="en-GB" altLang="en-US" sz="1800" b="0" i="1" dirty="0">
                <a:solidFill>
                  <a:srgbClr val="3F3FC1"/>
                </a:solidFill>
                <a:latin typeface="+mj-lt"/>
              </a:rPr>
              <a:t>in the collective labour agreement: 100 </a:t>
            </a:r>
            <a:r>
              <a:rPr lang="en-GB" altLang="en-US" sz="1800" b="0" i="1" dirty="0" smtClean="0">
                <a:solidFill>
                  <a:srgbClr val="3F3FC1"/>
                </a:solidFill>
                <a:latin typeface="+mj-lt"/>
              </a:rPr>
              <a:t>EUR/month</a:t>
            </a:r>
            <a:endParaRPr lang="en-GB" altLang="en-US" sz="1800" b="0" i="1" dirty="0">
              <a:solidFill>
                <a:srgbClr val="3F3FC1"/>
              </a:solidFill>
              <a:latin typeface="+mj-lt"/>
            </a:endParaRPr>
          </a:p>
        </p:txBody>
      </p:sp>
      <p:sp>
        <p:nvSpPr>
          <p:cNvPr id="99337" name="Text Box 10"/>
          <p:cNvSpPr txBox="1">
            <a:spLocks noChangeArrowheads="1"/>
          </p:cNvSpPr>
          <p:nvPr/>
        </p:nvSpPr>
        <p:spPr bwMode="auto">
          <a:xfrm>
            <a:off x="235214" y="2190808"/>
            <a:ext cx="10296062" cy="8154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endParaRPr lang="en-GB" altLang="en-US" sz="600" b="0" dirty="0">
              <a:solidFill>
                <a:srgbClr val="3F3FC1"/>
              </a:solidFill>
            </a:endParaRPr>
          </a:p>
          <a:p>
            <a:pPr eaLnBrk="1" hangingPunct="1">
              <a:spcBef>
                <a:spcPts val="600"/>
              </a:spcBef>
              <a:buClr>
                <a:schemeClr val="accent2"/>
              </a:buClr>
            </a:pPr>
            <a:r>
              <a:rPr lang="en-GB" altLang="en-US" sz="1800" b="0" dirty="0" smtClean="0">
                <a:solidFill>
                  <a:srgbClr val="3F3FC1"/>
                </a:solidFill>
              </a:rPr>
              <a:t>Besides, when she works in externally funded projects she gets an extra remuneration of 1 000 EUR per month of full dedication</a:t>
            </a:r>
            <a:endParaRPr lang="en-GB" altLang="en-US" sz="1800" b="0" dirty="0">
              <a:solidFill>
                <a:srgbClr val="3F3FC1"/>
              </a:solidFill>
            </a:endParaRPr>
          </a:p>
        </p:txBody>
      </p:sp>
      <p:sp>
        <p:nvSpPr>
          <p:cNvPr id="15" name="Flowchart: Stored Data 14"/>
          <p:cNvSpPr/>
          <p:nvPr/>
        </p:nvSpPr>
        <p:spPr>
          <a:xfrm>
            <a:off x="9528497" y="108223"/>
            <a:ext cx="1186036" cy="504056"/>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i="1" dirty="0" smtClean="0">
                <a:solidFill>
                  <a:srgbClr val="FFFFCC"/>
                </a:solidFill>
              </a:rPr>
              <a:t>NEW ! </a:t>
            </a:r>
            <a:r>
              <a:rPr lang="en-GB" sz="1200" i="1" dirty="0" smtClean="0">
                <a:solidFill>
                  <a:srgbClr val="FFFFCC"/>
                </a:solidFill>
              </a:rPr>
              <a:t>(2017)</a:t>
            </a:r>
            <a:endParaRPr lang="en-GB" sz="1200" i="1" dirty="0">
              <a:solidFill>
                <a:srgbClr val="FFFFCC"/>
              </a:solidFill>
            </a:endParaRPr>
          </a:p>
        </p:txBody>
      </p:sp>
      <p:sp>
        <p:nvSpPr>
          <p:cNvPr id="16" name="TextBox 17"/>
          <p:cNvSpPr txBox="1">
            <a:spLocks noChangeArrowheads="1"/>
          </p:cNvSpPr>
          <p:nvPr/>
        </p:nvSpPr>
        <p:spPr bwMode="auto">
          <a:xfrm>
            <a:off x="-19803" y="6237287"/>
            <a:ext cx="10047023" cy="39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542925" indent="-542925" algn="ctr" eaLnBrk="1" hangingPunct="1">
              <a:defRPr/>
            </a:pPr>
            <a:r>
              <a:rPr lang="en-GB" altLang="en-US" sz="1800" b="0" dirty="0" smtClean="0">
                <a:solidFill>
                  <a:srgbClr val="3831BD"/>
                </a:solidFill>
                <a:sym typeface="Wingdings" pitchFamily="2" charset="2"/>
              </a:rPr>
              <a:t>	</a:t>
            </a:r>
            <a:r>
              <a:rPr lang="en-GB" altLang="en-US" sz="2000" dirty="0" smtClean="0">
                <a:solidFill>
                  <a:srgbClr val="3831BD"/>
                </a:solidFill>
                <a:sym typeface="Wingdings" pitchFamily="2" charset="2"/>
              </a:rPr>
              <a:t>Ms </a:t>
            </a:r>
            <a:r>
              <a:rPr lang="en-GB" altLang="en-US" sz="2000" dirty="0">
                <a:solidFill>
                  <a:srgbClr val="3831BD"/>
                </a:solidFill>
                <a:sym typeface="Wingdings" pitchFamily="2" charset="2"/>
              </a:rPr>
              <a:t>R. would be in the specific case 1B! </a:t>
            </a:r>
            <a:r>
              <a:rPr lang="en-GB" altLang="en-US" sz="1600" b="0" dirty="0" smtClean="0">
                <a:solidFill>
                  <a:srgbClr val="3831BD"/>
                </a:solidFill>
                <a:sym typeface="Wingdings" pitchFamily="2" charset="2"/>
              </a:rPr>
              <a:t>(</a:t>
            </a:r>
            <a:r>
              <a:rPr lang="en-GB" altLang="en-US" sz="1600" b="0" dirty="0">
                <a:solidFill>
                  <a:srgbClr val="3831BD"/>
                </a:solidFill>
                <a:sym typeface="Wingdings" pitchFamily="2" charset="2"/>
              </a:rPr>
              <a:t>her remuneration is project-based</a:t>
            </a:r>
            <a:r>
              <a:rPr lang="en-GB" altLang="en-US" sz="1600" b="0" dirty="0" smtClean="0">
                <a:solidFill>
                  <a:srgbClr val="3831BD"/>
                </a:solidFill>
                <a:sym typeface="Wingdings" pitchFamily="2" charset="2"/>
              </a:rPr>
              <a:t>)</a:t>
            </a:r>
            <a:endParaRPr lang="en-GB" altLang="en-US" sz="2000" b="0" dirty="0">
              <a:solidFill>
                <a:srgbClr val="3831BD"/>
              </a:solidFill>
              <a:sym typeface="Wingdings" pitchFamily="2" charset="2"/>
            </a:endParaRPr>
          </a:p>
        </p:txBody>
      </p:sp>
      <p:graphicFrame>
        <p:nvGraphicFramePr>
          <p:cNvPr id="2" name="Chart 1"/>
          <p:cNvGraphicFramePr/>
          <p:nvPr>
            <p:extLst>
              <p:ext uri="{D42A27DB-BD31-4B8C-83A1-F6EECF244321}">
                <p14:modId xmlns:p14="http://schemas.microsoft.com/office/powerpoint/2010/main" val="1346258718"/>
              </p:ext>
            </p:extLst>
          </p:nvPr>
        </p:nvGraphicFramePr>
        <p:xfrm>
          <a:off x="1746300" y="3226141"/>
          <a:ext cx="6768752" cy="293075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2682404" y="4860751"/>
            <a:ext cx="1440160" cy="584775"/>
          </a:xfrm>
          <a:prstGeom prst="rect">
            <a:avLst/>
          </a:prstGeom>
          <a:noFill/>
          <a:ln>
            <a:solidFill>
              <a:schemeClr val="bg1"/>
            </a:solidFill>
          </a:ln>
        </p:spPr>
        <p:txBody>
          <a:bodyPr wrap="square" rtlCol="0">
            <a:spAutoFit/>
          </a:bodyPr>
          <a:lstStyle/>
          <a:p>
            <a:pPr algn="ctr"/>
            <a:r>
              <a:rPr lang="en-GB" sz="1600" dirty="0" smtClean="0">
                <a:solidFill>
                  <a:schemeClr val="bg1"/>
                </a:solidFill>
              </a:rPr>
              <a:t>No projects</a:t>
            </a:r>
            <a:endParaRPr lang="en-GB" sz="1600" dirty="0">
              <a:solidFill>
                <a:schemeClr val="bg1"/>
              </a:solidFill>
            </a:endParaRPr>
          </a:p>
        </p:txBody>
      </p:sp>
      <p:sp>
        <p:nvSpPr>
          <p:cNvPr id="12" name="TextBox 11"/>
          <p:cNvSpPr txBox="1"/>
          <p:nvPr/>
        </p:nvSpPr>
        <p:spPr>
          <a:xfrm>
            <a:off x="4122564" y="4860751"/>
            <a:ext cx="1872208" cy="584775"/>
          </a:xfrm>
          <a:prstGeom prst="rect">
            <a:avLst/>
          </a:prstGeom>
          <a:noFill/>
          <a:ln>
            <a:solidFill>
              <a:schemeClr val="bg1"/>
            </a:solidFill>
          </a:ln>
        </p:spPr>
        <p:txBody>
          <a:bodyPr wrap="square" rtlCol="0">
            <a:spAutoFit/>
          </a:bodyPr>
          <a:lstStyle/>
          <a:p>
            <a:pPr algn="ctr"/>
            <a:r>
              <a:rPr lang="en-GB" sz="1600" dirty="0" smtClean="0">
                <a:solidFill>
                  <a:schemeClr val="bg1"/>
                </a:solidFill>
              </a:rPr>
              <a:t>Full dedication to projects</a:t>
            </a:r>
            <a:endParaRPr lang="en-GB" sz="1600" dirty="0">
              <a:solidFill>
                <a:schemeClr val="bg1"/>
              </a:solidFill>
            </a:endParaRPr>
          </a:p>
        </p:txBody>
      </p:sp>
      <p:sp>
        <p:nvSpPr>
          <p:cNvPr id="13" name="TextBox 12"/>
          <p:cNvSpPr txBox="1"/>
          <p:nvPr/>
        </p:nvSpPr>
        <p:spPr>
          <a:xfrm>
            <a:off x="5994772" y="4860751"/>
            <a:ext cx="2376264" cy="584775"/>
          </a:xfrm>
          <a:prstGeom prst="rect">
            <a:avLst/>
          </a:prstGeom>
          <a:noFill/>
          <a:ln>
            <a:solidFill>
              <a:schemeClr val="bg1"/>
            </a:solidFill>
          </a:ln>
        </p:spPr>
        <p:txBody>
          <a:bodyPr wrap="square" rtlCol="0">
            <a:spAutoFit/>
          </a:bodyPr>
          <a:lstStyle/>
          <a:p>
            <a:pPr algn="ctr"/>
            <a:r>
              <a:rPr lang="en-GB" sz="1600" dirty="0" smtClean="0">
                <a:solidFill>
                  <a:schemeClr val="bg1"/>
                </a:solidFill>
              </a:rPr>
              <a:t>Partial dedication to projects</a:t>
            </a:r>
            <a:endParaRPr lang="en-GB" sz="1600" dirty="0">
              <a:solidFill>
                <a:schemeClr val="bg1"/>
              </a:solidFill>
            </a:endParaRPr>
          </a:p>
        </p:txBody>
      </p:sp>
      <p:cxnSp>
        <p:nvCxnSpPr>
          <p:cNvPr id="6" name="Straight Connector 5"/>
          <p:cNvCxnSpPr/>
          <p:nvPr/>
        </p:nvCxnSpPr>
        <p:spPr bwMode="auto">
          <a:xfrm>
            <a:off x="2682404" y="4341837"/>
            <a:ext cx="5688632" cy="0"/>
          </a:xfrm>
          <a:prstGeom prst="line">
            <a:avLst/>
          </a:prstGeom>
          <a:noFill/>
          <a:ln w="22225" cap="flat" cmpd="sng" algn="ctr">
            <a:solidFill>
              <a:srgbClr val="FFFF00"/>
            </a:solidFill>
            <a:prstDash val="sysDash"/>
            <a:round/>
            <a:headEnd type="none" w="med" len="med"/>
            <a:tailEnd type="none" w="med" len="med"/>
          </a:ln>
          <a:effectLst/>
        </p:spPr>
      </p:cxnSp>
    </p:spTree>
    <p:extLst>
      <p:ext uri="{BB962C8B-B14F-4D97-AF65-F5344CB8AC3E}">
        <p14:creationId xmlns:p14="http://schemas.microsoft.com/office/powerpoint/2010/main" val="388947772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5800" y="-3579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indent="-228600"/>
            <a:r>
              <a:rPr lang="en-GB" altLang="en-US" sz="3000" i="1" dirty="0">
                <a:solidFill>
                  <a:srgbClr val="FFE161"/>
                </a:solidFill>
                <a:ea typeface="Verdana" pitchFamily="34" charset="0"/>
                <a:cs typeface="Verdana" pitchFamily="34" charset="0"/>
              </a:rPr>
              <a:t>Hourly rate: </a:t>
            </a:r>
            <a:r>
              <a:rPr lang="en-GB" altLang="en-US" sz="3000" i="1" dirty="0">
                <a:solidFill>
                  <a:schemeClr val="bg1"/>
                </a:solidFill>
                <a:ea typeface="Verdana" pitchFamily="34" charset="0"/>
                <a:cs typeface="Verdana" pitchFamily="34" charset="0"/>
              </a:rPr>
              <a:t>CASE </a:t>
            </a:r>
            <a:r>
              <a:rPr lang="en-GB" altLang="en-US" sz="3000" i="1" dirty="0" smtClean="0">
                <a:solidFill>
                  <a:schemeClr val="bg1"/>
                </a:solidFill>
                <a:ea typeface="Verdana" pitchFamily="34" charset="0"/>
                <a:cs typeface="Verdana" pitchFamily="34" charset="0"/>
              </a:rPr>
              <a:t>1B </a:t>
            </a:r>
            <a:r>
              <a:rPr lang="en-GB" altLang="en-US" sz="2000" i="1" dirty="0" smtClean="0">
                <a:solidFill>
                  <a:schemeClr val="bg1"/>
                </a:solidFill>
                <a:ea typeface="Verdana" pitchFamily="34" charset="0"/>
                <a:cs typeface="Verdana" pitchFamily="34" charset="0"/>
              </a:rPr>
              <a:t>(project-based remuneration)</a:t>
            </a:r>
            <a:endParaRPr lang="en-GB" altLang="en-US" sz="2400" i="1" dirty="0">
              <a:solidFill>
                <a:schemeClr val="bg1"/>
              </a:solidFill>
              <a:ea typeface="Verdana" pitchFamily="34" charset="0"/>
              <a:cs typeface="Verdana" pitchFamily="34" charset="0"/>
            </a:endParaRPr>
          </a:p>
        </p:txBody>
      </p:sp>
      <p:sp>
        <p:nvSpPr>
          <p:cNvPr id="19" name="Action Button: Information 18">
            <a:hlinkClick r:id="rId3" action="ppaction://hlinksldjump" highlightClick="1"/>
          </p:cNvPr>
          <p:cNvSpPr/>
          <p:nvPr/>
        </p:nvSpPr>
        <p:spPr>
          <a:xfrm>
            <a:off x="-15585" y="7173193"/>
            <a:ext cx="317253" cy="378545"/>
          </a:xfrm>
          <a:prstGeom prst="actionButtonInformati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15" name="Flowchart: Stored Data 14"/>
          <p:cNvSpPr/>
          <p:nvPr/>
        </p:nvSpPr>
        <p:spPr>
          <a:xfrm>
            <a:off x="9528497" y="108223"/>
            <a:ext cx="1186036" cy="504056"/>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i="1" dirty="0" smtClean="0">
                <a:solidFill>
                  <a:srgbClr val="FFFFCC"/>
                </a:solidFill>
              </a:rPr>
              <a:t>NEW ! </a:t>
            </a:r>
            <a:r>
              <a:rPr lang="en-GB" sz="1200" i="1" dirty="0" smtClean="0">
                <a:solidFill>
                  <a:srgbClr val="FFFFCC"/>
                </a:solidFill>
              </a:rPr>
              <a:t>(2017)</a:t>
            </a:r>
            <a:endParaRPr lang="en-GB" sz="1200" i="1" dirty="0">
              <a:solidFill>
                <a:srgbClr val="FFFFCC"/>
              </a:solidFill>
            </a:endParaRPr>
          </a:p>
        </p:txBody>
      </p:sp>
      <p:grpSp>
        <p:nvGrpSpPr>
          <p:cNvPr id="7" name="Group 6"/>
          <p:cNvGrpSpPr/>
          <p:nvPr/>
        </p:nvGrpSpPr>
        <p:grpSpPr>
          <a:xfrm>
            <a:off x="19216" y="1295400"/>
            <a:ext cx="2605602" cy="4724400"/>
            <a:chOff x="219075" y="1981200"/>
            <a:chExt cx="2710543" cy="4724400"/>
          </a:xfrm>
        </p:grpSpPr>
        <p:sp>
          <p:nvSpPr>
            <p:cNvPr id="32" name="Rectangle 31"/>
            <p:cNvSpPr/>
            <p:nvPr/>
          </p:nvSpPr>
          <p:spPr>
            <a:xfrm>
              <a:off x="262618" y="2895600"/>
              <a:ext cx="2667000" cy="3810000"/>
            </a:xfrm>
            <a:prstGeom prst="rect">
              <a:avLst/>
            </a:prstGeom>
            <a:gradFill flip="none" rotWithShape="1">
              <a:gsLst>
                <a:gs pos="0">
                  <a:sysClr val="window" lastClr="FFFFFF">
                    <a:alpha val="0"/>
                  </a:sysClr>
                </a:gs>
                <a:gs pos="50000">
                  <a:srgbClr val="EEECE1">
                    <a:lumMod val="90000"/>
                    <a:alpha val="75000"/>
                  </a:srgbClr>
                </a:gs>
                <a:gs pos="100000">
                  <a:sysClr val="window" lastClr="FFFFFF">
                    <a:alpha val="0"/>
                  </a:sysClr>
                </a:gs>
              </a:gsLst>
              <a:lin ang="5400000" scaled="1"/>
              <a:tileRect/>
            </a:gradFill>
            <a:ln w="12700" cap="flat" cmpd="sng" algn="ctr">
              <a:noFill/>
              <a:prstDash val="solid"/>
            </a:ln>
            <a:effectLst/>
          </p:spPr>
          <p:txBody>
            <a:bodyPr lIns="914400" tIns="91440" rtlCol="0" anchor="t" anchorCtr="0"/>
            <a:lstStyle/>
            <a:p>
              <a:pPr marR="0" lvl="0" defTabSz="914400" eaLnBrk="1" fontAlgn="auto" latinLnBrk="0" hangingPunct="1">
                <a:lnSpc>
                  <a:spcPct val="100000"/>
                </a:lnSpc>
                <a:spcBef>
                  <a:spcPts val="0"/>
                </a:spcBef>
                <a:spcAft>
                  <a:spcPts val="0"/>
                </a:spcAft>
                <a:buClrTx/>
                <a:buSzTx/>
                <a:buFontTx/>
                <a:buNone/>
                <a:tabLst/>
                <a:defRPr/>
              </a:pPr>
              <a:endParaRPr lang="en-US" sz="2000" b="0" kern="0" dirty="0" smtClean="0">
                <a:solidFill>
                  <a:prstClr val="white">
                    <a:lumMod val="50000"/>
                  </a:prstClr>
                </a:solidFill>
                <a:latin typeface="Gill Sans MT" pitchFamily="34" charset="0"/>
              </a:endParaRPr>
            </a:p>
            <a:p>
              <a:pPr marR="0" lvl="0" defTabSz="914400" eaLnBrk="1" fontAlgn="auto" latinLnBrk="0" hangingPunct="1">
                <a:lnSpc>
                  <a:spcPct val="100000"/>
                </a:lnSpc>
                <a:spcBef>
                  <a:spcPts val="0"/>
                </a:spcBef>
                <a:spcAft>
                  <a:spcPts val="0"/>
                </a:spcAft>
                <a:buClrTx/>
                <a:buSzTx/>
                <a:buFontTx/>
                <a:buNone/>
                <a:tabLst/>
                <a:defRPr/>
              </a:pPr>
              <a:r>
                <a:rPr lang="en-US" sz="2000" b="0" kern="0" dirty="0" smtClean="0">
                  <a:solidFill>
                    <a:prstClr val="white">
                      <a:lumMod val="50000"/>
                    </a:prstClr>
                  </a:solidFill>
                  <a:latin typeface="Gill Sans MT" pitchFamily="34" charset="0"/>
                </a:rPr>
                <a:t>Identify what part of the remuneration of the employee is 'basic' and what part is 'additional'</a:t>
              </a:r>
              <a:endPar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p:txBody>
        </p:sp>
        <p:sp>
          <p:nvSpPr>
            <p:cNvPr id="33" name="Rectangle 32"/>
            <p:cNvSpPr/>
            <p:nvPr/>
          </p:nvSpPr>
          <p:spPr>
            <a:xfrm>
              <a:off x="219075" y="1981200"/>
              <a:ext cx="2667000" cy="914400"/>
            </a:xfrm>
            <a:prstGeom prst="rect">
              <a:avLst/>
            </a:prstGeom>
            <a:gradFill flip="none" rotWithShape="1">
              <a:gsLst>
                <a:gs pos="32000">
                  <a:srgbClr val="EEECE1"/>
                </a:gs>
                <a:gs pos="100000">
                  <a:srgbClr val="EEECE1">
                    <a:lumMod val="75000"/>
                  </a:srgbClr>
                </a:gs>
              </a:gsLst>
              <a:lin ang="5400000" scaled="1"/>
              <a:tileRect/>
            </a:gradFill>
            <a:ln w="12700" cap="flat" cmpd="sng" algn="ctr">
              <a:gradFill flip="none" rotWithShape="1">
                <a:gsLst>
                  <a:gs pos="0">
                    <a:sysClr val="window" lastClr="FFFFFF"/>
                  </a:gs>
                  <a:gs pos="100000">
                    <a:sysClr val="window" lastClr="FFFFFF">
                      <a:lumMod val="75000"/>
                    </a:sysClr>
                  </a:gs>
                </a:gsLst>
                <a:lin ang="16200000" scaled="1"/>
                <a:tileRect/>
              </a:gradFill>
              <a:prstDash val="solid"/>
            </a:ln>
            <a:effectLst>
              <a:glow rad="63500">
                <a:sysClr val="window" lastClr="FFFFFF">
                  <a:lumMod val="75000"/>
                  <a:alpha val="40000"/>
                </a:sysClr>
              </a:glow>
            </a:effectLst>
          </p:spPr>
          <p:txBody>
            <a:bodyPr lIns="914400" rtlCol="0" anchor="ctr"/>
            <a:lstStyle/>
            <a:p>
              <a:pPr marR="0" lvl="0" defTabSz="914400" eaLnBrk="1" fontAlgn="auto" latinLnBrk="0" hangingPunct="1">
                <a:lnSpc>
                  <a:spcPct val="100000"/>
                </a:lnSpc>
                <a:spcBef>
                  <a:spcPts val="0"/>
                </a:spcBef>
                <a:spcAft>
                  <a:spcPts val="0"/>
                </a:spcAft>
                <a:buClrTx/>
                <a:buSzTx/>
                <a:buFontTx/>
                <a:buNone/>
                <a:tabLst/>
                <a:defRPr/>
              </a:pPr>
              <a:r>
                <a:rPr lang="en-US" sz="1700" kern="0" noProof="0" dirty="0" smtClean="0">
                  <a:solidFill>
                    <a:srgbClr val="EEECE1">
                      <a:lumMod val="25000"/>
                    </a:srgbClr>
                  </a:solidFill>
                  <a:latin typeface="Gill Sans MT" pitchFamily="34" charset="0"/>
                </a:rPr>
                <a:t>Additional</a:t>
              </a:r>
              <a:r>
                <a:rPr lang="en-US" sz="1800" kern="0" noProof="0" dirty="0" smtClean="0">
                  <a:solidFill>
                    <a:srgbClr val="EEECE1">
                      <a:lumMod val="25000"/>
                    </a:srgbClr>
                  </a:solidFill>
                  <a:latin typeface="Gill Sans MT" pitchFamily="34" charset="0"/>
                </a:rPr>
                <a:t> </a:t>
              </a:r>
              <a:r>
                <a:rPr lang="en-US" sz="1700" kern="0" noProof="0" dirty="0" smtClean="0">
                  <a:solidFill>
                    <a:srgbClr val="EEECE1">
                      <a:lumMod val="25000"/>
                    </a:srgbClr>
                  </a:solidFill>
                  <a:latin typeface="Gill Sans MT" pitchFamily="34" charset="0"/>
                </a:rPr>
                <a:t>remuneration?</a:t>
              </a:r>
              <a:endParaRPr kumimoji="0" lang="en-US" sz="1700" i="0" u="none" strike="noStrike" kern="0" cap="none" spc="0" normalizeH="0" baseline="0" noProof="0" dirty="0" smtClean="0">
                <a:ln>
                  <a:noFill/>
                </a:ln>
                <a:solidFill>
                  <a:srgbClr val="EEECE1">
                    <a:lumMod val="25000"/>
                  </a:srgbClr>
                </a:solidFill>
                <a:effectLst/>
                <a:uLnTx/>
                <a:uFillTx/>
                <a:latin typeface="Gill Sans MT" pitchFamily="34" charset="0"/>
              </a:endParaRPr>
            </a:p>
          </p:txBody>
        </p:sp>
        <p:sp>
          <p:nvSpPr>
            <p:cNvPr id="34" name="TextBox 33"/>
            <p:cNvSpPr txBox="1"/>
            <p:nvPr/>
          </p:nvSpPr>
          <p:spPr>
            <a:xfrm>
              <a:off x="219075" y="1981200"/>
              <a:ext cx="614363" cy="861774"/>
            </a:xfrm>
            <a:prstGeom prst="rect">
              <a:avLst/>
            </a:prstGeom>
            <a:noFill/>
          </p:spPr>
          <p:txBody>
            <a:bodyPr wrap="square" rtlCol="0">
              <a:spAutoFit/>
            </a:bodyPr>
            <a:lstStyle/>
            <a:p>
              <a:pPr algn="ctr" fontAlgn="auto">
                <a:spcBef>
                  <a:spcPts val="0"/>
                </a:spcBef>
                <a:spcAft>
                  <a:spcPts val="0"/>
                </a:spcAft>
              </a:pPr>
              <a:r>
                <a:rPr lang="en-US" sz="5000" b="0" dirty="0" smtClean="0">
                  <a:solidFill>
                    <a:srgbClr val="EEECE1">
                      <a:lumMod val="75000"/>
                    </a:srgbClr>
                  </a:solidFill>
                  <a:latin typeface="Calisto MT" pitchFamily="18" charset="0"/>
                </a:rPr>
                <a:t>1</a:t>
              </a:r>
              <a:endParaRPr lang="en-US" sz="5000" b="0" dirty="0">
                <a:solidFill>
                  <a:srgbClr val="EEECE1">
                    <a:lumMod val="75000"/>
                  </a:srgbClr>
                </a:solidFill>
                <a:latin typeface="Calisto MT" pitchFamily="18" charset="0"/>
              </a:endParaRPr>
            </a:p>
          </p:txBody>
        </p:sp>
        <p:cxnSp>
          <p:nvCxnSpPr>
            <p:cNvPr id="35" name="Straight Connector 34"/>
            <p:cNvCxnSpPr/>
            <p:nvPr/>
          </p:nvCxnSpPr>
          <p:spPr>
            <a:xfrm rot="5400000">
              <a:off x="562769" y="2437606"/>
              <a:ext cx="685800" cy="1588"/>
            </a:xfrm>
            <a:prstGeom prst="line">
              <a:avLst/>
            </a:prstGeom>
            <a:noFill/>
            <a:ln w="31750" cap="flat" cmpd="sng" algn="ctr">
              <a:solidFill>
                <a:srgbClr val="FFFFFF"/>
              </a:solidFill>
              <a:prstDash val="sysDot"/>
            </a:ln>
            <a:effectLst/>
          </p:spPr>
        </p:cxnSp>
      </p:grpSp>
      <p:grpSp>
        <p:nvGrpSpPr>
          <p:cNvPr id="8" name="Group 7"/>
          <p:cNvGrpSpPr/>
          <p:nvPr/>
        </p:nvGrpSpPr>
        <p:grpSpPr>
          <a:xfrm>
            <a:off x="2685871" y="1300401"/>
            <a:ext cx="2597040" cy="4724400"/>
            <a:chOff x="3067050" y="1990725"/>
            <a:chExt cx="2701636" cy="4724400"/>
          </a:xfrm>
        </p:grpSpPr>
        <p:sp>
          <p:nvSpPr>
            <p:cNvPr id="31" name="Rectangle 30"/>
            <p:cNvSpPr/>
            <p:nvPr/>
          </p:nvSpPr>
          <p:spPr>
            <a:xfrm>
              <a:off x="3067050" y="2905125"/>
              <a:ext cx="2701636" cy="3810000"/>
            </a:xfrm>
            <a:prstGeom prst="rect">
              <a:avLst/>
            </a:prstGeom>
            <a:gradFill flip="none" rotWithShape="1">
              <a:gsLst>
                <a:gs pos="0">
                  <a:sysClr val="window" lastClr="FFFFFF">
                    <a:alpha val="0"/>
                  </a:sysClr>
                </a:gs>
                <a:gs pos="50000">
                  <a:srgbClr val="EEECE1">
                    <a:lumMod val="90000"/>
                    <a:alpha val="75000"/>
                  </a:srgbClr>
                </a:gs>
                <a:gs pos="100000">
                  <a:sysClr val="window" lastClr="FFFFFF">
                    <a:alpha val="0"/>
                  </a:sysClr>
                </a:gs>
              </a:gsLst>
              <a:lin ang="5400000" scaled="1"/>
              <a:tileRect/>
            </a:gradFill>
            <a:ln w="12700" cap="flat" cmpd="sng" algn="ctr">
              <a:noFill/>
              <a:prstDash val="solid"/>
            </a:ln>
            <a:effectLst/>
          </p:spPr>
          <p:txBody>
            <a:bodyPr lIns="914400" tIns="9144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rPr>
                <a:t>Calculate</a:t>
              </a:r>
              <a:r>
                <a:rPr kumimoji="0" lang="en-US" sz="2000" b="0" i="0" u="none" strike="noStrike" kern="0" cap="none" spc="0" normalizeH="0" noProof="0" dirty="0" smtClean="0">
                  <a:ln>
                    <a:noFill/>
                  </a:ln>
                  <a:solidFill>
                    <a:prstClr val="white">
                      <a:lumMod val="50000"/>
                    </a:prstClr>
                  </a:solidFill>
                  <a:effectLst/>
                  <a:uLnTx/>
                  <a:uFillTx/>
                  <a:latin typeface="Gill Sans MT" pitchFamily="34" charset="0"/>
                  <a:ea typeface="+mn-ea"/>
                  <a:cs typeface="+mn-cs"/>
                </a:rPr>
                <a:t> the hourly rate of the employee using only the 'basic remuneration'</a:t>
              </a:r>
              <a:endPar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p:txBody>
        </p:sp>
        <p:sp>
          <p:nvSpPr>
            <p:cNvPr id="36" name="Rectangle 35"/>
            <p:cNvSpPr/>
            <p:nvPr/>
          </p:nvSpPr>
          <p:spPr>
            <a:xfrm>
              <a:off x="3101686" y="1990725"/>
              <a:ext cx="2667000" cy="914400"/>
            </a:xfrm>
            <a:prstGeom prst="rect">
              <a:avLst/>
            </a:prstGeom>
            <a:gradFill flip="none" rotWithShape="1">
              <a:gsLst>
                <a:gs pos="32000">
                  <a:srgbClr val="EEECE1"/>
                </a:gs>
                <a:gs pos="100000">
                  <a:srgbClr val="EEECE1">
                    <a:lumMod val="75000"/>
                  </a:srgbClr>
                </a:gs>
              </a:gsLst>
              <a:lin ang="5400000" scaled="1"/>
              <a:tileRect/>
            </a:gradFill>
            <a:ln w="12700" cap="flat" cmpd="sng" algn="ctr">
              <a:gradFill flip="none" rotWithShape="1">
                <a:gsLst>
                  <a:gs pos="0">
                    <a:sysClr val="window" lastClr="FFFFFF"/>
                  </a:gs>
                  <a:gs pos="100000">
                    <a:sysClr val="window" lastClr="FFFFFF">
                      <a:lumMod val="75000"/>
                    </a:sysClr>
                  </a:gs>
                </a:gsLst>
                <a:lin ang="16200000" scaled="1"/>
                <a:tileRect/>
              </a:gradFill>
              <a:prstDash val="solid"/>
            </a:ln>
            <a:effectLst>
              <a:glow rad="63500">
                <a:sysClr val="window" lastClr="FFFFFF">
                  <a:lumMod val="75000"/>
                  <a:alpha val="40000"/>
                </a:sysClr>
              </a:glow>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smtClean="0">
                  <a:solidFill>
                    <a:srgbClr val="EEECE1">
                      <a:lumMod val="25000"/>
                    </a:srgbClr>
                  </a:solidFill>
                  <a:latin typeface="Gill Sans MT" pitchFamily="34" charset="0"/>
                </a:rPr>
                <a:t>Hourly rate</a:t>
              </a:r>
              <a:endParaRPr kumimoji="0" lang="en-US" sz="1800" i="0" u="none" strike="noStrike" kern="0" cap="none" spc="0" normalizeH="0" baseline="0" noProof="0" dirty="0" smtClean="0">
                <a:ln>
                  <a:noFill/>
                </a:ln>
                <a:solidFill>
                  <a:srgbClr val="EEECE1">
                    <a:lumMod val="25000"/>
                  </a:srgbClr>
                </a:solidFill>
                <a:effectLst/>
                <a:uLnTx/>
                <a:uFillTx/>
                <a:latin typeface="Gill Sans MT" pitchFamily="34" charset="0"/>
              </a:endParaRPr>
            </a:p>
          </p:txBody>
        </p:sp>
        <p:sp>
          <p:nvSpPr>
            <p:cNvPr id="37" name="TextBox 36"/>
            <p:cNvSpPr txBox="1"/>
            <p:nvPr/>
          </p:nvSpPr>
          <p:spPr>
            <a:xfrm>
              <a:off x="3101686" y="1990725"/>
              <a:ext cx="685800" cy="861774"/>
            </a:xfrm>
            <a:prstGeom prst="rect">
              <a:avLst/>
            </a:prstGeom>
            <a:noFill/>
          </p:spPr>
          <p:txBody>
            <a:bodyPr wrap="square" rtlCol="0">
              <a:spAutoFit/>
            </a:bodyPr>
            <a:lstStyle/>
            <a:p>
              <a:pPr algn="ctr" fontAlgn="auto">
                <a:spcBef>
                  <a:spcPts val="0"/>
                </a:spcBef>
                <a:spcAft>
                  <a:spcPts val="0"/>
                </a:spcAft>
              </a:pPr>
              <a:r>
                <a:rPr lang="en-US" sz="5000" b="0" dirty="0" smtClean="0">
                  <a:solidFill>
                    <a:srgbClr val="EEECE1">
                      <a:lumMod val="75000"/>
                    </a:srgbClr>
                  </a:solidFill>
                  <a:latin typeface="Calisto MT" pitchFamily="18" charset="0"/>
                </a:rPr>
                <a:t>2</a:t>
              </a:r>
              <a:endParaRPr lang="en-US" sz="5000" b="0" dirty="0">
                <a:solidFill>
                  <a:srgbClr val="EEECE1">
                    <a:lumMod val="75000"/>
                  </a:srgbClr>
                </a:solidFill>
                <a:latin typeface="Calisto MT" pitchFamily="18" charset="0"/>
              </a:endParaRPr>
            </a:p>
          </p:txBody>
        </p:sp>
        <p:cxnSp>
          <p:nvCxnSpPr>
            <p:cNvPr id="38" name="Straight Connector 37"/>
            <p:cNvCxnSpPr/>
            <p:nvPr/>
          </p:nvCxnSpPr>
          <p:spPr>
            <a:xfrm rot="5400000">
              <a:off x="3445380" y="2447131"/>
              <a:ext cx="685800" cy="1588"/>
            </a:xfrm>
            <a:prstGeom prst="line">
              <a:avLst/>
            </a:prstGeom>
            <a:noFill/>
            <a:ln w="31750" cap="flat" cmpd="sng" algn="ctr">
              <a:solidFill>
                <a:srgbClr val="FFFFFF"/>
              </a:solidFill>
              <a:prstDash val="sysDot"/>
            </a:ln>
            <a:effectLst/>
          </p:spPr>
        </p:cxnSp>
      </p:grpSp>
      <p:grpSp>
        <p:nvGrpSpPr>
          <p:cNvPr id="10" name="Group 9"/>
          <p:cNvGrpSpPr/>
          <p:nvPr/>
        </p:nvGrpSpPr>
        <p:grpSpPr>
          <a:xfrm>
            <a:off x="5370579" y="1304925"/>
            <a:ext cx="2563745" cy="4724400"/>
            <a:chOff x="5981700" y="1990725"/>
            <a:chExt cx="2667000" cy="4724400"/>
          </a:xfrm>
        </p:grpSpPr>
        <p:sp>
          <p:nvSpPr>
            <p:cNvPr id="30" name="Rectangle 29"/>
            <p:cNvSpPr/>
            <p:nvPr/>
          </p:nvSpPr>
          <p:spPr>
            <a:xfrm>
              <a:off x="5981700" y="2905125"/>
              <a:ext cx="2667000" cy="3810000"/>
            </a:xfrm>
            <a:prstGeom prst="rect">
              <a:avLst/>
            </a:prstGeom>
            <a:gradFill flip="none" rotWithShape="1">
              <a:gsLst>
                <a:gs pos="0">
                  <a:sysClr val="window" lastClr="FFFFFF">
                    <a:alpha val="0"/>
                  </a:sysClr>
                </a:gs>
                <a:gs pos="50000">
                  <a:srgbClr val="EEECE1">
                    <a:lumMod val="90000"/>
                    <a:alpha val="75000"/>
                  </a:srgbClr>
                </a:gs>
                <a:gs pos="100000">
                  <a:sysClr val="window" lastClr="FFFFFF">
                    <a:alpha val="0"/>
                  </a:sysClr>
                </a:gs>
              </a:gsLst>
              <a:lin ang="5400000" scaled="1"/>
              <a:tileRect/>
            </a:gradFill>
            <a:ln w="12700" cap="flat" cmpd="sng" algn="ctr">
              <a:noFill/>
              <a:prstDash val="solid"/>
            </a:ln>
            <a:effectLst/>
          </p:spPr>
          <p:txBody>
            <a:bodyPr lIns="914400" tIns="9144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rPr>
                <a:t>Multiply that hourly rate by the number of hours worked in the action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p:txBody>
        </p:sp>
        <p:sp>
          <p:nvSpPr>
            <p:cNvPr id="39" name="Rectangle 38"/>
            <p:cNvSpPr/>
            <p:nvPr/>
          </p:nvSpPr>
          <p:spPr>
            <a:xfrm>
              <a:off x="5981700" y="1990725"/>
              <a:ext cx="2667000" cy="914400"/>
            </a:xfrm>
            <a:prstGeom prst="rect">
              <a:avLst/>
            </a:prstGeom>
            <a:gradFill flip="none" rotWithShape="1">
              <a:gsLst>
                <a:gs pos="32000">
                  <a:srgbClr val="EEECE1"/>
                </a:gs>
                <a:gs pos="100000">
                  <a:srgbClr val="EEECE1">
                    <a:lumMod val="75000"/>
                  </a:srgbClr>
                </a:gs>
              </a:gsLst>
              <a:lin ang="5400000" scaled="1"/>
              <a:tileRect/>
            </a:gradFill>
            <a:ln w="12700" cap="flat" cmpd="sng" algn="ctr">
              <a:gradFill flip="none" rotWithShape="1">
                <a:gsLst>
                  <a:gs pos="0">
                    <a:sysClr val="window" lastClr="FFFFFF"/>
                  </a:gs>
                  <a:gs pos="100000">
                    <a:sysClr val="window" lastClr="FFFFFF">
                      <a:lumMod val="75000"/>
                    </a:sysClr>
                  </a:gs>
                </a:gsLst>
                <a:lin ang="16200000" scaled="1"/>
                <a:tileRect/>
              </a:gradFill>
              <a:prstDash val="solid"/>
            </a:ln>
            <a:effectLst>
              <a:glow rad="63500">
                <a:sysClr val="window" lastClr="FFFFFF">
                  <a:lumMod val="75000"/>
                  <a:alpha val="40000"/>
                </a:sysClr>
              </a:glow>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smtClean="0">
                  <a:solidFill>
                    <a:srgbClr val="EEECE1">
                      <a:lumMod val="25000"/>
                    </a:srgbClr>
                  </a:solidFill>
                  <a:latin typeface="Gill Sans MT" pitchFamily="34" charset="0"/>
                </a:rPr>
                <a:t>Personnel costs: 'basic'</a:t>
              </a:r>
              <a:endParaRPr lang="en-US" sz="1800" kern="0" dirty="0">
                <a:solidFill>
                  <a:srgbClr val="EEECE1">
                    <a:lumMod val="25000"/>
                  </a:srgbClr>
                </a:solidFill>
                <a:latin typeface="Gill Sans MT" pitchFamily="34" charset="0"/>
              </a:endParaRPr>
            </a:p>
          </p:txBody>
        </p:sp>
        <p:sp>
          <p:nvSpPr>
            <p:cNvPr id="40" name="TextBox 39"/>
            <p:cNvSpPr txBox="1"/>
            <p:nvPr/>
          </p:nvSpPr>
          <p:spPr>
            <a:xfrm>
              <a:off x="5981700" y="1990725"/>
              <a:ext cx="685800" cy="861774"/>
            </a:xfrm>
            <a:prstGeom prst="rect">
              <a:avLst/>
            </a:prstGeom>
            <a:noFill/>
          </p:spPr>
          <p:txBody>
            <a:bodyPr wrap="square" rtlCol="0">
              <a:spAutoFit/>
            </a:bodyPr>
            <a:lstStyle/>
            <a:p>
              <a:pPr algn="ctr" fontAlgn="auto">
                <a:spcBef>
                  <a:spcPts val="0"/>
                </a:spcBef>
                <a:spcAft>
                  <a:spcPts val="0"/>
                </a:spcAft>
              </a:pPr>
              <a:r>
                <a:rPr lang="en-US" sz="5000" b="0" dirty="0" smtClean="0">
                  <a:solidFill>
                    <a:srgbClr val="EEECE1">
                      <a:lumMod val="75000"/>
                    </a:srgbClr>
                  </a:solidFill>
                  <a:latin typeface="Calisto MT" pitchFamily="18" charset="0"/>
                </a:rPr>
                <a:t>3</a:t>
              </a:r>
              <a:endParaRPr lang="en-US" sz="5000" b="0" dirty="0">
                <a:solidFill>
                  <a:srgbClr val="EEECE1">
                    <a:lumMod val="75000"/>
                  </a:srgbClr>
                </a:solidFill>
                <a:latin typeface="Calisto MT" pitchFamily="18" charset="0"/>
              </a:endParaRPr>
            </a:p>
          </p:txBody>
        </p:sp>
      </p:grpSp>
      <p:grpSp>
        <p:nvGrpSpPr>
          <p:cNvPr id="5" name="Group 4"/>
          <p:cNvGrpSpPr/>
          <p:nvPr/>
        </p:nvGrpSpPr>
        <p:grpSpPr>
          <a:xfrm>
            <a:off x="8026467" y="1265609"/>
            <a:ext cx="2563745" cy="4762500"/>
            <a:chOff x="7999413" y="2176701"/>
            <a:chExt cx="2667000" cy="4762500"/>
          </a:xfrm>
        </p:grpSpPr>
        <p:cxnSp>
          <p:nvCxnSpPr>
            <p:cNvPr id="41" name="Straight Connector 40"/>
            <p:cNvCxnSpPr/>
            <p:nvPr/>
          </p:nvCxnSpPr>
          <p:spPr>
            <a:xfrm rot="5400000">
              <a:off x="8190707" y="2518807"/>
              <a:ext cx="685800" cy="1588"/>
            </a:xfrm>
            <a:prstGeom prst="line">
              <a:avLst/>
            </a:prstGeom>
            <a:noFill/>
            <a:ln w="31750" cap="flat" cmpd="sng" algn="ctr">
              <a:solidFill>
                <a:srgbClr val="FFFFFF"/>
              </a:solidFill>
              <a:prstDash val="sysDot"/>
            </a:ln>
            <a:effectLst/>
          </p:spPr>
        </p:cxnSp>
        <p:sp>
          <p:nvSpPr>
            <p:cNvPr id="42" name="Rectangle 41"/>
            <p:cNvSpPr/>
            <p:nvPr/>
          </p:nvSpPr>
          <p:spPr>
            <a:xfrm>
              <a:off x="7999413" y="3129201"/>
              <a:ext cx="2667000" cy="3810000"/>
            </a:xfrm>
            <a:prstGeom prst="rect">
              <a:avLst/>
            </a:prstGeom>
            <a:gradFill flip="none" rotWithShape="1">
              <a:gsLst>
                <a:gs pos="0">
                  <a:sysClr val="window" lastClr="FFFFFF">
                    <a:alpha val="0"/>
                  </a:sysClr>
                </a:gs>
                <a:gs pos="50000">
                  <a:srgbClr val="EEECE1">
                    <a:lumMod val="90000"/>
                    <a:alpha val="75000"/>
                  </a:srgbClr>
                </a:gs>
                <a:gs pos="100000">
                  <a:sysClr val="window" lastClr="FFFFFF">
                    <a:alpha val="0"/>
                  </a:sysClr>
                </a:gs>
              </a:gsLst>
              <a:lin ang="5400000" scaled="1"/>
              <a:tileRect/>
            </a:gradFill>
            <a:ln w="12700" cap="flat" cmpd="sng" algn="ctr">
              <a:noFill/>
              <a:prstDash val="solid"/>
            </a:ln>
            <a:effectLst/>
          </p:spPr>
          <p:txBody>
            <a:bodyPr lIns="914400" tIns="9144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rPr>
                <a:t>Calculate what part of</a:t>
              </a:r>
              <a:r>
                <a:rPr kumimoji="0" lang="en-US" sz="2000" b="0" i="0" u="none" strike="noStrike" kern="0" cap="none" spc="0" normalizeH="0" noProof="0" dirty="0" smtClean="0">
                  <a:ln>
                    <a:noFill/>
                  </a:ln>
                  <a:solidFill>
                    <a:prstClr val="white">
                      <a:lumMod val="50000"/>
                    </a:prstClr>
                  </a:solidFill>
                  <a:effectLst/>
                  <a:uLnTx/>
                  <a:uFillTx/>
                  <a:latin typeface="Gill Sans MT" pitchFamily="34" charset="0"/>
                  <a:ea typeface="+mn-ea"/>
                  <a:cs typeface="+mn-cs"/>
                </a:rPr>
                <a:t> the additional remuneration identified in Step 1 is eligible &amp; add </a:t>
              </a:r>
              <a:r>
                <a:rPr lang="en-US" sz="2000" b="0" kern="0" dirty="0" smtClean="0">
                  <a:solidFill>
                    <a:prstClr val="white">
                      <a:lumMod val="50000"/>
                    </a:prstClr>
                  </a:solidFill>
                  <a:latin typeface="Gill Sans MT" pitchFamily="34" charset="0"/>
                </a:rPr>
                <a:t>it </a:t>
              </a:r>
              <a:r>
                <a:rPr kumimoji="0" lang="en-US" sz="2000" b="0" i="0" u="none" strike="noStrike" kern="0" cap="none" spc="0" normalizeH="0" noProof="0" dirty="0" smtClean="0">
                  <a:ln>
                    <a:noFill/>
                  </a:ln>
                  <a:solidFill>
                    <a:prstClr val="white">
                      <a:lumMod val="50000"/>
                    </a:prstClr>
                  </a:solidFill>
                  <a:effectLst/>
                  <a:uLnTx/>
                  <a:uFillTx/>
                  <a:latin typeface="Gill Sans MT" pitchFamily="34" charset="0"/>
                  <a:ea typeface="+mn-ea"/>
                  <a:cs typeface="+mn-cs"/>
                </a:rPr>
                <a:t>to the result of Step 3</a:t>
              </a:r>
              <a:endParaRPr kumimoji="0" lang="en-US" sz="2200" b="0" i="0" u="none" strike="noStrike" kern="0" cap="none" spc="0" normalizeH="0" baseline="0" noProof="0" dirty="0" smtClean="0">
                <a:ln>
                  <a:noFill/>
                </a:ln>
                <a:solidFill>
                  <a:prstClr val="white">
                    <a:lumMod val="50000"/>
                  </a:prstClr>
                </a:solidFill>
                <a:effectLst/>
                <a:uLnTx/>
                <a:uFillTx/>
                <a:latin typeface="Gill Sans MT" pitchFamily="34" charset="0"/>
                <a:ea typeface="+mn-ea"/>
                <a:cs typeface="+mn-cs"/>
              </a:endParaRPr>
            </a:p>
          </p:txBody>
        </p:sp>
        <p:sp>
          <p:nvSpPr>
            <p:cNvPr id="43" name="Rectangle 42"/>
            <p:cNvSpPr/>
            <p:nvPr/>
          </p:nvSpPr>
          <p:spPr>
            <a:xfrm>
              <a:off x="7999413" y="2214801"/>
              <a:ext cx="2667000" cy="914400"/>
            </a:xfrm>
            <a:prstGeom prst="rect">
              <a:avLst/>
            </a:prstGeom>
            <a:gradFill flip="none" rotWithShape="1">
              <a:gsLst>
                <a:gs pos="32000">
                  <a:srgbClr val="EEECE1"/>
                </a:gs>
                <a:gs pos="100000">
                  <a:srgbClr val="EEECE1">
                    <a:lumMod val="75000"/>
                  </a:srgbClr>
                </a:gs>
              </a:gsLst>
              <a:lin ang="5400000" scaled="1"/>
              <a:tileRect/>
            </a:gradFill>
            <a:ln w="12700" cap="flat" cmpd="sng" algn="ctr">
              <a:gradFill flip="none" rotWithShape="1">
                <a:gsLst>
                  <a:gs pos="0">
                    <a:sysClr val="window" lastClr="FFFFFF"/>
                  </a:gs>
                  <a:gs pos="100000">
                    <a:sysClr val="window" lastClr="FFFFFF">
                      <a:lumMod val="75000"/>
                    </a:sysClr>
                  </a:gs>
                </a:gsLst>
                <a:lin ang="16200000" scaled="1"/>
                <a:tileRect/>
              </a:gradFill>
              <a:prstDash val="solid"/>
            </a:ln>
            <a:effectLst>
              <a:glow rad="63500">
                <a:sysClr val="window" lastClr="FFFFFF">
                  <a:lumMod val="75000"/>
                  <a:alpha val="40000"/>
                </a:sysClr>
              </a:glow>
            </a:effectLst>
          </p:spPr>
          <p:txBody>
            <a:bodyPr lIns="9144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smtClean="0">
                  <a:solidFill>
                    <a:srgbClr val="EEECE1">
                      <a:lumMod val="25000"/>
                    </a:srgbClr>
                  </a:solidFill>
                  <a:latin typeface="Gill Sans MT" pitchFamily="34" charset="0"/>
                </a:rPr>
                <a:t>+ Additional </a:t>
              </a:r>
              <a:r>
                <a:rPr lang="en-US" sz="1800" kern="0" dirty="0">
                  <a:solidFill>
                    <a:srgbClr val="EEECE1">
                      <a:lumMod val="25000"/>
                    </a:srgbClr>
                  </a:solidFill>
                  <a:latin typeface="Gill Sans MT" pitchFamily="34" charset="0"/>
                </a:rPr>
                <a:t>remuneration </a:t>
              </a:r>
            </a:p>
          </p:txBody>
        </p:sp>
        <p:sp>
          <p:nvSpPr>
            <p:cNvPr id="44" name="TextBox 43"/>
            <p:cNvSpPr txBox="1"/>
            <p:nvPr/>
          </p:nvSpPr>
          <p:spPr>
            <a:xfrm>
              <a:off x="7999413" y="2214801"/>
              <a:ext cx="685800" cy="861774"/>
            </a:xfrm>
            <a:prstGeom prst="rect">
              <a:avLst/>
            </a:prstGeom>
            <a:noFill/>
          </p:spPr>
          <p:txBody>
            <a:bodyPr wrap="square" rtlCol="0">
              <a:spAutoFit/>
            </a:bodyPr>
            <a:lstStyle/>
            <a:p>
              <a:pPr algn="ctr" fontAlgn="auto">
                <a:spcBef>
                  <a:spcPts val="0"/>
                </a:spcBef>
                <a:spcAft>
                  <a:spcPts val="0"/>
                </a:spcAft>
              </a:pPr>
              <a:r>
                <a:rPr lang="en-US" sz="5000" b="0" dirty="0" smtClean="0">
                  <a:solidFill>
                    <a:srgbClr val="EEECE1">
                      <a:lumMod val="75000"/>
                    </a:srgbClr>
                  </a:solidFill>
                  <a:latin typeface="Calisto MT" pitchFamily="18" charset="0"/>
                </a:rPr>
                <a:t>4</a:t>
              </a:r>
              <a:endParaRPr lang="en-US" sz="5000" b="0" dirty="0">
                <a:solidFill>
                  <a:srgbClr val="EEECE1">
                    <a:lumMod val="75000"/>
                  </a:srgbClr>
                </a:solidFill>
                <a:latin typeface="Calisto MT" pitchFamily="18" charset="0"/>
              </a:endParaRPr>
            </a:p>
          </p:txBody>
        </p:sp>
        <p:cxnSp>
          <p:nvCxnSpPr>
            <p:cNvPr id="45" name="Straight Connector 44"/>
            <p:cNvCxnSpPr/>
            <p:nvPr/>
          </p:nvCxnSpPr>
          <p:spPr>
            <a:xfrm rot="5400000">
              <a:off x="8343107" y="2671207"/>
              <a:ext cx="685800" cy="1588"/>
            </a:xfrm>
            <a:prstGeom prst="line">
              <a:avLst/>
            </a:prstGeom>
            <a:noFill/>
            <a:ln w="31750" cap="flat" cmpd="sng" algn="ctr">
              <a:solidFill>
                <a:srgbClr val="FFFFFF"/>
              </a:solidFill>
              <a:prstDash val="sysDot"/>
            </a:ln>
            <a:effectLst/>
          </p:spPr>
        </p:cxnSp>
      </p:grpSp>
      <p:sp>
        <p:nvSpPr>
          <p:cNvPr id="3" name="Striped Right Arrow 2"/>
          <p:cNvSpPr/>
          <p:nvPr/>
        </p:nvSpPr>
        <p:spPr>
          <a:xfrm>
            <a:off x="114466" y="5517579"/>
            <a:ext cx="10440689" cy="1134988"/>
          </a:xfrm>
          <a:prstGeom prst="stripedRightArrow">
            <a:avLst>
              <a:gd name="adj1" fmla="val 56292"/>
              <a:gd name="adj2" fmla="val 69924"/>
            </a:avLst>
          </a:prstGeom>
          <a:gradFill flip="none" rotWithShape="1">
            <a:gsLst>
              <a:gs pos="0">
                <a:srgbClr val="FFEFD1"/>
              </a:gs>
              <a:gs pos="64999">
                <a:srgbClr val="F0EBD5"/>
              </a:gs>
              <a:gs pos="100000">
                <a:srgbClr val="D1C39F"/>
              </a:gs>
            </a:gsLst>
            <a:lin ang="10800000" scaled="0"/>
            <a:tileRect/>
          </a:gra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altLang="en-US" sz="2000" kern="0" dirty="0" smtClean="0">
                <a:solidFill>
                  <a:prstClr val="white">
                    <a:lumMod val="50000"/>
                  </a:prstClr>
                </a:solidFill>
                <a:latin typeface="Gill Sans MT" pitchFamily="34" charset="0"/>
              </a:rPr>
              <a:t>CASE 1B: FOUR </a:t>
            </a:r>
            <a:r>
              <a:rPr lang="en-GB" altLang="en-US" sz="2000" kern="0" dirty="0">
                <a:solidFill>
                  <a:prstClr val="white">
                    <a:lumMod val="50000"/>
                  </a:prstClr>
                </a:solidFill>
                <a:latin typeface="Gill Sans MT" pitchFamily="34" charset="0"/>
              </a:rPr>
              <a:t>STEPS TO CALCULATE THE PERSONNEL </a:t>
            </a:r>
            <a:r>
              <a:rPr lang="en-GB" altLang="en-US" sz="2000" kern="0" dirty="0" smtClean="0">
                <a:solidFill>
                  <a:prstClr val="white">
                    <a:lumMod val="50000"/>
                  </a:prstClr>
                </a:solidFill>
                <a:latin typeface="Gill Sans MT" pitchFamily="34" charset="0"/>
              </a:rPr>
              <a:t>COSTS</a:t>
            </a:r>
            <a:endParaRPr lang="en-GB" altLang="en-US" sz="2000" kern="0" dirty="0">
              <a:solidFill>
                <a:prstClr val="white">
                  <a:lumMod val="50000"/>
                </a:prstClr>
              </a:solidFill>
              <a:latin typeface="Gill Sans MT" pitchFamily="34" charset="0"/>
            </a:endParaRPr>
          </a:p>
        </p:txBody>
      </p:sp>
    </p:spTree>
    <p:extLst>
      <p:ext uri="{BB962C8B-B14F-4D97-AF65-F5344CB8AC3E}">
        <p14:creationId xmlns:p14="http://schemas.microsoft.com/office/powerpoint/2010/main" val="905297061"/>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1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sp>
        <p:nvSpPr>
          <p:cNvPr id="9" name="TextBox 8"/>
          <p:cNvSpPr txBox="1"/>
          <p:nvPr/>
        </p:nvSpPr>
        <p:spPr>
          <a:xfrm>
            <a:off x="1723436" y="1156180"/>
            <a:ext cx="7344816" cy="523220"/>
          </a:xfrm>
          <a:prstGeom prst="rect">
            <a:avLst/>
          </a:prstGeom>
          <a:noFill/>
        </p:spPr>
        <p:txBody>
          <a:bodyPr wrap="square" rtlCol="0">
            <a:spAutoFit/>
          </a:bodyPr>
          <a:lstStyle/>
          <a:p>
            <a:pPr algn="ctr"/>
            <a:r>
              <a:rPr lang="en-GB" sz="2800" dirty="0" smtClean="0">
                <a:solidFill>
                  <a:srgbClr val="0000CC"/>
                </a:solidFill>
                <a:latin typeface="+mn-lt"/>
              </a:rPr>
              <a:t>What is additional remuneration?</a:t>
            </a:r>
            <a:endParaRPr lang="en-GB" sz="2800" dirty="0">
              <a:solidFill>
                <a:srgbClr val="0000CC"/>
              </a:solidFill>
              <a:latin typeface="+mn-lt"/>
            </a:endParaRPr>
          </a:p>
        </p:txBody>
      </p:sp>
      <p:sp>
        <p:nvSpPr>
          <p:cNvPr id="10" name="Text Box 10"/>
          <p:cNvSpPr txBox="1">
            <a:spLocks noChangeArrowheads="1"/>
          </p:cNvSpPr>
          <p:nvPr/>
        </p:nvSpPr>
        <p:spPr bwMode="auto">
          <a:xfrm>
            <a:off x="242246" y="1679400"/>
            <a:ext cx="10217021" cy="12309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endParaRPr lang="en-GB" altLang="en-US" sz="600" b="0" dirty="0">
              <a:solidFill>
                <a:srgbClr val="0F5494"/>
              </a:solidFill>
            </a:endParaRPr>
          </a:p>
          <a:p>
            <a:pPr eaLnBrk="1" hangingPunct="1">
              <a:spcBef>
                <a:spcPts val="600"/>
              </a:spcBef>
              <a:buClr>
                <a:schemeClr val="accent2"/>
              </a:buClr>
            </a:pPr>
            <a:r>
              <a:rPr lang="en-GB" altLang="en-US" sz="2000" b="0" dirty="0" smtClean="0">
                <a:solidFill>
                  <a:srgbClr val="0F5494"/>
                </a:solidFill>
              </a:rPr>
              <a:t>Article 6.2.A.1: </a:t>
            </a:r>
            <a:r>
              <a:rPr lang="en-GB" altLang="en-US" sz="2000" b="0" dirty="0">
                <a:solidFill>
                  <a:srgbClr val="0F5494"/>
                </a:solidFill>
              </a:rPr>
              <a:t>‘Additional remuneration’ means any part of the remuneration which exceeds what the person would be paid for time worked in projects funded by national schemes.</a:t>
            </a:r>
          </a:p>
        </p:txBody>
      </p:sp>
      <p:sp>
        <p:nvSpPr>
          <p:cNvPr id="2" name="Rectangle 1"/>
          <p:cNvSpPr/>
          <p:nvPr/>
        </p:nvSpPr>
        <p:spPr>
          <a:xfrm>
            <a:off x="2250356" y="3723100"/>
            <a:ext cx="1939756" cy="223224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b="0" dirty="0" smtClean="0"/>
              <a:t>Remuneration paid for work in national projects</a:t>
            </a:r>
            <a:endParaRPr lang="en-GB" sz="1800" b="0" dirty="0"/>
          </a:p>
        </p:txBody>
      </p:sp>
      <p:sp>
        <p:nvSpPr>
          <p:cNvPr id="12" name="Rectangle 11"/>
          <p:cNvSpPr/>
          <p:nvPr/>
        </p:nvSpPr>
        <p:spPr>
          <a:xfrm>
            <a:off x="5416184" y="3723100"/>
            <a:ext cx="1946740" cy="2232248"/>
          </a:xfrm>
          <a:prstGeom prst="rect">
            <a:avLst/>
          </a:prstGeom>
          <a:solidFill>
            <a:srgbClr val="0066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t>BASIC remuneration</a:t>
            </a:r>
            <a:endParaRPr lang="en-GB" sz="1800" dirty="0"/>
          </a:p>
        </p:txBody>
      </p:sp>
      <p:sp>
        <p:nvSpPr>
          <p:cNvPr id="13" name="Rectangle 12"/>
          <p:cNvSpPr/>
          <p:nvPr/>
        </p:nvSpPr>
        <p:spPr>
          <a:xfrm>
            <a:off x="5414764" y="3074268"/>
            <a:ext cx="1946740" cy="639688"/>
          </a:xfrm>
          <a:prstGeom prst="rect">
            <a:avLst/>
          </a:prstGeom>
          <a:solidFill>
            <a:srgbClr val="B489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t>Additional remuneration</a:t>
            </a:r>
            <a:endParaRPr lang="en-GB" sz="1800" dirty="0"/>
          </a:p>
        </p:txBody>
      </p:sp>
      <p:cxnSp>
        <p:nvCxnSpPr>
          <p:cNvPr id="4" name="Straight Connector 3"/>
          <p:cNvCxnSpPr/>
          <p:nvPr/>
        </p:nvCxnSpPr>
        <p:spPr bwMode="auto">
          <a:xfrm>
            <a:off x="4190112" y="3723100"/>
            <a:ext cx="1226072" cy="0"/>
          </a:xfrm>
          <a:prstGeom prst="line">
            <a:avLst/>
          </a:prstGeom>
          <a:noFill/>
          <a:ln w="9525" cap="flat" cmpd="sng" algn="ctr">
            <a:solidFill>
              <a:srgbClr val="0000CC"/>
            </a:solidFill>
            <a:prstDash val="dash"/>
            <a:round/>
            <a:headEnd type="diamond" w="med" len="med"/>
            <a:tailEnd type="diamond" w="med" len="med"/>
          </a:ln>
          <a:effectLst/>
        </p:spPr>
      </p:cxnSp>
      <p:sp>
        <p:nvSpPr>
          <p:cNvPr id="7" name="Right Bracket 6"/>
          <p:cNvSpPr/>
          <p:nvPr/>
        </p:nvSpPr>
        <p:spPr bwMode="auto">
          <a:xfrm>
            <a:off x="7594401" y="3074268"/>
            <a:ext cx="144016" cy="2881080"/>
          </a:xfrm>
          <a:prstGeom prst="rightBracket">
            <a:avLst/>
          </a:prstGeom>
          <a:noFill/>
          <a:ln w="15875"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20" name="Text Box 10"/>
          <p:cNvSpPr txBox="1">
            <a:spLocks noChangeArrowheads="1"/>
          </p:cNvSpPr>
          <p:nvPr/>
        </p:nvSpPr>
        <p:spPr bwMode="auto">
          <a:xfrm>
            <a:off x="7772612" y="3867116"/>
            <a:ext cx="2232247" cy="10770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algn="ctr" eaLnBrk="1" hangingPunct="1">
              <a:spcBef>
                <a:spcPct val="50000"/>
              </a:spcBef>
              <a:buClr>
                <a:srgbClr val="333399"/>
              </a:buClr>
            </a:pPr>
            <a:r>
              <a:rPr lang="en-GB" altLang="en-US" sz="1600" b="0" dirty="0" smtClean="0">
                <a:solidFill>
                  <a:srgbClr val="0000CC"/>
                </a:solidFill>
              </a:rPr>
              <a:t>Remuneration paid to the person for work in the Horizon 2020 action</a:t>
            </a:r>
            <a:endParaRPr lang="en-GB" altLang="en-US" sz="2000" b="0" dirty="0">
              <a:solidFill>
                <a:srgbClr val="0000CC"/>
              </a:solidFill>
            </a:endParaRPr>
          </a:p>
        </p:txBody>
      </p:sp>
      <p:sp>
        <p:nvSpPr>
          <p:cNvPr id="14" name="Isosceles Triangle 13"/>
          <p:cNvSpPr/>
          <p:nvPr/>
        </p:nvSpPr>
        <p:spPr bwMode="auto">
          <a:xfrm>
            <a:off x="347064" y="6334515"/>
            <a:ext cx="478326" cy="375505"/>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2400" dirty="0">
                <a:solidFill>
                  <a:srgbClr val="502800"/>
                </a:solidFill>
                <a:latin typeface="Georgia" panose="02040502050405020303" pitchFamily="18" charset="0"/>
                <a:sym typeface="Webdings"/>
              </a:rPr>
              <a:t>!</a:t>
            </a:r>
            <a:endParaRPr lang="en-GB" sz="24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800" dirty="0">
              <a:solidFill>
                <a:srgbClr val="502800"/>
              </a:solidFill>
            </a:endParaRPr>
          </a:p>
        </p:txBody>
      </p:sp>
      <p:sp>
        <p:nvSpPr>
          <p:cNvPr id="16" name="Rectangle 8"/>
          <p:cNvSpPr>
            <a:spLocks noChangeArrowheads="1"/>
          </p:cNvSpPr>
          <p:nvPr/>
        </p:nvSpPr>
        <p:spPr bwMode="auto">
          <a:xfrm>
            <a:off x="825390" y="6386871"/>
            <a:ext cx="9050731"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r>
              <a:rPr lang="en-GB" sz="1800" b="0" dirty="0" smtClean="0">
                <a:solidFill>
                  <a:srgbClr val="990033"/>
                </a:solidFill>
              </a:rPr>
              <a:t>Additional remuneration may only be eligible for non-profit legal entities</a:t>
            </a:r>
            <a:endParaRPr lang="en-GB" sz="1800" b="0" dirty="0">
              <a:solidFill>
                <a:srgbClr val="990033"/>
              </a:solidFill>
            </a:endParaRPr>
          </a:p>
        </p:txBody>
      </p:sp>
    </p:spTree>
    <p:extLst>
      <p:ext uri="{BB962C8B-B14F-4D97-AF65-F5344CB8AC3E}">
        <p14:creationId xmlns:p14="http://schemas.microsoft.com/office/powerpoint/2010/main" val="596663939"/>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Callout 10"/>
          <p:cNvSpPr/>
          <p:nvPr/>
        </p:nvSpPr>
        <p:spPr>
          <a:xfrm>
            <a:off x="1890316" y="1413891"/>
            <a:ext cx="2160240" cy="1605533"/>
          </a:xfrm>
          <a:prstGeom prst="rightArrowCallou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1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sp>
        <p:nvSpPr>
          <p:cNvPr id="9" name="TextBox 8"/>
          <p:cNvSpPr txBox="1"/>
          <p:nvPr/>
        </p:nvSpPr>
        <p:spPr>
          <a:xfrm>
            <a:off x="4038749" y="1497707"/>
            <a:ext cx="6447953" cy="1384995"/>
          </a:xfrm>
          <a:prstGeom prst="rect">
            <a:avLst/>
          </a:prstGeom>
          <a:noFill/>
        </p:spPr>
        <p:txBody>
          <a:bodyPr wrap="square" rtlCol="0">
            <a:spAutoFit/>
          </a:bodyPr>
          <a:lstStyle/>
          <a:p>
            <a:pPr algn="ctr"/>
            <a:r>
              <a:rPr lang="en-GB" sz="2800" dirty="0" smtClean="0">
                <a:solidFill>
                  <a:srgbClr val="0000CC"/>
                </a:solidFill>
                <a:latin typeface="+mn-lt"/>
              </a:rPr>
              <a:t>What is considered as remuneration paid for work in national projects?</a:t>
            </a:r>
            <a:endParaRPr lang="en-GB" sz="2800" dirty="0">
              <a:solidFill>
                <a:srgbClr val="0000CC"/>
              </a:solidFill>
              <a:latin typeface="+mn-lt"/>
            </a:endParaRPr>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12" y="928389"/>
            <a:ext cx="3174567" cy="21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17"/>
          <p:cNvSpPr txBox="1">
            <a:spLocks noChangeArrowheads="1"/>
          </p:cNvSpPr>
          <p:nvPr/>
        </p:nvSpPr>
        <p:spPr bwMode="auto">
          <a:xfrm>
            <a:off x="738188" y="3322290"/>
            <a:ext cx="9767415" cy="12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542925" indent="-542925" eaLnBrk="1" hangingPunct="1">
              <a:defRPr/>
            </a:pPr>
            <a:r>
              <a:rPr lang="en-GB" altLang="en-US" sz="1800" b="0" dirty="0" smtClean="0">
                <a:solidFill>
                  <a:srgbClr val="3831BD"/>
                </a:solidFill>
                <a:sym typeface="Wingdings" pitchFamily="2" charset="2"/>
              </a:rPr>
              <a:t>	</a:t>
            </a:r>
          </a:p>
          <a:p>
            <a:pPr marL="447675" eaLnBrk="1" hangingPunct="1">
              <a:spcBef>
                <a:spcPts val="0"/>
              </a:spcBef>
              <a:buClr>
                <a:srgbClr val="0000EE"/>
              </a:buClr>
              <a:buSzPct val="118000"/>
              <a:buFont typeface="Wingdings" panose="05000000000000000000" pitchFamily="2" charset="2"/>
              <a:buChar char="Ü"/>
              <a:tabLst>
                <a:tab pos="447675" algn="l"/>
              </a:tabLst>
              <a:defRPr/>
            </a:pPr>
            <a:r>
              <a:rPr lang="en-GB" altLang="en-US" sz="2000" b="0" dirty="0" smtClean="0">
                <a:solidFill>
                  <a:srgbClr val="3831BD"/>
                </a:solidFill>
                <a:sym typeface="Wingdings" pitchFamily="2" charset="2"/>
              </a:rPr>
              <a:t>Remuneration set out in national law or internal rules for work in national projects (it must have been paid at least once before the submission of the proposal to any employee of the entity)</a:t>
            </a:r>
          </a:p>
        </p:txBody>
      </p:sp>
      <p:sp>
        <p:nvSpPr>
          <p:cNvPr id="25" name="TextBox 17"/>
          <p:cNvSpPr txBox="1">
            <a:spLocks noChangeArrowheads="1"/>
          </p:cNvSpPr>
          <p:nvPr/>
        </p:nvSpPr>
        <p:spPr bwMode="auto">
          <a:xfrm>
            <a:off x="486595" y="4867626"/>
            <a:ext cx="10206805" cy="39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542925" indent="-542925" eaLnBrk="1" hangingPunct="1">
              <a:defRPr/>
            </a:pPr>
            <a:r>
              <a:rPr lang="en-GB" altLang="en-US" sz="2000" dirty="0" smtClean="0">
                <a:solidFill>
                  <a:srgbClr val="3831BD"/>
                </a:solidFill>
              </a:rPr>
              <a:t>Only if </a:t>
            </a:r>
            <a:r>
              <a:rPr lang="en-GB" altLang="en-US" sz="2000" b="0" dirty="0" smtClean="0">
                <a:solidFill>
                  <a:srgbClr val="3831BD"/>
                </a:solidFill>
              </a:rPr>
              <a:t>there is no applicable national law or internal rules: </a:t>
            </a:r>
            <a:endParaRPr lang="en-GB" altLang="en-US" sz="2000" b="0" dirty="0">
              <a:solidFill>
                <a:srgbClr val="3831BD"/>
              </a:solidFill>
            </a:endParaRPr>
          </a:p>
        </p:txBody>
      </p:sp>
      <p:sp>
        <p:nvSpPr>
          <p:cNvPr id="26" name="TextBox 17"/>
          <p:cNvSpPr txBox="1">
            <a:spLocks noChangeArrowheads="1"/>
          </p:cNvSpPr>
          <p:nvPr/>
        </p:nvSpPr>
        <p:spPr bwMode="auto">
          <a:xfrm>
            <a:off x="753939" y="5388210"/>
            <a:ext cx="9767415" cy="98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64" tIns="45633" rIns="91264" bIns="45633">
            <a:spAutoFit/>
          </a:bodyPr>
          <a:lstStyle>
            <a:lvl1pPr marL="355600" indent="-35560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marL="542925" indent="-542925" eaLnBrk="1" hangingPunct="1">
              <a:defRPr/>
            </a:pPr>
            <a:r>
              <a:rPr lang="en-GB" altLang="en-US" sz="1800" b="0" dirty="0" smtClean="0">
                <a:solidFill>
                  <a:srgbClr val="3831BD"/>
                </a:solidFill>
                <a:sym typeface="Wingdings" pitchFamily="2" charset="2"/>
              </a:rPr>
              <a:t>	</a:t>
            </a:r>
          </a:p>
          <a:p>
            <a:pPr marL="447675" eaLnBrk="1" hangingPunct="1">
              <a:spcBef>
                <a:spcPts val="0"/>
              </a:spcBef>
              <a:buClr>
                <a:srgbClr val="0000EE"/>
              </a:buClr>
              <a:buSzPct val="118000"/>
              <a:buFont typeface="Wingdings" panose="05000000000000000000" pitchFamily="2" charset="2"/>
              <a:buChar char="Ü"/>
              <a:tabLst>
                <a:tab pos="447675" algn="l"/>
              </a:tabLst>
              <a:defRPr/>
            </a:pPr>
            <a:r>
              <a:rPr lang="en-GB" altLang="en-US" sz="2000" b="0" dirty="0" smtClean="0">
                <a:solidFill>
                  <a:srgbClr val="3831BD"/>
                </a:solidFill>
                <a:sym typeface="Wingdings" pitchFamily="2" charset="2"/>
              </a:rPr>
              <a:t>Average of the salary of the person the previous year (excluding remuneration and time for work in H2020 actions)</a:t>
            </a:r>
          </a:p>
        </p:txBody>
      </p:sp>
    </p:spTree>
    <p:extLst>
      <p:ext uri="{BB962C8B-B14F-4D97-AF65-F5344CB8AC3E}">
        <p14:creationId xmlns:p14="http://schemas.microsoft.com/office/powerpoint/2010/main" val="4275232146"/>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1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sp>
        <p:nvSpPr>
          <p:cNvPr id="9" name="TextBox 8"/>
          <p:cNvSpPr txBox="1"/>
          <p:nvPr/>
        </p:nvSpPr>
        <p:spPr>
          <a:xfrm>
            <a:off x="346646" y="1116335"/>
            <a:ext cx="10000107" cy="523220"/>
          </a:xfrm>
          <a:prstGeom prst="rect">
            <a:avLst/>
          </a:prstGeom>
          <a:noFill/>
        </p:spPr>
        <p:txBody>
          <a:bodyPr wrap="square" rtlCol="0">
            <a:spAutoFit/>
          </a:bodyPr>
          <a:lstStyle/>
          <a:p>
            <a:r>
              <a:rPr lang="en-GB" sz="2800" dirty="0" smtClean="0">
                <a:solidFill>
                  <a:srgbClr val="0000CC"/>
                </a:solidFill>
                <a:latin typeface="+mn-lt"/>
              </a:rPr>
              <a:t>What do the internal rules have to say?</a:t>
            </a:r>
            <a:endParaRPr lang="en-GB" sz="2800" dirty="0">
              <a:solidFill>
                <a:srgbClr val="0000CC"/>
              </a:solidFill>
              <a:latin typeface="+mn-lt"/>
            </a:endParaRPr>
          </a:p>
        </p:txBody>
      </p:sp>
      <p:graphicFrame>
        <p:nvGraphicFramePr>
          <p:cNvPr id="3" name="Diagram 2"/>
          <p:cNvGraphicFramePr/>
          <p:nvPr>
            <p:extLst>
              <p:ext uri="{D42A27DB-BD31-4B8C-83A1-F6EECF244321}">
                <p14:modId xmlns:p14="http://schemas.microsoft.com/office/powerpoint/2010/main" val="793773382"/>
              </p:ext>
            </p:extLst>
          </p:nvPr>
        </p:nvGraphicFramePr>
        <p:xfrm>
          <a:off x="378148" y="2052439"/>
          <a:ext cx="9828657"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Isosceles Triangle 11"/>
          <p:cNvSpPr/>
          <p:nvPr/>
        </p:nvSpPr>
        <p:spPr bwMode="auto">
          <a:xfrm>
            <a:off x="5781748" y="4881003"/>
            <a:ext cx="720080" cy="576064"/>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3600" dirty="0">
                <a:solidFill>
                  <a:srgbClr val="502800"/>
                </a:solidFill>
                <a:latin typeface="Georgia" panose="02040502050405020303" pitchFamily="18" charset="0"/>
                <a:sym typeface="Webdings"/>
              </a:rPr>
              <a:t>!</a:t>
            </a:r>
            <a:endParaRPr lang="en-GB" sz="36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50" dirty="0">
              <a:solidFill>
                <a:srgbClr val="502800"/>
              </a:solidFill>
            </a:endParaRPr>
          </a:p>
        </p:txBody>
      </p:sp>
    </p:spTree>
    <p:extLst>
      <p:ext uri="{BB962C8B-B14F-4D97-AF65-F5344CB8AC3E}">
        <p14:creationId xmlns:p14="http://schemas.microsoft.com/office/powerpoint/2010/main" val="119170763"/>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1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sp>
        <p:nvSpPr>
          <p:cNvPr id="9" name="TextBox 8"/>
          <p:cNvSpPr txBox="1"/>
          <p:nvPr/>
        </p:nvSpPr>
        <p:spPr>
          <a:xfrm>
            <a:off x="162124" y="972319"/>
            <a:ext cx="10000107" cy="523220"/>
          </a:xfrm>
          <a:prstGeom prst="rect">
            <a:avLst/>
          </a:prstGeom>
          <a:noFill/>
        </p:spPr>
        <p:txBody>
          <a:bodyPr wrap="square" rtlCol="0">
            <a:spAutoFit/>
          </a:bodyPr>
          <a:lstStyle/>
          <a:p>
            <a:r>
              <a:rPr lang="en-GB" sz="2800" dirty="0" smtClean="0">
                <a:solidFill>
                  <a:srgbClr val="0000CC"/>
                </a:solidFill>
                <a:latin typeface="+mn-lt"/>
              </a:rPr>
              <a:t>What if the internal rules say…</a:t>
            </a:r>
            <a:endParaRPr lang="en-GB" sz="2800" dirty="0">
              <a:solidFill>
                <a:srgbClr val="0000CC"/>
              </a:solidFill>
              <a:latin typeface="+mn-lt"/>
            </a:endParaRPr>
          </a:p>
        </p:txBody>
      </p:sp>
      <p:grpSp>
        <p:nvGrpSpPr>
          <p:cNvPr id="18" name="Group 17"/>
          <p:cNvGrpSpPr/>
          <p:nvPr/>
        </p:nvGrpSpPr>
        <p:grpSpPr>
          <a:xfrm>
            <a:off x="954212" y="2982543"/>
            <a:ext cx="1080120" cy="1008112"/>
            <a:chOff x="954212" y="2628503"/>
            <a:chExt cx="1080120" cy="1008112"/>
          </a:xfrm>
        </p:grpSpPr>
        <p:sp>
          <p:nvSpPr>
            <p:cNvPr id="10" name="Block Arc 9"/>
            <p:cNvSpPr/>
            <p:nvPr/>
          </p:nvSpPr>
          <p:spPr>
            <a:xfrm>
              <a:off x="1206240" y="2875514"/>
              <a:ext cx="576064" cy="533833"/>
            </a:xfrm>
            <a:prstGeom prst="blockArc">
              <a:avLst>
                <a:gd name="adj1" fmla="val 10800000"/>
                <a:gd name="adj2" fmla="val 49113"/>
                <a:gd name="adj3" fmla="val 3109"/>
              </a:avLst>
            </a:prstGeom>
            <a:solidFill>
              <a:srgbClr val="133176"/>
            </a:solidFill>
            <a:ln>
              <a:solidFill>
                <a:srgbClr val="133176"/>
              </a:solidFill>
              <a:prstDash val="dash"/>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2" name="Block Arc 1"/>
            <p:cNvSpPr/>
            <p:nvPr/>
          </p:nvSpPr>
          <p:spPr>
            <a:xfrm>
              <a:off x="954212" y="2628503"/>
              <a:ext cx="1080120" cy="1008112"/>
            </a:xfrm>
            <a:prstGeom prst="blockArc">
              <a:avLst/>
            </a:prstGeom>
            <a:gradFill flip="none" rotWithShape="1">
              <a:gsLst>
                <a:gs pos="99000">
                  <a:srgbClr val="FF0000"/>
                </a:gs>
                <a:gs pos="0">
                  <a:srgbClr val="C00000"/>
                </a:gs>
                <a:gs pos="0">
                  <a:srgbClr val="DDEBCF"/>
                </a:gs>
                <a:gs pos="0">
                  <a:srgbClr val="66FF66"/>
                </a:gs>
              </a:gsLst>
              <a:lin ang="0" scaled="1"/>
              <a:tileRect/>
            </a:gradFill>
            <a:ln w="3175">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cxnSp>
          <p:nvCxnSpPr>
            <p:cNvPr id="5" name="Straight Arrow Connector 4"/>
            <p:cNvCxnSpPr/>
            <p:nvPr/>
          </p:nvCxnSpPr>
          <p:spPr bwMode="auto">
            <a:xfrm flipV="1">
              <a:off x="1494272" y="2988543"/>
              <a:ext cx="414046" cy="144016"/>
            </a:xfrm>
            <a:prstGeom prst="straightConnector1">
              <a:avLst/>
            </a:prstGeom>
            <a:noFill/>
            <a:ln w="31750" cap="flat" cmpd="sng" algn="ctr">
              <a:solidFill>
                <a:schemeClr val="tx1"/>
              </a:solidFill>
              <a:prstDash val="solid"/>
              <a:round/>
              <a:headEnd type="none" w="med" len="med"/>
              <a:tailEnd type="triangle"/>
            </a:ln>
            <a:effectLst/>
          </p:spPr>
        </p:cxnSp>
      </p:grpSp>
      <p:sp>
        <p:nvSpPr>
          <p:cNvPr id="16" name="Text Box 10"/>
          <p:cNvSpPr txBox="1">
            <a:spLocks noChangeArrowheads="1"/>
          </p:cNvSpPr>
          <p:nvPr/>
        </p:nvSpPr>
        <p:spPr bwMode="auto">
          <a:xfrm>
            <a:off x="438190" y="1980431"/>
            <a:ext cx="10153898" cy="7692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361950" indent="-361950" eaLnBrk="1" hangingPunct="1">
              <a:spcBef>
                <a:spcPts val="2400"/>
              </a:spcBef>
              <a:defRPr/>
            </a:pPr>
            <a:r>
              <a:rPr lang="en-GB" altLang="en-US" sz="2400" b="0" dirty="0" smtClean="0">
                <a:solidFill>
                  <a:srgbClr val="3F3FC1"/>
                </a:solidFill>
                <a:latin typeface="+mj-lt"/>
                <a:sym typeface="Wingdings"/>
              </a:rPr>
              <a:t></a:t>
            </a:r>
            <a:r>
              <a:rPr lang="en-GB" altLang="en-US" sz="2400" b="0" i="1" dirty="0" smtClean="0">
                <a:solidFill>
                  <a:srgbClr val="3F3FC1"/>
                </a:solidFill>
                <a:latin typeface="+mj-lt"/>
                <a:sym typeface="Wingdings"/>
              </a:rPr>
              <a:t> </a:t>
            </a:r>
            <a:r>
              <a:rPr lang="en-GB" altLang="en-US" sz="2000" b="0" i="1" dirty="0" smtClean="0">
                <a:solidFill>
                  <a:srgbClr val="3F3FC1"/>
                </a:solidFill>
                <a:latin typeface="+mj-lt"/>
                <a:sym typeface="Wingdings"/>
              </a:rPr>
              <a:t>The director may decide an extra payment for any member of staff participating in projects </a:t>
            </a:r>
            <a:endParaRPr lang="en-GB" altLang="en-US" sz="2000" b="0" i="1" dirty="0">
              <a:solidFill>
                <a:srgbClr val="3F3FC1"/>
              </a:solidFill>
              <a:latin typeface="+mj-lt"/>
            </a:endParaRPr>
          </a:p>
        </p:txBody>
      </p:sp>
      <p:sp>
        <p:nvSpPr>
          <p:cNvPr id="19" name="Text Box 10"/>
          <p:cNvSpPr txBox="1">
            <a:spLocks noChangeArrowheads="1"/>
          </p:cNvSpPr>
          <p:nvPr/>
        </p:nvSpPr>
        <p:spPr bwMode="auto">
          <a:xfrm>
            <a:off x="2250356" y="2942087"/>
            <a:ext cx="8096397" cy="707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There would not be any objective condition and the extra remuneration would not be eligible at all</a:t>
            </a:r>
          </a:p>
        </p:txBody>
      </p:sp>
      <p:sp>
        <p:nvSpPr>
          <p:cNvPr id="21" name="Text Box 10"/>
          <p:cNvSpPr txBox="1">
            <a:spLocks noChangeArrowheads="1"/>
          </p:cNvSpPr>
          <p:nvPr/>
        </p:nvSpPr>
        <p:spPr bwMode="auto">
          <a:xfrm>
            <a:off x="438190" y="4251567"/>
            <a:ext cx="9724041" cy="7692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361950" indent="-361950" eaLnBrk="1" hangingPunct="1">
              <a:spcBef>
                <a:spcPts val="2400"/>
              </a:spcBef>
              <a:defRPr/>
            </a:pPr>
            <a:r>
              <a:rPr lang="en-GB" altLang="en-US" sz="2400" b="0" dirty="0" smtClean="0">
                <a:solidFill>
                  <a:srgbClr val="3F3FC1"/>
                </a:solidFill>
                <a:latin typeface="+mj-lt"/>
                <a:sym typeface="Wingdings"/>
              </a:rPr>
              <a:t></a:t>
            </a:r>
            <a:r>
              <a:rPr lang="en-GB" altLang="en-US" sz="2400" b="0" i="1" dirty="0" smtClean="0">
                <a:solidFill>
                  <a:srgbClr val="3F3FC1"/>
                </a:solidFill>
                <a:latin typeface="+mj-lt"/>
                <a:sym typeface="Wingdings"/>
              </a:rPr>
              <a:t> </a:t>
            </a:r>
            <a:r>
              <a:rPr lang="en-GB" altLang="en-US" sz="2000" b="0" i="1" dirty="0" smtClean="0">
                <a:solidFill>
                  <a:srgbClr val="3F3FC1"/>
                </a:solidFill>
                <a:latin typeface="+mj-lt"/>
                <a:sym typeface="Wingdings"/>
              </a:rPr>
              <a:t>Any researcher participating in projects receiving external funds will get an extra remuneration of 20 % of its salary </a:t>
            </a:r>
            <a:endParaRPr lang="en-GB" altLang="en-US" sz="2000" b="0" i="1" dirty="0">
              <a:solidFill>
                <a:srgbClr val="3F3FC1"/>
              </a:solidFill>
              <a:latin typeface="+mj-lt"/>
            </a:endParaRPr>
          </a:p>
        </p:txBody>
      </p:sp>
      <p:sp>
        <p:nvSpPr>
          <p:cNvPr id="23" name="Block Arc 22"/>
          <p:cNvSpPr/>
          <p:nvPr/>
        </p:nvSpPr>
        <p:spPr>
          <a:xfrm>
            <a:off x="1142616" y="5478138"/>
            <a:ext cx="576064" cy="533833"/>
          </a:xfrm>
          <a:prstGeom prst="blockArc">
            <a:avLst>
              <a:gd name="adj1" fmla="val 10800000"/>
              <a:gd name="adj2" fmla="val 49113"/>
              <a:gd name="adj3" fmla="val 3109"/>
            </a:avLst>
          </a:prstGeom>
          <a:solidFill>
            <a:srgbClr val="133176"/>
          </a:solidFill>
          <a:ln>
            <a:solidFill>
              <a:srgbClr val="133176"/>
            </a:solidFill>
            <a:prstDash val="dash"/>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24" name="Block Arc 23"/>
          <p:cNvSpPr/>
          <p:nvPr/>
        </p:nvSpPr>
        <p:spPr>
          <a:xfrm>
            <a:off x="890588" y="5231127"/>
            <a:ext cx="1080120" cy="1008112"/>
          </a:xfrm>
          <a:prstGeom prst="blockArc">
            <a:avLst/>
          </a:prstGeom>
          <a:gradFill flip="none" rotWithShape="1">
            <a:gsLst>
              <a:gs pos="99000">
                <a:srgbClr val="FF0000"/>
              </a:gs>
              <a:gs pos="0">
                <a:srgbClr val="C00000"/>
              </a:gs>
              <a:gs pos="0">
                <a:srgbClr val="DDEBCF"/>
              </a:gs>
              <a:gs pos="0">
                <a:srgbClr val="66FF66"/>
              </a:gs>
            </a:gsLst>
            <a:lin ang="0" scaled="1"/>
            <a:tileRect/>
          </a:gradFill>
          <a:ln w="3175">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cxnSp>
        <p:nvCxnSpPr>
          <p:cNvPr id="25" name="Straight Arrow Connector 24"/>
          <p:cNvCxnSpPr/>
          <p:nvPr/>
        </p:nvCxnSpPr>
        <p:spPr bwMode="auto">
          <a:xfrm flipV="1">
            <a:off x="1430648" y="5328687"/>
            <a:ext cx="0" cy="406496"/>
          </a:xfrm>
          <a:prstGeom prst="straightConnector1">
            <a:avLst/>
          </a:prstGeom>
          <a:noFill/>
          <a:ln w="31750" cap="flat" cmpd="sng" algn="ctr">
            <a:solidFill>
              <a:schemeClr val="tx1"/>
            </a:solidFill>
            <a:prstDash val="solid"/>
            <a:round/>
            <a:headEnd type="none" w="med" len="med"/>
            <a:tailEnd type="triangle"/>
          </a:ln>
          <a:effectLst/>
        </p:spPr>
      </p:cxnSp>
      <p:sp>
        <p:nvSpPr>
          <p:cNvPr id="26" name="Text Box 10"/>
          <p:cNvSpPr txBox="1">
            <a:spLocks noChangeArrowheads="1"/>
          </p:cNvSpPr>
          <p:nvPr/>
        </p:nvSpPr>
        <p:spPr bwMode="auto">
          <a:xfrm>
            <a:off x="2186732" y="5190671"/>
            <a:ext cx="8096397" cy="132326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If the extra remuneration is the same regardless of the number of hours worked in the project, it would have to be divided by all the hours worked by the person (project and non-project) to calculate the eligible part.</a:t>
            </a:r>
          </a:p>
        </p:txBody>
      </p:sp>
    </p:spTree>
    <p:extLst>
      <p:ext uri="{BB962C8B-B14F-4D97-AF65-F5344CB8AC3E}">
        <p14:creationId xmlns:p14="http://schemas.microsoft.com/office/powerpoint/2010/main" val="1227248935"/>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1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grpSp>
        <p:nvGrpSpPr>
          <p:cNvPr id="18" name="Group 17"/>
          <p:cNvGrpSpPr/>
          <p:nvPr/>
        </p:nvGrpSpPr>
        <p:grpSpPr>
          <a:xfrm>
            <a:off x="893234" y="4876408"/>
            <a:ext cx="1080120" cy="1008112"/>
            <a:chOff x="954212" y="2628503"/>
            <a:chExt cx="1080120" cy="1008112"/>
          </a:xfrm>
        </p:grpSpPr>
        <p:sp>
          <p:nvSpPr>
            <p:cNvPr id="10" name="Block Arc 9"/>
            <p:cNvSpPr/>
            <p:nvPr/>
          </p:nvSpPr>
          <p:spPr>
            <a:xfrm>
              <a:off x="1206240" y="2875514"/>
              <a:ext cx="576064" cy="533833"/>
            </a:xfrm>
            <a:prstGeom prst="blockArc">
              <a:avLst>
                <a:gd name="adj1" fmla="val 10800000"/>
                <a:gd name="adj2" fmla="val 49113"/>
                <a:gd name="adj3" fmla="val 3109"/>
              </a:avLst>
            </a:prstGeom>
            <a:solidFill>
              <a:srgbClr val="133176"/>
            </a:solidFill>
            <a:ln>
              <a:solidFill>
                <a:srgbClr val="133176"/>
              </a:solidFill>
              <a:prstDash val="dash"/>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2" name="Block Arc 1"/>
            <p:cNvSpPr/>
            <p:nvPr/>
          </p:nvSpPr>
          <p:spPr>
            <a:xfrm>
              <a:off x="954212" y="2628503"/>
              <a:ext cx="1080120" cy="1008112"/>
            </a:xfrm>
            <a:prstGeom prst="blockArc">
              <a:avLst/>
            </a:prstGeom>
            <a:gradFill flip="none" rotWithShape="1">
              <a:gsLst>
                <a:gs pos="99000">
                  <a:srgbClr val="FF0000"/>
                </a:gs>
                <a:gs pos="0">
                  <a:srgbClr val="C00000"/>
                </a:gs>
                <a:gs pos="0">
                  <a:srgbClr val="DDEBCF"/>
                </a:gs>
                <a:gs pos="0">
                  <a:srgbClr val="66FF66"/>
                </a:gs>
              </a:gsLst>
              <a:lin ang="0" scaled="1"/>
              <a:tileRect/>
            </a:gradFill>
            <a:ln w="3175">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cxnSp>
          <p:nvCxnSpPr>
            <p:cNvPr id="5" name="Straight Arrow Connector 4"/>
            <p:cNvCxnSpPr/>
            <p:nvPr/>
          </p:nvCxnSpPr>
          <p:spPr bwMode="auto">
            <a:xfrm flipV="1">
              <a:off x="1494272" y="2988543"/>
              <a:ext cx="414046" cy="144016"/>
            </a:xfrm>
            <a:prstGeom prst="straightConnector1">
              <a:avLst/>
            </a:prstGeom>
            <a:noFill/>
            <a:ln w="31750" cap="flat" cmpd="sng" algn="ctr">
              <a:solidFill>
                <a:schemeClr val="tx1"/>
              </a:solidFill>
              <a:prstDash val="solid"/>
              <a:round/>
              <a:headEnd type="none" w="med" len="med"/>
              <a:tailEnd type="triangle"/>
            </a:ln>
            <a:effectLst/>
          </p:spPr>
        </p:cxnSp>
      </p:grpSp>
      <p:sp>
        <p:nvSpPr>
          <p:cNvPr id="16" name="Text Box 10"/>
          <p:cNvSpPr txBox="1">
            <a:spLocks noChangeArrowheads="1"/>
          </p:cNvSpPr>
          <p:nvPr/>
        </p:nvSpPr>
        <p:spPr bwMode="auto">
          <a:xfrm>
            <a:off x="377212" y="3855094"/>
            <a:ext cx="10153898" cy="7692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361950" indent="-361950" eaLnBrk="1" hangingPunct="1">
              <a:spcBef>
                <a:spcPts val="2400"/>
              </a:spcBef>
              <a:defRPr/>
            </a:pPr>
            <a:r>
              <a:rPr lang="en-GB" altLang="en-US" sz="2400" b="0" dirty="0" smtClean="0">
                <a:solidFill>
                  <a:srgbClr val="3F3FC1"/>
                </a:solidFill>
                <a:latin typeface="+mj-lt"/>
                <a:sym typeface="Wingdings"/>
              </a:rPr>
              <a:t></a:t>
            </a:r>
            <a:r>
              <a:rPr lang="en-GB" altLang="en-US" sz="2400" b="0" i="1" dirty="0" smtClean="0">
                <a:solidFill>
                  <a:srgbClr val="3F3FC1"/>
                </a:solidFill>
                <a:latin typeface="+mj-lt"/>
                <a:sym typeface="Wingdings"/>
              </a:rPr>
              <a:t>  </a:t>
            </a:r>
            <a:r>
              <a:rPr lang="en-GB" altLang="en-US" sz="2000" b="0" i="1" dirty="0" smtClean="0">
                <a:solidFill>
                  <a:srgbClr val="3F3FC1"/>
                </a:solidFill>
                <a:latin typeface="+mj-lt"/>
                <a:sym typeface="Wingdings"/>
              </a:rPr>
              <a:t>We do not have internal rules for the bonuses but we always pay the same bonuses in the same circumstances.</a:t>
            </a:r>
            <a:endParaRPr lang="en-GB" altLang="en-US" sz="2000" b="0" i="1" dirty="0">
              <a:solidFill>
                <a:srgbClr val="3F3FC1"/>
              </a:solidFill>
              <a:latin typeface="+mj-lt"/>
            </a:endParaRPr>
          </a:p>
        </p:txBody>
      </p:sp>
      <p:sp>
        <p:nvSpPr>
          <p:cNvPr id="19" name="Text Box 10"/>
          <p:cNvSpPr txBox="1">
            <a:spLocks noChangeArrowheads="1"/>
          </p:cNvSpPr>
          <p:nvPr/>
        </p:nvSpPr>
        <p:spPr bwMode="auto">
          <a:xfrm>
            <a:off x="2189378" y="5045881"/>
            <a:ext cx="8096397"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If you actually do so, write it down in your internal rules !</a:t>
            </a:r>
          </a:p>
        </p:txBody>
      </p:sp>
      <p:sp>
        <p:nvSpPr>
          <p:cNvPr id="21" name="Text Box 10"/>
          <p:cNvSpPr txBox="1">
            <a:spLocks noChangeArrowheads="1"/>
          </p:cNvSpPr>
          <p:nvPr/>
        </p:nvSpPr>
        <p:spPr bwMode="auto">
          <a:xfrm>
            <a:off x="401320" y="1381115"/>
            <a:ext cx="9896529" cy="7692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361950" indent="-361950" eaLnBrk="1" hangingPunct="1">
              <a:spcBef>
                <a:spcPts val="2400"/>
              </a:spcBef>
              <a:defRPr/>
            </a:pPr>
            <a:r>
              <a:rPr lang="en-GB" altLang="en-US" sz="2400" b="0" dirty="0" smtClean="0">
                <a:solidFill>
                  <a:srgbClr val="3F3FC1"/>
                </a:solidFill>
                <a:latin typeface="+mj-lt"/>
                <a:sym typeface="Wingdings"/>
              </a:rPr>
              <a:t></a:t>
            </a:r>
            <a:r>
              <a:rPr lang="en-GB" altLang="en-US" sz="2400" b="0" i="1" dirty="0" smtClean="0">
                <a:solidFill>
                  <a:srgbClr val="3F3FC1"/>
                </a:solidFill>
                <a:latin typeface="+mj-lt"/>
                <a:sym typeface="Wingdings"/>
              </a:rPr>
              <a:t>  </a:t>
            </a:r>
            <a:r>
              <a:rPr lang="en-GB" altLang="en-US" sz="2000" b="0" i="1" dirty="0" smtClean="0">
                <a:solidFill>
                  <a:srgbClr val="3F3FC1"/>
                </a:solidFill>
                <a:latin typeface="+mj-lt"/>
                <a:sym typeface="Wingdings"/>
              </a:rPr>
              <a:t>Any professor participating in a research project receiving external funds will get 10 € extra per hour worked in the project</a:t>
            </a:r>
            <a:endParaRPr lang="en-GB" altLang="en-US" sz="2000" b="0" i="1" dirty="0">
              <a:solidFill>
                <a:srgbClr val="3F3FC1"/>
              </a:solidFill>
              <a:latin typeface="+mj-lt"/>
            </a:endParaRPr>
          </a:p>
        </p:txBody>
      </p:sp>
      <p:sp>
        <p:nvSpPr>
          <p:cNvPr id="23" name="Block Arc 22"/>
          <p:cNvSpPr/>
          <p:nvPr/>
        </p:nvSpPr>
        <p:spPr>
          <a:xfrm>
            <a:off x="1105746" y="2693946"/>
            <a:ext cx="576064" cy="533833"/>
          </a:xfrm>
          <a:prstGeom prst="blockArc">
            <a:avLst>
              <a:gd name="adj1" fmla="val 10800000"/>
              <a:gd name="adj2" fmla="val 49113"/>
              <a:gd name="adj3" fmla="val 3109"/>
            </a:avLst>
          </a:prstGeom>
          <a:solidFill>
            <a:srgbClr val="133176"/>
          </a:solidFill>
          <a:ln>
            <a:solidFill>
              <a:srgbClr val="133176"/>
            </a:solidFill>
            <a:prstDash val="dash"/>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24" name="Block Arc 23"/>
          <p:cNvSpPr/>
          <p:nvPr/>
        </p:nvSpPr>
        <p:spPr>
          <a:xfrm>
            <a:off x="853718" y="2446935"/>
            <a:ext cx="1080120" cy="1008112"/>
          </a:xfrm>
          <a:prstGeom prst="blockArc">
            <a:avLst/>
          </a:prstGeom>
          <a:gradFill flip="none" rotWithShape="1">
            <a:gsLst>
              <a:gs pos="99000">
                <a:srgbClr val="FF0000"/>
              </a:gs>
              <a:gs pos="0">
                <a:srgbClr val="C00000"/>
              </a:gs>
              <a:gs pos="0">
                <a:srgbClr val="DDEBCF"/>
              </a:gs>
              <a:gs pos="0">
                <a:srgbClr val="66FF66"/>
              </a:gs>
            </a:gsLst>
            <a:lin ang="0" scaled="1"/>
            <a:tileRect/>
          </a:gradFill>
          <a:ln w="3175">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cxnSp>
        <p:nvCxnSpPr>
          <p:cNvPr id="25" name="Straight Arrow Connector 24"/>
          <p:cNvCxnSpPr/>
          <p:nvPr/>
        </p:nvCxnSpPr>
        <p:spPr bwMode="auto">
          <a:xfrm flipH="1" flipV="1">
            <a:off x="905308" y="2865647"/>
            <a:ext cx="488470" cy="85344"/>
          </a:xfrm>
          <a:prstGeom prst="straightConnector1">
            <a:avLst/>
          </a:prstGeom>
          <a:noFill/>
          <a:ln w="31750" cap="flat" cmpd="sng" algn="ctr">
            <a:solidFill>
              <a:schemeClr val="tx1"/>
            </a:solidFill>
            <a:prstDash val="solid"/>
            <a:round/>
            <a:headEnd type="none" w="med" len="med"/>
            <a:tailEnd type="triangle"/>
          </a:ln>
          <a:effectLst/>
        </p:spPr>
      </p:cxnSp>
      <p:sp>
        <p:nvSpPr>
          <p:cNvPr id="26" name="Text Box 10"/>
          <p:cNvSpPr txBox="1">
            <a:spLocks noChangeArrowheads="1"/>
          </p:cNvSpPr>
          <p:nvPr/>
        </p:nvSpPr>
        <p:spPr bwMode="auto">
          <a:xfrm>
            <a:off x="2201452" y="2508385"/>
            <a:ext cx="8096397"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 </a:t>
            </a:r>
            <a:r>
              <a:rPr lang="en-GB" altLang="en-US" sz="2000" b="0" dirty="0" smtClean="0">
                <a:solidFill>
                  <a:srgbClr val="502800"/>
                </a:solidFill>
                <a:sym typeface="Wingdings"/>
              </a:rPr>
              <a:t> </a:t>
            </a:r>
            <a:r>
              <a:rPr lang="en-GB" altLang="en-US" sz="2000" b="0" dirty="0" smtClean="0">
                <a:solidFill>
                  <a:srgbClr val="502800"/>
                </a:solidFill>
              </a:rPr>
              <a:t>We know who will get how much when</a:t>
            </a:r>
          </a:p>
        </p:txBody>
      </p:sp>
    </p:spTree>
    <p:extLst>
      <p:ext uri="{BB962C8B-B14F-4D97-AF65-F5344CB8AC3E}">
        <p14:creationId xmlns:p14="http://schemas.microsoft.com/office/powerpoint/2010/main" val="1081396397"/>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txBox="1">
            <a:spLocks noChangeArrowheads="1"/>
          </p:cNvSpPr>
          <p:nvPr/>
        </p:nvSpPr>
        <p:spPr bwMode="auto">
          <a:xfrm>
            <a:off x="-11113" y="-1588"/>
            <a:ext cx="10715626" cy="828676"/>
          </a:xfrm>
          <a:prstGeom prst="rect">
            <a:avLst/>
          </a:prstGeom>
          <a:solidFill>
            <a:srgbClr val="7264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96863" y="23813"/>
            <a:ext cx="101838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2400" i="1" kern="0" dirty="0" smtClean="0">
                <a:solidFill>
                  <a:schemeClr val="bg1"/>
                </a:solidFill>
              </a:rPr>
              <a:t>Example (I): Identification of additional remuneration</a:t>
            </a:r>
            <a:endParaRPr lang="en-GB" sz="2400" i="1" kern="0" dirty="0">
              <a:solidFill>
                <a:schemeClr val="bg1"/>
              </a:solidFill>
            </a:endParaRPr>
          </a:p>
        </p:txBody>
      </p:sp>
      <p:sp>
        <p:nvSpPr>
          <p:cNvPr id="18" name="Text Box 10"/>
          <p:cNvSpPr txBox="1">
            <a:spLocks noChangeArrowheads="1"/>
          </p:cNvSpPr>
          <p:nvPr/>
        </p:nvSpPr>
        <p:spPr bwMode="auto">
          <a:xfrm>
            <a:off x="147638" y="1063625"/>
            <a:ext cx="10369921" cy="595530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rgbClr val="333399"/>
              </a:buClr>
            </a:pPr>
            <a:r>
              <a:rPr lang="en-GB" altLang="en-US" sz="2000" b="0" dirty="0" smtClean="0">
                <a:solidFill>
                  <a:srgbClr val="0000CC"/>
                </a:solidFill>
              </a:rPr>
              <a:t>The remuneration of Ms </a:t>
            </a:r>
            <a:r>
              <a:rPr lang="en-GB" altLang="en-US" sz="2000" b="0" dirty="0">
                <a:solidFill>
                  <a:srgbClr val="0000CC"/>
                </a:solidFill>
              </a:rPr>
              <a:t>T</a:t>
            </a:r>
            <a:r>
              <a:rPr lang="en-GB" altLang="en-US" sz="2000" b="0" dirty="0" smtClean="0">
                <a:solidFill>
                  <a:srgbClr val="0000CC"/>
                </a:solidFill>
              </a:rPr>
              <a:t>. is composed of:</a:t>
            </a:r>
          </a:p>
          <a:p>
            <a:pPr marL="1028700" lvl="1" eaLnBrk="1" hangingPunct="1">
              <a:spcBef>
                <a:spcPct val="50000"/>
              </a:spcBef>
              <a:buClr>
                <a:srgbClr val="333399"/>
              </a:buClr>
              <a:buFont typeface="Wingdings" panose="05000000000000000000" pitchFamily="2" charset="2"/>
              <a:buChar char="q"/>
            </a:pPr>
            <a:r>
              <a:rPr lang="en-GB" altLang="en-US" sz="2000" b="0" dirty="0" smtClean="0">
                <a:solidFill>
                  <a:srgbClr val="0000CC"/>
                </a:solidFill>
              </a:rPr>
              <a:t>Annual basic salary: 18 000 €</a:t>
            </a:r>
          </a:p>
          <a:p>
            <a:pPr marL="1028700" lvl="1" eaLnBrk="1" hangingPunct="1">
              <a:spcBef>
                <a:spcPct val="50000"/>
              </a:spcBef>
              <a:buClr>
                <a:srgbClr val="333399"/>
              </a:buClr>
              <a:buFont typeface="Wingdings 2" panose="05020102010507070707" pitchFamily="18" charset="2"/>
              <a:buChar char=""/>
            </a:pPr>
            <a:r>
              <a:rPr lang="en-GB" altLang="en-US" sz="2000" b="0" dirty="0" smtClean="0">
                <a:solidFill>
                  <a:srgbClr val="0000CC"/>
                </a:solidFill>
              </a:rPr>
              <a:t>Fix annual complement for seniority: 3 500 € </a:t>
            </a:r>
          </a:p>
          <a:p>
            <a:pPr marL="1028700" lvl="1" eaLnBrk="1" hangingPunct="1">
              <a:spcBef>
                <a:spcPct val="50000"/>
              </a:spcBef>
              <a:buClr>
                <a:srgbClr val="333399"/>
              </a:buClr>
              <a:buFont typeface="Wingdings 2" panose="05020102010507070707" pitchFamily="18" charset="2"/>
              <a:buChar char=""/>
            </a:pPr>
            <a:r>
              <a:rPr lang="en-GB" altLang="en-US" sz="2000" b="0" dirty="0" smtClean="0">
                <a:solidFill>
                  <a:srgbClr val="0000CC"/>
                </a:solidFill>
              </a:rPr>
              <a:t>Variable complements depending on her participation in research projects. Those variable complements are paid based on the internal rules of the entity. </a:t>
            </a:r>
          </a:p>
          <a:p>
            <a:pPr marL="990600" lvl="1" indent="-247650" eaLnBrk="1" hangingPunct="1">
              <a:spcBef>
                <a:spcPct val="50000"/>
              </a:spcBef>
              <a:buClr>
                <a:srgbClr val="333399"/>
              </a:buClr>
            </a:pPr>
            <a:r>
              <a:rPr lang="en-GB" altLang="en-US" sz="2000" b="0" dirty="0">
                <a:solidFill>
                  <a:srgbClr val="0000CC"/>
                </a:solidFill>
              </a:rPr>
              <a:t>	</a:t>
            </a:r>
            <a:r>
              <a:rPr lang="en-GB" altLang="en-US" sz="2000" b="0" dirty="0" smtClean="0">
                <a:solidFill>
                  <a:srgbClr val="0000CC"/>
                </a:solidFill>
              </a:rPr>
              <a:t>In </a:t>
            </a:r>
            <a:r>
              <a:rPr lang="en-GB" altLang="en-US" sz="2000" b="0" dirty="0">
                <a:solidFill>
                  <a:srgbClr val="0000CC"/>
                </a:solidFill>
              </a:rPr>
              <a:t>2016 she worked 860 hours in the Horizon 2020 </a:t>
            </a:r>
            <a:r>
              <a:rPr lang="en-GB" altLang="en-US" sz="2000" b="0" dirty="0" smtClean="0">
                <a:solidFill>
                  <a:srgbClr val="0000CC"/>
                </a:solidFill>
              </a:rPr>
              <a:t>action and she got 12 900 € extra for that work.</a:t>
            </a:r>
          </a:p>
          <a:p>
            <a:pPr marL="0" lvl="1" indent="0" eaLnBrk="1" hangingPunct="1">
              <a:spcBef>
                <a:spcPts val="1800"/>
              </a:spcBef>
              <a:buClr>
                <a:srgbClr val="333399"/>
              </a:buClr>
            </a:pPr>
            <a:r>
              <a:rPr lang="en-GB" altLang="en-US" sz="2000" b="0" dirty="0" smtClean="0">
                <a:solidFill>
                  <a:srgbClr val="0000CC"/>
                </a:solidFill>
              </a:rPr>
              <a:t>The beneficiary uses 1720 as annual productive hours and calculate annual hourly rates.</a:t>
            </a:r>
          </a:p>
          <a:p>
            <a:pPr marL="1028700" lvl="1" eaLnBrk="1" hangingPunct="1">
              <a:spcBef>
                <a:spcPts val="0"/>
              </a:spcBef>
              <a:buClr>
                <a:srgbClr val="333399"/>
              </a:buClr>
              <a:buFont typeface="Wingdings" panose="05000000000000000000" pitchFamily="2" charset="2"/>
              <a:buChar char="Ø"/>
            </a:pPr>
            <a:endParaRPr lang="en-GB" altLang="en-US" sz="1800" b="0" dirty="0" smtClean="0">
              <a:solidFill>
                <a:srgbClr val="0000CC"/>
              </a:solidFill>
            </a:endParaRPr>
          </a:p>
          <a:p>
            <a:pPr marL="0" lvl="1" indent="0" algn="ctr" eaLnBrk="1" hangingPunct="1">
              <a:spcBef>
                <a:spcPct val="50000"/>
              </a:spcBef>
              <a:buClr>
                <a:srgbClr val="333399"/>
              </a:buClr>
            </a:pPr>
            <a:r>
              <a:rPr lang="en-GB" altLang="en-US" sz="2400" dirty="0" smtClean="0">
                <a:solidFill>
                  <a:srgbClr val="0000CC"/>
                </a:solidFill>
              </a:rPr>
              <a:t>Is any part of her salary 'additional remuneration'?</a:t>
            </a:r>
          </a:p>
          <a:p>
            <a:pPr marL="0" lvl="1" indent="0" algn="ctr" eaLnBrk="1" hangingPunct="1">
              <a:spcBef>
                <a:spcPct val="50000"/>
              </a:spcBef>
              <a:buClr>
                <a:srgbClr val="333399"/>
              </a:buClr>
            </a:pPr>
            <a:r>
              <a:rPr lang="en-GB" altLang="en-US" sz="2400" dirty="0" smtClean="0">
                <a:solidFill>
                  <a:srgbClr val="0000CC"/>
                </a:solidFill>
              </a:rPr>
              <a:t>If so, how much?</a:t>
            </a:r>
            <a:endParaRPr lang="en-GB" altLang="en-US" sz="2400" dirty="0">
              <a:solidFill>
                <a:srgbClr val="0000CC"/>
              </a:solidFill>
            </a:endParaRPr>
          </a:p>
          <a:p>
            <a:pPr marL="0" lvl="1" indent="0" eaLnBrk="1" hangingPunct="1">
              <a:spcBef>
                <a:spcPct val="50000"/>
              </a:spcBef>
              <a:buClr>
                <a:srgbClr val="333399"/>
              </a:buClr>
            </a:pPr>
            <a:endParaRPr lang="en-GB" altLang="en-US" sz="1800" b="0" dirty="0">
              <a:solidFill>
                <a:srgbClr val="0000CC"/>
              </a:solidFill>
            </a:endParaRPr>
          </a:p>
        </p:txBody>
      </p:sp>
    </p:spTree>
    <p:extLst>
      <p:ext uri="{BB962C8B-B14F-4D97-AF65-F5344CB8AC3E}">
        <p14:creationId xmlns:p14="http://schemas.microsoft.com/office/powerpoint/2010/main" val="165043977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187464"/>
          <p:cNvSpPr>
            <a:spLocks noGrp="1"/>
          </p:cNvSpPr>
          <p:nvPr>
            <p:ph type="title" idx="4294967295"/>
          </p:nvPr>
        </p:nvSpPr>
        <p:spPr>
          <a:xfrm>
            <a:off x="276224" y="23813"/>
            <a:ext cx="10255051" cy="803275"/>
          </a:xfrm>
        </p:spPr>
        <p:txBody>
          <a:bodyPr/>
          <a:lstStyle/>
          <a:p>
            <a:r>
              <a:rPr lang="en-GB" sz="3000" i="1" dirty="0">
                <a:solidFill>
                  <a:srgbClr val="FFE161"/>
                </a:solidFill>
                <a:latin typeface="Verdana" pitchFamily="34" charset="0"/>
                <a:ea typeface="Verdana" pitchFamily="34" charset="0"/>
                <a:cs typeface="Verdana" pitchFamily="34" charset="0"/>
              </a:rPr>
              <a:t>What contract under what budget category</a:t>
            </a:r>
          </a:p>
        </p:txBody>
      </p:sp>
      <p:pic>
        <p:nvPicPr>
          <p:cNvPr id="778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116013"/>
            <a:ext cx="10140950" cy="41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 Diagonal Corner Rectangle 1"/>
          <p:cNvSpPr/>
          <p:nvPr/>
        </p:nvSpPr>
        <p:spPr>
          <a:xfrm>
            <a:off x="3360738" y="6013450"/>
            <a:ext cx="3600450" cy="647700"/>
          </a:xfrm>
          <a:prstGeom prst="round2Diag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2400" b="0" dirty="0">
                <a:solidFill>
                  <a:srgbClr val="FFFFCC"/>
                </a:solidFill>
              </a:rPr>
              <a:t>Workforce costs</a:t>
            </a:r>
          </a:p>
        </p:txBody>
      </p:sp>
      <p:sp>
        <p:nvSpPr>
          <p:cNvPr id="3" name="Oval 2"/>
          <p:cNvSpPr/>
          <p:nvPr/>
        </p:nvSpPr>
        <p:spPr>
          <a:xfrm>
            <a:off x="882650" y="1404938"/>
            <a:ext cx="2879725" cy="503237"/>
          </a:xfrm>
          <a:prstGeom prst="ellipse">
            <a:avLst/>
          </a:prstGeom>
          <a:noFill/>
          <a:ln w="34925">
            <a:solidFill>
              <a:srgbClr val="FFFF00"/>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8" name="Oval 7"/>
          <p:cNvSpPr/>
          <p:nvPr/>
        </p:nvSpPr>
        <p:spPr>
          <a:xfrm>
            <a:off x="4284663" y="1116013"/>
            <a:ext cx="1728787" cy="1112837"/>
          </a:xfrm>
          <a:prstGeom prst="ellipse">
            <a:avLst/>
          </a:prstGeom>
          <a:noFill/>
          <a:ln w="34925">
            <a:solidFill>
              <a:srgbClr val="FFFF00"/>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9" name="Oval 8"/>
          <p:cNvSpPr/>
          <p:nvPr/>
        </p:nvSpPr>
        <p:spPr>
          <a:xfrm>
            <a:off x="6853238" y="3430588"/>
            <a:ext cx="2305050" cy="504825"/>
          </a:xfrm>
          <a:prstGeom prst="ellipse">
            <a:avLst/>
          </a:prstGeom>
          <a:noFill/>
          <a:ln w="34925">
            <a:solidFill>
              <a:srgbClr val="FFFF00"/>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cxnSp>
        <p:nvCxnSpPr>
          <p:cNvPr id="10" name="Curved Connector 9"/>
          <p:cNvCxnSpPr>
            <a:cxnSpLocks noChangeShapeType="1"/>
            <a:stCxn id="2" idx="2"/>
            <a:endCxn id="3" idx="4"/>
          </p:cNvCxnSpPr>
          <p:nvPr/>
        </p:nvCxnSpPr>
        <p:spPr bwMode="auto">
          <a:xfrm rot="10800000">
            <a:off x="2322513" y="1908175"/>
            <a:ext cx="1038225" cy="4429125"/>
          </a:xfrm>
          <a:prstGeom prst="curvedConnector2">
            <a:avLst/>
          </a:prstGeom>
          <a:noFill/>
          <a:ln w="31750" algn="ctr">
            <a:solidFill>
              <a:srgbClr val="E3DE00"/>
            </a:solidFill>
            <a:round/>
            <a:headEnd/>
            <a:tailEnd type="arrow" w="med" len="med"/>
          </a:ln>
          <a:extLst>
            <a:ext uri="{909E8E84-426E-40DD-AFC4-6F175D3DCCD1}">
              <a14:hiddenFill xmlns:a14="http://schemas.microsoft.com/office/drawing/2010/main">
                <a:noFill/>
              </a14:hiddenFill>
            </a:ext>
          </a:extLst>
        </p:spPr>
      </p:cxnSp>
      <p:cxnSp>
        <p:nvCxnSpPr>
          <p:cNvPr id="13" name="Curved Connector 12"/>
          <p:cNvCxnSpPr>
            <a:cxnSpLocks noChangeShapeType="1"/>
            <a:stCxn id="2" idx="3"/>
            <a:endCxn id="8" idx="4"/>
          </p:cNvCxnSpPr>
          <p:nvPr/>
        </p:nvCxnSpPr>
        <p:spPr bwMode="auto">
          <a:xfrm rot="16200000" flipV="1">
            <a:off x="3263107" y="4115593"/>
            <a:ext cx="3784600" cy="11113"/>
          </a:xfrm>
          <a:prstGeom prst="curvedConnector3">
            <a:avLst>
              <a:gd name="adj1" fmla="val 50000"/>
            </a:avLst>
          </a:prstGeom>
          <a:noFill/>
          <a:ln w="31750" algn="ctr">
            <a:solidFill>
              <a:srgbClr val="E3DE00"/>
            </a:solidFill>
            <a:round/>
            <a:headEnd/>
            <a:tailEnd type="arrow" w="med" len="med"/>
          </a:ln>
          <a:extLst>
            <a:ext uri="{909E8E84-426E-40DD-AFC4-6F175D3DCCD1}">
              <a14:hiddenFill xmlns:a14="http://schemas.microsoft.com/office/drawing/2010/main">
                <a:noFill/>
              </a14:hiddenFill>
            </a:ext>
          </a:extLst>
        </p:spPr>
      </p:cxnSp>
      <p:cxnSp>
        <p:nvCxnSpPr>
          <p:cNvPr id="16" name="Curved Connector 15"/>
          <p:cNvCxnSpPr>
            <a:cxnSpLocks noChangeShapeType="1"/>
            <a:stCxn id="2" idx="0"/>
          </p:cNvCxnSpPr>
          <p:nvPr/>
        </p:nvCxnSpPr>
        <p:spPr bwMode="auto">
          <a:xfrm flipV="1">
            <a:off x="6961188" y="3935413"/>
            <a:ext cx="863600" cy="2401887"/>
          </a:xfrm>
          <a:prstGeom prst="curvedConnector2">
            <a:avLst/>
          </a:prstGeom>
          <a:noFill/>
          <a:ln w="31750" algn="ctr">
            <a:solidFill>
              <a:srgbClr val="E3DE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1000"/>
                            </p:stCondLst>
                            <p:childTnLst>
                              <p:par>
                                <p:cTn id="13" presetID="22" presetClass="entr" presetSubtype="4" fill="hold"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nodeType="afterGroup">
                            <p:stCondLst>
                              <p:cond delay="175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nodeType="afterGroup">
                            <p:stCondLst>
                              <p:cond delay="2250"/>
                            </p:stCondLst>
                            <p:childTnLst>
                              <p:par>
                                <p:cTn id="21" presetID="22" presetClass="entr" presetSubtype="4" fill="hold"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nodeType="afterGroup">
                            <p:stCondLst>
                              <p:cond delay="325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txBox="1">
            <a:spLocks noChangeArrowheads="1"/>
          </p:cNvSpPr>
          <p:nvPr/>
        </p:nvSpPr>
        <p:spPr bwMode="auto">
          <a:xfrm>
            <a:off x="-11113" y="-1588"/>
            <a:ext cx="10715626" cy="828676"/>
          </a:xfrm>
          <a:prstGeom prst="rect">
            <a:avLst/>
          </a:prstGeom>
          <a:solidFill>
            <a:srgbClr val="7264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96863" y="23813"/>
            <a:ext cx="101838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2400" i="1" kern="0" dirty="0" smtClean="0">
                <a:solidFill>
                  <a:schemeClr val="bg1"/>
                </a:solidFill>
              </a:rPr>
              <a:t>Example (I): Identification of additional remuneration</a:t>
            </a:r>
            <a:endParaRPr lang="en-GB" sz="2400" i="1" kern="0" dirty="0">
              <a:solidFill>
                <a:schemeClr val="bg1"/>
              </a:solidFill>
            </a:endParaRPr>
          </a:p>
        </p:txBody>
      </p:sp>
      <p:sp>
        <p:nvSpPr>
          <p:cNvPr id="18" name="Text Box 10"/>
          <p:cNvSpPr txBox="1">
            <a:spLocks noChangeArrowheads="1"/>
          </p:cNvSpPr>
          <p:nvPr/>
        </p:nvSpPr>
        <p:spPr bwMode="auto">
          <a:xfrm>
            <a:off x="233363" y="1186945"/>
            <a:ext cx="10226675" cy="21850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ts val="2400"/>
              </a:spcBef>
              <a:buClr>
                <a:srgbClr val="333399"/>
              </a:buClr>
            </a:pPr>
            <a:r>
              <a:rPr lang="en-GB" altLang="en-US" sz="2400" dirty="0">
                <a:solidFill>
                  <a:srgbClr val="502800"/>
                </a:solidFill>
              </a:rPr>
              <a:t>…. It depends on</a:t>
            </a:r>
            <a:r>
              <a:rPr lang="en-GB" altLang="en-US" sz="2400" dirty="0" smtClean="0">
                <a:solidFill>
                  <a:srgbClr val="502800"/>
                </a:solidFill>
              </a:rPr>
              <a:t>:</a:t>
            </a:r>
          </a:p>
          <a:p>
            <a:pPr marL="742950" lvl="2" indent="-342900" eaLnBrk="1" hangingPunct="1">
              <a:spcBef>
                <a:spcPts val="2400"/>
              </a:spcBef>
              <a:buClr>
                <a:srgbClr val="B48900"/>
              </a:buClr>
              <a:buFont typeface="Symbol" panose="05050102010706020507" pitchFamily="18" charset="2"/>
              <a:buChar char=""/>
            </a:pPr>
            <a:r>
              <a:rPr lang="en-GB" altLang="en-US" sz="2400" b="0" dirty="0" smtClean="0">
                <a:solidFill>
                  <a:srgbClr val="502800"/>
                </a:solidFill>
              </a:rPr>
              <a:t>What the internal rules say</a:t>
            </a:r>
          </a:p>
          <a:p>
            <a:pPr marL="742950" lvl="2" indent="-342900" eaLnBrk="1" hangingPunct="1">
              <a:spcBef>
                <a:spcPts val="2400"/>
              </a:spcBef>
              <a:buClr>
                <a:srgbClr val="B48900"/>
              </a:buClr>
              <a:buFont typeface="Symbol" panose="05050102010706020507" pitchFamily="18" charset="2"/>
              <a:buChar char=""/>
            </a:pPr>
            <a:r>
              <a:rPr lang="en-GB" altLang="en-US" sz="2400" b="0" dirty="0" smtClean="0">
                <a:solidFill>
                  <a:srgbClr val="502800"/>
                </a:solidFill>
              </a:rPr>
              <a:t>What the entity has paid in past for work in national projects</a:t>
            </a:r>
            <a:endParaRPr lang="en-GB" altLang="en-US" sz="2400" b="0" dirty="0">
              <a:solidFill>
                <a:srgbClr val="502800"/>
              </a:solidFill>
            </a:endParaRPr>
          </a:p>
        </p:txBody>
      </p:sp>
      <p:sp>
        <p:nvSpPr>
          <p:cNvPr id="6" name="Text Box 10"/>
          <p:cNvSpPr txBox="1">
            <a:spLocks noChangeArrowheads="1"/>
          </p:cNvSpPr>
          <p:nvPr/>
        </p:nvSpPr>
        <p:spPr bwMode="auto">
          <a:xfrm>
            <a:off x="296863" y="3924647"/>
            <a:ext cx="10226675" cy="30160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rgbClr val="333399"/>
              </a:buClr>
            </a:pPr>
            <a:r>
              <a:rPr lang="en-GB" altLang="en-US" sz="2000" dirty="0" smtClean="0">
                <a:solidFill>
                  <a:srgbClr val="0000CC"/>
                </a:solidFill>
              </a:rPr>
              <a:t>Example </a:t>
            </a:r>
            <a:r>
              <a:rPr lang="en-GB" altLang="en-US" sz="2000" b="0" dirty="0" smtClean="0">
                <a:solidFill>
                  <a:srgbClr val="0000CC"/>
                </a:solidFill>
              </a:rPr>
              <a:t>(follow up): </a:t>
            </a:r>
          </a:p>
          <a:p>
            <a:pPr marL="895350" lvl="1" indent="-342900" eaLnBrk="1" hangingPunct="1">
              <a:spcBef>
                <a:spcPts val="2400"/>
              </a:spcBef>
              <a:buClr>
                <a:srgbClr val="333399"/>
              </a:buClr>
              <a:buFont typeface="Symbol" panose="05050102010706020507" pitchFamily="18" charset="2"/>
              <a:buChar char=""/>
            </a:pPr>
            <a:r>
              <a:rPr lang="en-GB" altLang="en-US" sz="2000" b="0" dirty="0" smtClean="0">
                <a:solidFill>
                  <a:srgbClr val="0000CC"/>
                </a:solidFill>
              </a:rPr>
              <a:t>The internal rules say that employees working in externally-funded research projects </a:t>
            </a:r>
            <a:r>
              <a:rPr lang="en-GB" altLang="en-US" sz="2000" dirty="0" smtClean="0">
                <a:solidFill>
                  <a:srgbClr val="0000CC"/>
                </a:solidFill>
              </a:rPr>
              <a:t>may get up to 2 500 € extra</a:t>
            </a:r>
            <a:r>
              <a:rPr lang="en-GB" altLang="en-US" sz="2000" b="0" dirty="0" smtClean="0">
                <a:solidFill>
                  <a:srgbClr val="0000CC"/>
                </a:solidFill>
              </a:rPr>
              <a:t> per month of full dedication</a:t>
            </a:r>
          </a:p>
          <a:p>
            <a:pPr marL="895350" lvl="1" indent="-342900" eaLnBrk="1" hangingPunct="1">
              <a:spcBef>
                <a:spcPts val="2400"/>
              </a:spcBef>
              <a:buClr>
                <a:srgbClr val="333399"/>
              </a:buClr>
              <a:buFont typeface="Symbol" panose="05050102010706020507" pitchFamily="18" charset="2"/>
              <a:buChar char=""/>
            </a:pPr>
            <a:r>
              <a:rPr lang="en-GB" altLang="en-US" sz="2000" b="0" dirty="0" smtClean="0">
                <a:solidFill>
                  <a:srgbClr val="0000CC"/>
                </a:solidFill>
              </a:rPr>
              <a:t>Due to budgetary restrictions, </a:t>
            </a:r>
            <a:r>
              <a:rPr lang="en-GB" altLang="en-US" sz="2000" dirty="0" smtClean="0">
                <a:solidFill>
                  <a:srgbClr val="0000CC"/>
                </a:solidFill>
              </a:rPr>
              <a:t>the maximum paid </a:t>
            </a:r>
            <a:r>
              <a:rPr lang="en-GB" altLang="en-US" sz="2000" b="0" dirty="0" smtClean="0">
                <a:solidFill>
                  <a:srgbClr val="0000CC"/>
                </a:solidFill>
              </a:rPr>
              <a:t>by the entity as extra to any person </a:t>
            </a:r>
            <a:r>
              <a:rPr lang="en-GB" altLang="en-US" sz="2000" dirty="0" smtClean="0">
                <a:solidFill>
                  <a:srgbClr val="0000CC"/>
                </a:solidFill>
              </a:rPr>
              <a:t>is 1 433 € </a:t>
            </a:r>
            <a:r>
              <a:rPr lang="en-GB" altLang="en-US" sz="2000" b="0" dirty="0" smtClean="0">
                <a:solidFill>
                  <a:srgbClr val="0000CC"/>
                </a:solidFill>
              </a:rPr>
              <a:t>per month of full dedication</a:t>
            </a:r>
          </a:p>
          <a:p>
            <a:pPr eaLnBrk="1" hangingPunct="1">
              <a:spcBef>
                <a:spcPct val="50000"/>
              </a:spcBef>
              <a:buClr>
                <a:srgbClr val="333399"/>
              </a:buClr>
            </a:pPr>
            <a:endParaRPr lang="en-GB" altLang="en-US" sz="2000" b="0" dirty="0">
              <a:solidFill>
                <a:srgbClr val="0000CC"/>
              </a:solidFill>
            </a:endParaRPr>
          </a:p>
        </p:txBody>
      </p:sp>
    </p:spTree>
    <p:extLst>
      <p:ext uri="{BB962C8B-B14F-4D97-AF65-F5344CB8AC3E}">
        <p14:creationId xmlns:p14="http://schemas.microsoft.com/office/powerpoint/2010/main" val="2999810015"/>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42844" y="2731900"/>
            <a:ext cx="2304256" cy="2865482"/>
          </a:xfrm>
          <a:prstGeom prst="rect">
            <a:avLst/>
          </a:prstGeom>
          <a:solidFill>
            <a:srgbClr val="133176">
              <a:alpha val="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 name="Rectangle 2"/>
          <p:cNvSpPr/>
          <p:nvPr/>
        </p:nvSpPr>
        <p:spPr>
          <a:xfrm>
            <a:off x="2826420" y="2806426"/>
            <a:ext cx="3528392" cy="2790956"/>
          </a:xfrm>
          <a:prstGeom prst="rect">
            <a:avLst/>
          </a:prstGeom>
          <a:solidFill>
            <a:srgbClr val="133176">
              <a:alpha val="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7284" name="Rectangle 4"/>
          <p:cNvSpPr txBox="1">
            <a:spLocks noChangeArrowheads="1"/>
          </p:cNvSpPr>
          <p:nvPr/>
        </p:nvSpPr>
        <p:spPr bwMode="auto">
          <a:xfrm>
            <a:off x="-11113" y="-1588"/>
            <a:ext cx="10715626" cy="828676"/>
          </a:xfrm>
          <a:prstGeom prst="rect">
            <a:avLst/>
          </a:prstGeom>
          <a:solidFill>
            <a:srgbClr val="7264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96863" y="23813"/>
            <a:ext cx="101838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2400" i="1" kern="0" dirty="0" smtClean="0">
                <a:solidFill>
                  <a:schemeClr val="bg1"/>
                </a:solidFill>
              </a:rPr>
              <a:t>Example (I): Identification of additional remuneration</a:t>
            </a:r>
            <a:endParaRPr lang="en-GB" sz="2400" i="1" kern="0" dirty="0">
              <a:solidFill>
                <a:schemeClr val="bg1"/>
              </a:solidFill>
            </a:endParaRPr>
          </a:p>
        </p:txBody>
      </p:sp>
      <p:sp>
        <p:nvSpPr>
          <p:cNvPr id="18" name="Text Box 10"/>
          <p:cNvSpPr txBox="1">
            <a:spLocks noChangeArrowheads="1"/>
          </p:cNvSpPr>
          <p:nvPr/>
        </p:nvSpPr>
        <p:spPr bwMode="auto">
          <a:xfrm>
            <a:off x="147639" y="1015999"/>
            <a:ext cx="10384022" cy="124631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dirty="0" smtClean="0">
                <a:solidFill>
                  <a:srgbClr val="3F3FC1"/>
                </a:solidFill>
              </a:rPr>
              <a:t>Additional remuneration =</a:t>
            </a:r>
          </a:p>
          <a:p>
            <a:pPr marL="0" lvl="1" indent="0" eaLnBrk="1" hangingPunct="1">
              <a:spcBef>
                <a:spcPct val="50000"/>
              </a:spcBef>
              <a:buClr>
                <a:srgbClr val="333399"/>
              </a:buClr>
            </a:pPr>
            <a:r>
              <a:rPr lang="en-GB" altLang="en-US" sz="2000" b="0" dirty="0" smtClean="0">
                <a:solidFill>
                  <a:srgbClr val="3F3FC1"/>
                </a:solidFill>
              </a:rPr>
              <a:t>Hourly rate of the person for work in the H2020 action (</a:t>
            </a:r>
            <a:r>
              <a:rPr lang="en-GB" altLang="en-US" sz="2000" b="0" i="1" dirty="0" smtClean="0">
                <a:solidFill>
                  <a:srgbClr val="502800"/>
                </a:solidFill>
              </a:rPr>
              <a:t>action reference</a:t>
            </a:r>
            <a:r>
              <a:rPr lang="en-GB" altLang="en-US" sz="2000" b="0" dirty="0" smtClean="0">
                <a:solidFill>
                  <a:srgbClr val="3F3FC1"/>
                </a:solidFill>
              </a:rPr>
              <a:t>)</a:t>
            </a:r>
          </a:p>
          <a:p>
            <a:pPr marL="0" lvl="1" indent="0" eaLnBrk="1" hangingPunct="1">
              <a:spcBef>
                <a:spcPts val="600"/>
              </a:spcBef>
              <a:buClr>
                <a:srgbClr val="333399"/>
              </a:buClr>
            </a:pPr>
            <a:r>
              <a:rPr lang="en-GB" altLang="en-US" sz="2000" dirty="0" smtClean="0">
                <a:solidFill>
                  <a:srgbClr val="3F3FC1"/>
                </a:solidFill>
              </a:rPr>
              <a:t>minus </a:t>
            </a:r>
            <a:r>
              <a:rPr lang="en-GB" altLang="en-US" sz="2000" b="0" dirty="0" smtClean="0">
                <a:solidFill>
                  <a:srgbClr val="3F3FC1"/>
                </a:solidFill>
              </a:rPr>
              <a:t>Hourly rate paid for national projects (</a:t>
            </a:r>
            <a:r>
              <a:rPr lang="en-GB" altLang="en-US" sz="2000" b="0" i="1" dirty="0" smtClean="0">
                <a:solidFill>
                  <a:srgbClr val="502800"/>
                </a:solidFill>
              </a:rPr>
              <a:t>national reference</a:t>
            </a:r>
            <a:r>
              <a:rPr lang="en-GB" altLang="en-US" sz="2000" b="0" dirty="0" smtClean="0">
                <a:solidFill>
                  <a:srgbClr val="3F3FC1"/>
                </a:solidFill>
              </a:rPr>
              <a:t>)</a:t>
            </a:r>
            <a:endParaRPr lang="en-GB" altLang="en-US" sz="2000" b="0" dirty="0">
              <a:solidFill>
                <a:srgbClr val="3F3FC1"/>
              </a:solidFill>
            </a:endParaRPr>
          </a:p>
        </p:txBody>
      </p:sp>
      <p:sp>
        <p:nvSpPr>
          <p:cNvPr id="7" name="Text Box 10"/>
          <p:cNvSpPr txBox="1">
            <a:spLocks noChangeArrowheads="1"/>
          </p:cNvSpPr>
          <p:nvPr/>
        </p:nvSpPr>
        <p:spPr bwMode="auto">
          <a:xfrm>
            <a:off x="161739" y="3511648"/>
            <a:ext cx="10369921" cy="8615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i="1" dirty="0" smtClean="0">
                <a:solidFill>
                  <a:srgbClr val="502800"/>
                </a:solidFill>
              </a:rPr>
              <a:t>Action reference </a:t>
            </a:r>
            <a:r>
              <a:rPr lang="en-GB" altLang="en-US" sz="2000" b="0" i="1" dirty="0">
                <a:solidFill>
                  <a:srgbClr val="502800"/>
                </a:solidFill>
              </a:rPr>
              <a:t> </a:t>
            </a:r>
            <a:r>
              <a:rPr lang="en-GB" altLang="en-US" sz="2000" b="0" i="1" dirty="0" smtClean="0">
                <a:solidFill>
                  <a:srgbClr val="502800"/>
                </a:solidFill>
              </a:rPr>
              <a:t> =</a:t>
            </a:r>
            <a:r>
              <a:rPr lang="en-GB" altLang="en-US" sz="2000" dirty="0" smtClean="0">
                <a:solidFill>
                  <a:srgbClr val="502800"/>
                </a:solidFill>
              </a:rPr>
              <a:t> (</a:t>
            </a:r>
            <a:r>
              <a:rPr lang="en-GB" altLang="en-US" sz="2000" b="0" dirty="0" smtClean="0">
                <a:solidFill>
                  <a:srgbClr val="502800"/>
                </a:solidFill>
              </a:rPr>
              <a:t>(18 000 + 3 500)/1720</a:t>
            </a:r>
            <a:r>
              <a:rPr lang="en-GB" altLang="en-US" sz="2000" dirty="0" smtClean="0">
                <a:solidFill>
                  <a:srgbClr val="502800"/>
                </a:solidFill>
              </a:rPr>
              <a:t>)</a:t>
            </a:r>
            <a:r>
              <a:rPr lang="en-GB" altLang="en-US" sz="2000" b="0" dirty="0" smtClean="0">
                <a:solidFill>
                  <a:srgbClr val="502800"/>
                </a:solidFill>
              </a:rPr>
              <a:t> 	+ </a:t>
            </a:r>
            <a:r>
              <a:rPr lang="en-GB" altLang="en-US" sz="2000" dirty="0" smtClean="0">
                <a:solidFill>
                  <a:srgbClr val="502800"/>
                </a:solidFill>
              </a:rPr>
              <a:t>(</a:t>
            </a:r>
            <a:r>
              <a:rPr lang="en-GB" altLang="en-US" sz="2000" b="0" dirty="0" smtClean="0">
                <a:solidFill>
                  <a:srgbClr val="502800"/>
                </a:solidFill>
              </a:rPr>
              <a:t>12 900 / 860</a:t>
            </a:r>
            <a:r>
              <a:rPr lang="en-GB" altLang="en-US" sz="2000" dirty="0" smtClean="0">
                <a:solidFill>
                  <a:srgbClr val="502800"/>
                </a:solidFill>
              </a:rPr>
              <a:t>)</a:t>
            </a:r>
          </a:p>
          <a:p>
            <a:pPr marL="0" lvl="1" indent="0" eaLnBrk="1" hangingPunct="1">
              <a:spcBef>
                <a:spcPct val="50000"/>
              </a:spcBef>
              <a:buClr>
                <a:srgbClr val="333399"/>
              </a:buClr>
            </a:pPr>
            <a:r>
              <a:rPr lang="en-GB" altLang="en-US" sz="2000" dirty="0">
                <a:solidFill>
                  <a:srgbClr val="502800"/>
                </a:solidFill>
              </a:rPr>
              <a:t>	</a:t>
            </a:r>
            <a:r>
              <a:rPr lang="en-GB" altLang="en-US" sz="2000" dirty="0" smtClean="0">
                <a:solidFill>
                  <a:srgbClr val="502800"/>
                </a:solidFill>
              </a:rPr>
              <a:t>				 			</a:t>
            </a:r>
            <a:r>
              <a:rPr lang="en-GB" altLang="en-US" sz="2000" b="0" dirty="0" smtClean="0">
                <a:solidFill>
                  <a:srgbClr val="502800"/>
                </a:solidFill>
              </a:rPr>
              <a:t>12,5			+		15	</a:t>
            </a:r>
            <a:r>
              <a:rPr lang="en-GB" altLang="en-US" sz="2000" dirty="0" smtClean="0">
                <a:solidFill>
                  <a:srgbClr val="502800"/>
                </a:solidFill>
              </a:rPr>
              <a:t>	</a:t>
            </a:r>
            <a:r>
              <a:rPr lang="en-GB" altLang="en-US" sz="2000" b="0" dirty="0" smtClean="0">
                <a:solidFill>
                  <a:srgbClr val="502800"/>
                </a:solidFill>
              </a:rPr>
              <a:t>=</a:t>
            </a:r>
            <a:r>
              <a:rPr lang="en-GB" altLang="en-US" sz="2000" dirty="0" smtClean="0">
                <a:solidFill>
                  <a:srgbClr val="502800"/>
                </a:solidFill>
              </a:rPr>
              <a:t>	27,5 </a:t>
            </a:r>
            <a:r>
              <a:rPr lang="en-GB" altLang="en-US" sz="2000" b="0" dirty="0" smtClean="0">
                <a:solidFill>
                  <a:srgbClr val="502800"/>
                </a:solidFill>
              </a:rPr>
              <a:t>€</a:t>
            </a:r>
            <a:r>
              <a:rPr lang="en-GB" altLang="en-US" sz="2000" dirty="0" smtClean="0">
                <a:solidFill>
                  <a:srgbClr val="502800"/>
                </a:solidFill>
              </a:rPr>
              <a:t> </a:t>
            </a:r>
          </a:p>
        </p:txBody>
      </p:sp>
      <p:sp>
        <p:nvSpPr>
          <p:cNvPr id="8" name="Text Box 10"/>
          <p:cNvSpPr txBox="1">
            <a:spLocks noChangeArrowheads="1"/>
          </p:cNvSpPr>
          <p:nvPr/>
        </p:nvSpPr>
        <p:spPr bwMode="auto">
          <a:xfrm>
            <a:off x="137877" y="4735783"/>
            <a:ext cx="10369921" cy="8615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i="1" dirty="0" smtClean="0">
                <a:solidFill>
                  <a:srgbClr val="502800"/>
                </a:solidFill>
              </a:rPr>
              <a:t>National reference =</a:t>
            </a:r>
            <a:r>
              <a:rPr lang="en-GB" altLang="en-US" sz="2000" dirty="0" smtClean="0">
                <a:solidFill>
                  <a:srgbClr val="502800"/>
                </a:solidFill>
              </a:rPr>
              <a:t> (</a:t>
            </a:r>
            <a:r>
              <a:rPr lang="en-GB" altLang="en-US" sz="2000" b="0" dirty="0" smtClean="0">
                <a:solidFill>
                  <a:srgbClr val="502800"/>
                </a:solidFill>
              </a:rPr>
              <a:t>(18 000 + 3 500)/1720</a:t>
            </a:r>
            <a:r>
              <a:rPr lang="en-GB" altLang="en-US" sz="2000" dirty="0" smtClean="0">
                <a:solidFill>
                  <a:srgbClr val="502800"/>
                </a:solidFill>
              </a:rPr>
              <a:t>)</a:t>
            </a:r>
            <a:r>
              <a:rPr lang="en-GB" altLang="en-US" sz="2000" b="0" dirty="0" smtClean="0">
                <a:solidFill>
                  <a:srgbClr val="502800"/>
                </a:solidFill>
              </a:rPr>
              <a:t> 	+ </a:t>
            </a:r>
            <a:r>
              <a:rPr lang="en-GB" altLang="en-US" sz="2000" dirty="0" smtClean="0">
                <a:solidFill>
                  <a:srgbClr val="502800"/>
                </a:solidFill>
              </a:rPr>
              <a:t>(</a:t>
            </a:r>
            <a:r>
              <a:rPr lang="en-GB" altLang="en-US" sz="2000" b="0" dirty="0" smtClean="0">
                <a:solidFill>
                  <a:srgbClr val="502800"/>
                </a:solidFill>
              </a:rPr>
              <a:t>1 433/ (1720/12)</a:t>
            </a:r>
            <a:r>
              <a:rPr lang="en-GB" altLang="en-US" sz="2000" dirty="0" smtClean="0">
                <a:solidFill>
                  <a:srgbClr val="502800"/>
                </a:solidFill>
              </a:rPr>
              <a:t>)</a:t>
            </a:r>
          </a:p>
          <a:p>
            <a:pPr marL="0" lvl="1" indent="0" eaLnBrk="1" hangingPunct="1">
              <a:spcBef>
                <a:spcPct val="50000"/>
              </a:spcBef>
              <a:buClr>
                <a:srgbClr val="333399"/>
              </a:buClr>
            </a:pPr>
            <a:r>
              <a:rPr lang="en-GB" altLang="en-US" sz="2000" dirty="0">
                <a:solidFill>
                  <a:srgbClr val="502800"/>
                </a:solidFill>
              </a:rPr>
              <a:t>	</a:t>
            </a:r>
            <a:r>
              <a:rPr lang="en-GB" altLang="en-US" sz="2000" dirty="0" smtClean="0">
                <a:solidFill>
                  <a:srgbClr val="502800"/>
                </a:solidFill>
              </a:rPr>
              <a:t>				 			</a:t>
            </a:r>
            <a:r>
              <a:rPr lang="en-GB" altLang="en-US" sz="2000" b="0" dirty="0" smtClean="0">
                <a:solidFill>
                  <a:srgbClr val="502800"/>
                </a:solidFill>
              </a:rPr>
              <a:t>12,5			+		10	     </a:t>
            </a:r>
            <a:r>
              <a:rPr lang="en-GB" altLang="en-US" sz="2000" dirty="0" smtClean="0">
                <a:solidFill>
                  <a:srgbClr val="502800"/>
                </a:solidFill>
              </a:rPr>
              <a:t> </a:t>
            </a:r>
            <a:r>
              <a:rPr lang="en-GB" altLang="en-US" sz="2000" b="0" dirty="0" smtClean="0">
                <a:solidFill>
                  <a:srgbClr val="502800"/>
                </a:solidFill>
              </a:rPr>
              <a:t>=</a:t>
            </a:r>
            <a:r>
              <a:rPr lang="en-GB" altLang="en-US" sz="2000" dirty="0" smtClean="0">
                <a:solidFill>
                  <a:srgbClr val="502800"/>
                </a:solidFill>
              </a:rPr>
              <a:t>	22,5 </a:t>
            </a:r>
            <a:r>
              <a:rPr lang="en-GB" altLang="en-US" sz="2000" b="0" dirty="0" smtClean="0">
                <a:solidFill>
                  <a:srgbClr val="502800"/>
                </a:solidFill>
              </a:rPr>
              <a:t>€ </a:t>
            </a:r>
          </a:p>
        </p:txBody>
      </p:sp>
      <p:sp>
        <p:nvSpPr>
          <p:cNvPr id="9" name="Text Box 10"/>
          <p:cNvSpPr txBox="1">
            <a:spLocks noChangeArrowheads="1"/>
          </p:cNvSpPr>
          <p:nvPr/>
        </p:nvSpPr>
        <p:spPr bwMode="auto">
          <a:xfrm>
            <a:off x="110754" y="6093270"/>
            <a:ext cx="10369921"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dirty="0" smtClean="0">
                <a:solidFill>
                  <a:srgbClr val="502800"/>
                </a:solidFill>
              </a:rPr>
              <a:t>  Additional remuneration </a:t>
            </a:r>
            <a:r>
              <a:rPr lang="en-GB" altLang="en-US" sz="2000" b="0" i="1" dirty="0" smtClean="0">
                <a:solidFill>
                  <a:srgbClr val="502800"/>
                </a:solidFill>
              </a:rPr>
              <a:t>=</a:t>
            </a:r>
            <a:r>
              <a:rPr lang="en-GB" altLang="en-US" sz="2000" dirty="0" smtClean="0">
                <a:solidFill>
                  <a:srgbClr val="502800"/>
                </a:solidFill>
              </a:rPr>
              <a:t> </a:t>
            </a:r>
            <a:r>
              <a:rPr lang="en-GB" altLang="en-US" sz="2000" b="0" dirty="0" smtClean="0">
                <a:solidFill>
                  <a:srgbClr val="502800"/>
                </a:solidFill>
              </a:rPr>
              <a:t>27,5 – 22,5 = 5 €/hour x 860 hours = </a:t>
            </a:r>
            <a:r>
              <a:rPr lang="en-GB" altLang="en-US" sz="2000" dirty="0" smtClean="0">
                <a:solidFill>
                  <a:srgbClr val="502800"/>
                </a:solidFill>
              </a:rPr>
              <a:t>4 300</a:t>
            </a:r>
            <a:r>
              <a:rPr lang="en-GB" altLang="en-US" sz="2000" b="0" dirty="0" smtClean="0">
                <a:solidFill>
                  <a:srgbClr val="502800"/>
                </a:solidFill>
              </a:rPr>
              <a:t> € </a:t>
            </a:r>
          </a:p>
        </p:txBody>
      </p:sp>
      <p:sp>
        <p:nvSpPr>
          <p:cNvPr id="10" name="Text Box 10"/>
          <p:cNvSpPr txBox="1">
            <a:spLocks noChangeArrowheads="1"/>
          </p:cNvSpPr>
          <p:nvPr/>
        </p:nvSpPr>
        <p:spPr bwMode="auto">
          <a:xfrm>
            <a:off x="3626892" y="2730226"/>
            <a:ext cx="2080617"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algn="ctr" eaLnBrk="1" hangingPunct="1">
              <a:spcBef>
                <a:spcPct val="50000"/>
              </a:spcBef>
              <a:buClr>
                <a:srgbClr val="333399"/>
              </a:buClr>
            </a:pPr>
            <a:r>
              <a:rPr lang="en-GB" altLang="en-US" sz="2000" b="0" smtClean="0">
                <a:solidFill>
                  <a:srgbClr val="3F3FC1"/>
                </a:solidFill>
              </a:rPr>
              <a:t>Fix </a:t>
            </a:r>
            <a:r>
              <a:rPr lang="en-GB" altLang="en-US" sz="2000" b="0" dirty="0" smtClean="0">
                <a:solidFill>
                  <a:srgbClr val="3F3FC1"/>
                </a:solidFill>
              </a:rPr>
              <a:t>salary</a:t>
            </a:r>
            <a:endParaRPr lang="en-GB" altLang="en-US" sz="2000" b="0" dirty="0">
              <a:solidFill>
                <a:srgbClr val="3F3FC1"/>
              </a:solidFill>
            </a:endParaRPr>
          </a:p>
        </p:txBody>
      </p:sp>
      <p:sp>
        <p:nvSpPr>
          <p:cNvPr id="2" name="Left Brace 1"/>
          <p:cNvSpPr/>
          <p:nvPr/>
        </p:nvSpPr>
        <p:spPr bwMode="auto">
          <a:xfrm rot="5400000">
            <a:off x="4436031" y="1531528"/>
            <a:ext cx="315865" cy="3377678"/>
          </a:xfrm>
          <a:prstGeom prst="leftBrace">
            <a:avLst/>
          </a:pr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11" name="Text Box 10"/>
          <p:cNvSpPr txBox="1">
            <a:spLocks noChangeArrowheads="1"/>
          </p:cNvSpPr>
          <p:nvPr/>
        </p:nvSpPr>
        <p:spPr bwMode="auto">
          <a:xfrm>
            <a:off x="6762479" y="2711177"/>
            <a:ext cx="2096810"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algn="ctr" eaLnBrk="1" hangingPunct="1">
              <a:spcBef>
                <a:spcPct val="50000"/>
              </a:spcBef>
              <a:buClr>
                <a:srgbClr val="333399"/>
              </a:buClr>
            </a:pPr>
            <a:r>
              <a:rPr lang="en-GB" altLang="en-US" sz="2000" b="0" dirty="0" smtClean="0">
                <a:solidFill>
                  <a:srgbClr val="3F3FC1"/>
                </a:solidFill>
              </a:rPr>
              <a:t>Project bonus</a:t>
            </a:r>
            <a:endParaRPr lang="en-GB" altLang="en-US" sz="2000" b="0" dirty="0">
              <a:solidFill>
                <a:srgbClr val="3F3FC1"/>
              </a:solidFill>
            </a:endParaRPr>
          </a:p>
        </p:txBody>
      </p:sp>
      <p:sp>
        <p:nvSpPr>
          <p:cNvPr id="12" name="Left Brace 11"/>
          <p:cNvSpPr/>
          <p:nvPr/>
        </p:nvSpPr>
        <p:spPr bwMode="auto">
          <a:xfrm rot="5400000">
            <a:off x="7653994" y="2104245"/>
            <a:ext cx="315865" cy="2232247"/>
          </a:xfrm>
          <a:prstGeom prst="leftBrace">
            <a:avLst/>
          </a:prstGeom>
          <a:noFill/>
          <a:ln w="19050" cap="flat" cmpd="sng" algn="ctr">
            <a:solidFill>
              <a:srgbClr val="0000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sp>
        <p:nvSpPr>
          <p:cNvPr id="4" name="Rectangle 3"/>
          <p:cNvSpPr/>
          <p:nvPr/>
        </p:nvSpPr>
        <p:spPr>
          <a:xfrm>
            <a:off x="296863" y="4330215"/>
            <a:ext cx="9802365" cy="352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3357005989"/>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26" y="5724847"/>
            <a:ext cx="10692770" cy="1008112"/>
          </a:xfrm>
          <a:prstGeom prst="rect">
            <a:avLst/>
          </a:prstGeom>
          <a:solidFill>
            <a:srgbClr val="B7A25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9332"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CASE 1B: </a:t>
            </a:r>
            <a:r>
              <a:rPr lang="en-GB" altLang="en-US" sz="3000" i="1" dirty="0" smtClean="0">
                <a:solidFill>
                  <a:schemeClr val="bg1"/>
                </a:solidFill>
                <a:ea typeface="Verdana" pitchFamily="34" charset="0"/>
                <a:cs typeface="Verdana" pitchFamily="34" charset="0"/>
              </a:rPr>
              <a:t>Step 2 and Step 3 </a:t>
            </a:r>
            <a:endParaRPr lang="en-GB" altLang="en-US" sz="2900" i="1" dirty="0">
              <a:solidFill>
                <a:schemeClr val="bg1"/>
              </a:solidFill>
              <a:ea typeface="Verdana" pitchFamily="34" charset="0"/>
              <a:cs typeface="Verdana" pitchFamily="34" charset="0"/>
            </a:endParaRPr>
          </a:p>
        </p:txBody>
      </p:sp>
      <p:sp>
        <p:nvSpPr>
          <p:cNvPr id="15" name="Flowchart: Stored Data 14"/>
          <p:cNvSpPr/>
          <p:nvPr/>
        </p:nvSpPr>
        <p:spPr>
          <a:xfrm>
            <a:off x="9236647" y="65691"/>
            <a:ext cx="1510653" cy="546588"/>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i="1" dirty="0" smtClean="0">
                <a:solidFill>
                  <a:srgbClr val="FFFFCC"/>
                </a:solidFill>
              </a:rPr>
              <a:t>NEW ! </a:t>
            </a:r>
            <a:r>
              <a:rPr lang="en-GB" sz="1600" i="1" dirty="0" smtClean="0">
                <a:solidFill>
                  <a:srgbClr val="FFFFCC"/>
                </a:solidFill>
              </a:rPr>
              <a:t>(2017)</a:t>
            </a:r>
            <a:endParaRPr lang="en-GB" sz="1600" i="1" dirty="0">
              <a:solidFill>
                <a:srgbClr val="FFFFCC"/>
              </a:solidFill>
            </a:endParaRPr>
          </a:p>
        </p:txBody>
      </p:sp>
      <p:sp>
        <p:nvSpPr>
          <p:cNvPr id="16" name="Rounded Rectangle 15"/>
          <p:cNvSpPr/>
          <p:nvPr/>
        </p:nvSpPr>
        <p:spPr bwMode="auto">
          <a:xfrm>
            <a:off x="6500739" y="3160145"/>
            <a:ext cx="3382740" cy="1438314"/>
          </a:xfrm>
          <a:prstGeom prst="roundRect">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en-GB" sz="2400" dirty="0">
                <a:solidFill>
                  <a:srgbClr val="0000CC"/>
                </a:solidFill>
              </a:rPr>
              <a:t>Hours </a:t>
            </a:r>
            <a:r>
              <a:rPr lang="en-GB" sz="2400" dirty="0" smtClean="0">
                <a:solidFill>
                  <a:srgbClr val="0000CC"/>
                </a:solidFill>
              </a:rPr>
              <a:t>worked for the H2020 action</a:t>
            </a:r>
            <a:endParaRPr lang="en-GB" sz="2400" dirty="0">
              <a:solidFill>
                <a:srgbClr val="0000CC"/>
              </a:solidFill>
            </a:endParaRPr>
          </a:p>
          <a:p>
            <a:pPr algn="ctr" defTabSz="456312" fontAlgn="auto">
              <a:spcBef>
                <a:spcPts val="0"/>
              </a:spcBef>
              <a:spcAft>
                <a:spcPts val="0"/>
              </a:spcAft>
              <a:defRPr/>
            </a:pPr>
            <a:r>
              <a:rPr lang="en-GB" sz="3200" dirty="0">
                <a:solidFill>
                  <a:srgbClr val="5757FF"/>
                </a:solidFill>
                <a:sym typeface="Wingdings"/>
              </a:rPr>
              <a:t></a:t>
            </a:r>
            <a:endParaRPr lang="en-GB" sz="3200" dirty="0">
              <a:solidFill>
                <a:srgbClr val="5757FF"/>
              </a:solidFill>
            </a:endParaRPr>
          </a:p>
        </p:txBody>
      </p:sp>
      <p:sp>
        <p:nvSpPr>
          <p:cNvPr id="17" name="Plus 16"/>
          <p:cNvSpPr/>
          <p:nvPr/>
        </p:nvSpPr>
        <p:spPr bwMode="auto">
          <a:xfrm rot="18803392">
            <a:off x="5424229" y="3608875"/>
            <a:ext cx="693673" cy="709612"/>
          </a:xfrm>
          <a:prstGeom prst="mathPlus">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endParaRPr lang="en-GB" sz="1800" b="0"/>
          </a:p>
        </p:txBody>
      </p:sp>
      <p:sp>
        <p:nvSpPr>
          <p:cNvPr id="18" name="Rounded Rectangle 17"/>
          <p:cNvSpPr/>
          <p:nvPr/>
        </p:nvSpPr>
        <p:spPr bwMode="auto">
          <a:xfrm>
            <a:off x="738188" y="3135568"/>
            <a:ext cx="4392762" cy="1462891"/>
          </a:xfrm>
          <a:prstGeom prst="roundRect">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en-GB" sz="2400" dirty="0">
                <a:solidFill>
                  <a:srgbClr val="0000CC"/>
                </a:solidFill>
              </a:rPr>
              <a:t>Basic remuneration Hourly Rate</a:t>
            </a:r>
          </a:p>
          <a:p>
            <a:pPr algn="ctr" defTabSz="456312" fontAlgn="auto">
              <a:spcBef>
                <a:spcPts val="1800"/>
              </a:spcBef>
              <a:spcAft>
                <a:spcPts val="0"/>
              </a:spcAft>
              <a:defRPr/>
            </a:pPr>
            <a:r>
              <a:rPr lang="en-GB" sz="1800" dirty="0" smtClean="0">
                <a:solidFill>
                  <a:srgbClr val="5757FF"/>
                </a:solidFill>
                <a:sym typeface="Wingdings"/>
              </a:rPr>
              <a:t>EUR</a:t>
            </a:r>
            <a:r>
              <a:rPr lang="en-GB" sz="1800" b="0" dirty="0" smtClean="0">
                <a:solidFill>
                  <a:srgbClr val="5757FF"/>
                </a:solidFill>
                <a:sym typeface="Wingdings"/>
              </a:rPr>
              <a:t>/hour</a:t>
            </a:r>
            <a:endParaRPr lang="fr-BE" sz="1800" dirty="0">
              <a:solidFill>
                <a:srgbClr val="5757FF"/>
              </a:solidFill>
            </a:endParaRPr>
          </a:p>
        </p:txBody>
      </p:sp>
      <p:grpSp>
        <p:nvGrpSpPr>
          <p:cNvPr id="3" name="Group 2"/>
          <p:cNvGrpSpPr/>
          <p:nvPr/>
        </p:nvGrpSpPr>
        <p:grpSpPr>
          <a:xfrm>
            <a:off x="6695337" y="850755"/>
            <a:ext cx="3880063" cy="1844130"/>
            <a:chOff x="6712689" y="928389"/>
            <a:chExt cx="3880063" cy="1844130"/>
          </a:xfrm>
        </p:grpSpPr>
        <p:grpSp>
          <p:nvGrpSpPr>
            <p:cNvPr id="7" name="Group 6"/>
            <p:cNvGrpSpPr/>
            <p:nvPr/>
          </p:nvGrpSpPr>
          <p:grpSpPr>
            <a:xfrm>
              <a:off x="7074892" y="928389"/>
              <a:ext cx="3517860" cy="1844130"/>
              <a:chOff x="173112" y="928389"/>
              <a:chExt cx="4077622" cy="2170262"/>
            </a:xfrm>
          </p:grpSpPr>
          <p:sp>
            <p:nvSpPr>
              <p:cNvPr id="11" name="Right Arrow Callout 10"/>
              <p:cNvSpPr/>
              <p:nvPr/>
            </p:nvSpPr>
            <p:spPr>
              <a:xfrm>
                <a:off x="1890316" y="1413891"/>
                <a:ext cx="2160240" cy="1605533"/>
              </a:xfrm>
              <a:prstGeom prst="rightArrowCallout">
                <a:avLst>
                  <a:gd name="adj1" fmla="val 50000"/>
                  <a:gd name="adj2" fmla="val 25000"/>
                  <a:gd name="adj3" fmla="val 25000"/>
                  <a:gd name="adj4" fmla="val 64977"/>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849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12" y="928389"/>
                <a:ext cx="3174567" cy="217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00179" y="1418999"/>
                <a:ext cx="950555" cy="1600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99329" name="Left Brace 99328"/>
            <p:cNvSpPr/>
            <p:nvPr/>
          </p:nvSpPr>
          <p:spPr bwMode="auto">
            <a:xfrm>
              <a:off x="6712689" y="1394746"/>
              <a:ext cx="329951" cy="1310452"/>
            </a:xfrm>
            <a:prstGeom prst="leftBrace">
              <a:avLst/>
            </a:prstGeom>
            <a:noFill/>
            <a:ln w="28575" cap="flat" cmpd="sng" algn="ctr">
              <a:solidFill>
                <a:srgbClr val="00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smtClean="0">
                <a:ln>
                  <a:noFill/>
                </a:ln>
                <a:solidFill>
                  <a:srgbClr val="FFD624"/>
                </a:solidFill>
                <a:effectLst/>
                <a:latin typeface="Verdana" pitchFamily="34" charset="0"/>
              </a:endParaRPr>
            </a:p>
          </p:txBody>
        </p:sp>
      </p:grpSp>
      <p:grpSp>
        <p:nvGrpSpPr>
          <p:cNvPr id="99331" name="Group 99330"/>
          <p:cNvGrpSpPr/>
          <p:nvPr/>
        </p:nvGrpSpPr>
        <p:grpSpPr>
          <a:xfrm>
            <a:off x="2722216" y="1833202"/>
            <a:ext cx="3976912" cy="1302367"/>
            <a:chOff x="2493366" y="2018531"/>
            <a:chExt cx="3789438" cy="1934398"/>
          </a:xfrm>
        </p:grpSpPr>
        <p:sp>
          <p:nvSpPr>
            <p:cNvPr id="99328" name="Bent-Up Arrow 99327"/>
            <p:cNvSpPr/>
            <p:nvPr/>
          </p:nvSpPr>
          <p:spPr>
            <a:xfrm rot="10800000">
              <a:off x="2493366" y="2023421"/>
              <a:ext cx="3600400" cy="1929508"/>
            </a:xfrm>
            <a:prstGeom prst="bentUpArrow">
              <a:avLst>
                <a:gd name="adj1" fmla="val 19260"/>
                <a:gd name="adj2" fmla="val 14757"/>
                <a:gd name="adj3" fmla="val 19643"/>
              </a:avLst>
            </a:prstGeom>
            <a:gradFill flip="none" rotWithShape="1">
              <a:gsLst>
                <a:gs pos="71000">
                  <a:srgbClr val="DDEBCF"/>
                </a:gs>
                <a:gs pos="50000">
                  <a:srgbClr val="9CB86E"/>
                </a:gs>
                <a:gs pos="0">
                  <a:srgbClr val="156B13"/>
                </a:gs>
              </a:gsLst>
              <a:lin ang="0" scaled="1"/>
              <a:tileRect/>
            </a:gra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9330" name="Chevron 99329"/>
            <p:cNvSpPr/>
            <p:nvPr/>
          </p:nvSpPr>
          <p:spPr>
            <a:xfrm rot="10800000">
              <a:off x="5706740" y="2023284"/>
              <a:ext cx="576064" cy="358308"/>
            </a:xfrm>
            <a:prstGeom prst="chevron">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37" name="Chevron 36"/>
            <p:cNvSpPr/>
            <p:nvPr/>
          </p:nvSpPr>
          <p:spPr>
            <a:xfrm rot="10800000">
              <a:off x="5323836" y="2018531"/>
              <a:ext cx="432051" cy="363060"/>
            </a:xfrm>
            <a:prstGeom prst="chevron">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38" name="Chevron 37"/>
            <p:cNvSpPr/>
            <p:nvPr/>
          </p:nvSpPr>
          <p:spPr>
            <a:xfrm rot="10800000">
              <a:off x="5058667" y="2019611"/>
              <a:ext cx="305125" cy="363060"/>
            </a:xfrm>
            <a:prstGeom prst="chevron">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grpSp>
      <p:grpSp>
        <p:nvGrpSpPr>
          <p:cNvPr id="4" name="Group 3"/>
          <p:cNvGrpSpPr/>
          <p:nvPr/>
        </p:nvGrpSpPr>
        <p:grpSpPr>
          <a:xfrm>
            <a:off x="-22856" y="5238417"/>
            <a:ext cx="10715626" cy="486430"/>
            <a:chOff x="-22856" y="5292799"/>
            <a:chExt cx="10715626" cy="486430"/>
          </a:xfrm>
        </p:grpSpPr>
        <p:sp>
          <p:nvSpPr>
            <p:cNvPr id="22" name="Rectangle 4"/>
            <p:cNvSpPr txBox="1">
              <a:spLocks noChangeArrowheads="1"/>
            </p:cNvSpPr>
            <p:nvPr/>
          </p:nvSpPr>
          <p:spPr bwMode="auto">
            <a:xfrm>
              <a:off x="-22856" y="5292799"/>
              <a:ext cx="10715626" cy="486430"/>
            </a:xfrm>
            <a:prstGeom prst="rect">
              <a:avLst/>
            </a:prstGeom>
            <a:solidFill>
              <a:srgbClr val="97843F"/>
            </a:solidFill>
            <a:ln>
              <a:noFill/>
            </a:ln>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400" i="1" dirty="0">
                <a:solidFill>
                  <a:srgbClr val="FFFFFF"/>
                </a:solidFill>
                <a:ea typeface="Verdana" pitchFamily="34" charset="0"/>
                <a:cs typeface="Verdana" pitchFamily="34" charset="0"/>
              </a:endParaRPr>
            </a:p>
          </p:txBody>
        </p:sp>
        <p:sp>
          <p:nvSpPr>
            <p:cNvPr id="23" name="Title 187464"/>
            <p:cNvSpPr txBox="1">
              <a:spLocks/>
            </p:cNvSpPr>
            <p:nvPr/>
          </p:nvSpPr>
          <p:spPr bwMode="auto">
            <a:xfrm>
              <a:off x="285120" y="5292799"/>
              <a:ext cx="10183812" cy="48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1800" i="1" kern="0" dirty="0" smtClean="0">
                  <a:solidFill>
                    <a:schemeClr val="bg1"/>
                  </a:solidFill>
                </a:rPr>
                <a:t>Example (II): Calculate the 'basic' personnel costs</a:t>
              </a:r>
              <a:endParaRPr lang="en-GB" sz="1800" i="1" kern="0" dirty="0">
                <a:solidFill>
                  <a:schemeClr val="bg1"/>
                </a:solidFill>
              </a:endParaRPr>
            </a:p>
          </p:txBody>
        </p:sp>
      </p:grpSp>
      <p:sp>
        <p:nvSpPr>
          <p:cNvPr id="26" name="Text Box 10"/>
          <p:cNvSpPr txBox="1">
            <a:spLocks noChangeArrowheads="1"/>
          </p:cNvSpPr>
          <p:nvPr/>
        </p:nvSpPr>
        <p:spPr bwMode="auto">
          <a:xfrm>
            <a:off x="161355" y="6044993"/>
            <a:ext cx="10369921" cy="39993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algn="ctr" eaLnBrk="1" hangingPunct="1">
              <a:spcBef>
                <a:spcPct val="50000"/>
              </a:spcBef>
              <a:buClr>
                <a:srgbClr val="333399"/>
              </a:buClr>
            </a:pPr>
            <a:r>
              <a:rPr lang="en-GB" altLang="en-US" sz="2000" dirty="0" smtClean="0">
                <a:solidFill>
                  <a:srgbClr val="502800"/>
                </a:solidFill>
              </a:rPr>
              <a:t>'Basic' personnel costs </a:t>
            </a:r>
            <a:r>
              <a:rPr lang="en-GB" altLang="en-US" sz="2000" b="0" i="1" dirty="0" smtClean="0">
                <a:solidFill>
                  <a:srgbClr val="502800"/>
                </a:solidFill>
              </a:rPr>
              <a:t>=</a:t>
            </a:r>
            <a:r>
              <a:rPr lang="en-GB" altLang="en-US" sz="2000" dirty="0" smtClean="0">
                <a:solidFill>
                  <a:srgbClr val="502800"/>
                </a:solidFill>
              </a:rPr>
              <a:t> </a:t>
            </a:r>
            <a:r>
              <a:rPr lang="en-GB" altLang="en-US" sz="2000" b="0" dirty="0" smtClean="0">
                <a:solidFill>
                  <a:srgbClr val="502800"/>
                </a:solidFill>
              </a:rPr>
              <a:t>22,5 €/hour x 860 hours = </a:t>
            </a:r>
            <a:r>
              <a:rPr lang="en-GB" altLang="en-US" sz="2000" dirty="0" smtClean="0">
                <a:solidFill>
                  <a:srgbClr val="502800"/>
                </a:solidFill>
              </a:rPr>
              <a:t>19 350 </a:t>
            </a:r>
            <a:r>
              <a:rPr lang="en-GB" altLang="en-US" sz="2000" b="0" dirty="0" smtClean="0">
                <a:solidFill>
                  <a:srgbClr val="502800"/>
                </a:solidFill>
              </a:rPr>
              <a:t>€ </a:t>
            </a:r>
          </a:p>
        </p:txBody>
      </p:sp>
    </p:spTree>
    <p:extLst>
      <p:ext uri="{BB962C8B-B14F-4D97-AF65-F5344CB8AC3E}">
        <p14:creationId xmlns:p14="http://schemas.microsoft.com/office/powerpoint/2010/main" val="254347124"/>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4"/>
          <p:cNvSpPr>
            <a:spLocks noGrp="1"/>
          </p:cNvSpPr>
          <p:nvPr>
            <p:ph type="title" idx="4294967295"/>
          </p:nvPr>
        </p:nvSpPr>
        <p:spPr>
          <a:xfrm>
            <a:off x="307696" y="-68263"/>
            <a:ext cx="9315729" cy="1031876"/>
          </a:xfrm>
        </p:spPr>
        <p:txBody>
          <a:bodyPr/>
          <a:lstStyle/>
          <a:p>
            <a:pPr marL="404670" indent="-404670" defTabSz="1037859">
              <a:defRPr/>
            </a:pPr>
            <a:r>
              <a:rPr lang="en-GB" sz="3000" i="1" kern="1200" dirty="0">
                <a:solidFill>
                  <a:srgbClr val="FFE161"/>
                </a:solidFill>
                <a:ea typeface="Verdana"/>
                <a:cs typeface="Verdana"/>
              </a:rPr>
              <a:t>Additional remuneration ceiling</a:t>
            </a:r>
            <a:endParaRPr lang="en-GB" i="1" dirty="0">
              <a:solidFill>
                <a:srgbClr val="FFE161"/>
              </a:solidFill>
            </a:endParaRPr>
          </a:p>
        </p:txBody>
      </p:sp>
      <p:sp>
        <p:nvSpPr>
          <p:cNvPr id="17" name="Action Button: Information 16">
            <a:hlinkClick r:id="rId3" action="ppaction://hlinksldjump" highlightClick="1"/>
          </p:cNvPr>
          <p:cNvSpPr/>
          <p:nvPr/>
        </p:nvSpPr>
        <p:spPr>
          <a:xfrm>
            <a:off x="10282238" y="0"/>
            <a:ext cx="422275" cy="539750"/>
          </a:xfrm>
          <a:prstGeom prst="actionButtonInformation">
            <a:avLst/>
          </a:prstGeom>
          <a:solidFill>
            <a:srgbClr val="01427D"/>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102407" name="TextBox 17"/>
          <p:cNvSpPr txBox="1">
            <a:spLocks noChangeArrowheads="1"/>
          </p:cNvSpPr>
          <p:nvPr/>
        </p:nvSpPr>
        <p:spPr bwMode="auto">
          <a:xfrm>
            <a:off x="2749550" y="1127125"/>
            <a:ext cx="74215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4" tIns="45633" rIns="91264" bIns="45633">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just"/>
            <a:r>
              <a:rPr lang="en-GB" altLang="en-US" sz="1900" b="0" dirty="0">
                <a:solidFill>
                  <a:srgbClr val="0F5494"/>
                </a:solidFill>
                <a:sym typeface="Wingdings" pitchFamily="2" charset="2"/>
              </a:rPr>
              <a:t>Eligible additional remuneration is subject to a </a:t>
            </a:r>
            <a:r>
              <a:rPr lang="en-GB" sz="1900" b="0" dirty="0">
                <a:solidFill>
                  <a:srgbClr val="0F5494"/>
                </a:solidFill>
              </a:rPr>
              <a:t>eligibility ceiling fixed at </a:t>
            </a:r>
            <a:r>
              <a:rPr lang="en-GB" sz="1900" b="0" u="sng" dirty="0">
                <a:solidFill>
                  <a:srgbClr val="0F5494"/>
                </a:solidFill>
              </a:rPr>
              <a:t>EUR 8 000 for a full-time employee working exclusively for the action during the entire year</a:t>
            </a:r>
            <a:r>
              <a:rPr lang="en-GB" sz="1900" b="0" dirty="0">
                <a:solidFill>
                  <a:srgbClr val="0F5494"/>
                </a:solidFill>
              </a:rPr>
              <a:t>. </a:t>
            </a:r>
          </a:p>
        </p:txBody>
      </p:sp>
      <p:sp>
        <p:nvSpPr>
          <p:cNvPr id="20" name="Isosceles Triangle 19"/>
          <p:cNvSpPr/>
          <p:nvPr/>
        </p:nvSpPr>
        <p:spPr bwMode="auto">
          <a:xfrm>
            <a:off x="432507" y="6300911"/>
            <a:ext cx="478326" cy="375505"/>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fr-BE" sz="2400" dirty="0">
                <a:solidFill>
                  <a:srgbClr val="502800"/>
                </a:solidFill>
                <a:latin typeface="Georgia" panose="02040502050405020303" pitchFamily="18" charset="0"/>
                <a:sym typeface="Webdings"/>
              </a:rPr>
              <a:t>!</a:t>
            </a:r>
            <a:endParaRPr lang="en-GB" sz="24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800" dirty="0">
              <a:solidFill>
                <a:srgbClr val="502800"/>
              </a:solidFill>
            </a:endParaRPr>
          </a:p>
        </p:txBody>
      </p:sp>
      <p:sp>
        <p:nvSpPr>
          <p:cNvPr id="11" name="Bent Arrow 10"/>
          <p:cNvSpPr/>
          <p:nvPr/>
        </p:nvSpPr>
        <p:spPr>
          <a:xfrm rot="10800000" flipH="1">
            <a:off x="677863" y="2071688"/>
            <a:ext cx="492125" cy="896937"/>
          </a:xfrm>
          <a:prstGeom prst="bentArrow">
            <a:avLst/>
          </a:prstGeom>
          <a:solidFill>
            <a:schemeClr val="accent6">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dirty="0">
              <a:solidFill>
                <a:schemeClr val="tx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4017464509"/>
              </p:ext>
            </p:extLst>
          </p:nvPr>
        </p:nvGraphicFramePr>
        <p:xfrm>
          <a:off x="1177925" y="2593975"/>
          <a:ext cx="8858251" cy="3130551"/>
        </p:xfrm>
        <a:graphic>
          <a:graphicData uri="http://schemas.openxmlformats.org/drawingml/2006/table">
            <a:tbl>
              <a:tblPr/>
              <a:tblGrid>
                <a:gridCol w="2549525">
                  <a:extLst>
                    <a:ext uri="{9D8B030D-6E8A-4147-A177-3AD203B41FA5}">
                      <a16:colId xmlns:a16="http://schemas.microsoft.com/office/drawing/2014/main" val="20000"/>
                    </a:ext>
                  </a:extLst>
                </a:gridCol>
                <a:gridCol w="3154364">
                  <a:extLst>
                    <a:ext uri="{9D8B030D-6E8A-4147-A177-3AD203B41FA5}">
                      <a16:colId xmlns:a16="http://schemas.microsoft.com/office/drawing/2014/main" val="20001"/>
                    </a:ext>
                  </a:extLst>
                </a:gridCol>
                <a:gridCol w="3154362">
                  <a:extLst>
                    <a:ext uri="{9D8B030D-6E8A-4147-A177-3AD203B41FA5}">
                      <a16:colId xmlns:a16="http://schemas.microsoft.com/office/drawing/2014/main" val="20002"/>
                    </a:ext>
                  </a:extLst>
                </a:gridCol>
              </a:tblGrid>
              <a:tr h="376238">
                <a:tc rowSpan="2">
                  <a:txBody>
                    <a:bodyPr/>
                    <a:lstStyle/>
                    <a:p>
                      <a:pPr marL="0" marR="0" lvl="0" indent="0" algn="ctr" defTabSz="912813" rtl="0" eaLnBrk="1" fontAlgn="base" latinLnBrk="0" hangingPunct="1">
                        <a:lnSpc>
                          <a:spcPct val="100000"/>
                        </a:lnSpc>
                        <a:spcBef>
                          <a:spcPct val="0"/>
                        </a:spcBef>
                        <a:spcAft>
                          <a:spcPts val="1000"/>
                        </a:spcAft>
                        <a:buClrTx/>
                        <a:buSzTx/>
                        <a:buFontTx/>
                        <a:buNone/>
                        <a:tabLst/>
                      </a:pPr>
                      <a:r>
                        <a:rPr kumimoji="0" lang="en-GB" sz="1400" b="1" i="0" u="none" strike="noStrike" cap="none" normalizeH="0" baseline="0" dirty="0" smtClean="0">
                          <a:ln>
                            <a:noFill/>
                          </a:ln>
                          <a:solidFill>
                            <a:schemeClr val="tx1"/>
                          </a:solidFill>
                          <a:effectLst/>
                          <a:latin typeface="+mj-lt"/>
                          <a:cs typeface="Times New Roman" pitchFamily="18" charset="0"/>
                        </a:rPr>
                        <a:t>Occupation</a:t>
                      </a:r>
                      <a:endParaRPr kumimoji="0" lang="en-GB" sz="1800" b="0" i="0" u="none" strike="noStrike" cap="none" normalizeH="0" baseline="0" dirty="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5D0F0"/>
                    </a:solidFill>
                  </a:tcPr>
                </a:tc>
                <a:tc gridSpan="2">
                  <a:txBody>
                    <a:bodyPr/>
                    <a:lstStyle/>
                    <a:p>
                      <a:pPr marL="0" marR="0" lvl="0" indent="0" algn="ctr" defTabSz="912813" rtl="0" eaLnBrk="1" fontAlgn="base" latinLnBrk="0" hangingPunct="1">
                        <a:lnSpc>
                          <a:spcPct val="100000"/>
                        </a:lnSpc>
                        <a:spcBef>
                          <a:spcPts val="600"/>
                        </a:spcBef>
                        <a:spcAft>
                          <a:spcPts val="600"/>
                        </a:spcAft>
                        <a:buClrTx/>
                        <a:buSzTx/>
                        <a:buFontTx/>
                        <a:buNone/>
                        <a:tabLst/>
                      </a:pPr>
                      <a:r>
                        <a:rPr kumimoji="0" lang="en-GB" sz="1400" b="1" i="0" u="none" strike="noStrike" cap="none" normalizeH="0" baseline="0" dirty="0" smtClean="0">
                          <a:ln>
                            <a:noFill/>
                          </a:ln>
                          <a:solidFill>
                            <a:schemeClr val="tx1"/>
                          </a:solidFill>
                          <a:effectLst/>
                          <a:latin typeface="+mj-lt"/>
                          <a:cs typeface="Times New Roman" pitchFamily="18" charset="0"/>
                        </a:rPr>
                        <a:t>Contract</a:t>
                      </a:r>
                      <a:endParaRPr kumimoji="0" lang="en-GB" sz="1800" b="0" i="0" u="none" strike="noStrike" cap="none" normalizeH="0" baseline="0" dirty="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0BD"/>
                    </a:solidFill>
                  </a:tcPr>
                </a:tc>
                <a:tc hMerge="1">
                  <a:txBody>
                    <a:bodyPr/>
                    <a:lstStyle/>
                    <a:p>
                      <a:endParaRPr lang="en-GB"/>
                    </a:p>
                  </a:txBody>
                  <a:tcPr/>
                </a:tc>
                <a:extLst>
                  <a:ext uri="{0D108BD9-81ED-4DB2-BD59-A6C34878D82A}">
                    <a16:rowId xmlns:a16="http://schemas.microsoft.com/office/drawing/2014/main" val="10000"/>
                  </a:ext>
                </a:extLst>
              </a:tr>
              <a:tr h="755650">
                <a:tc vMerge="1">
                  <a:txBody>
                    <a:bodyPr/>
                    <a:lstStyle/>
                    <a:p>
                      <a:endParaRPr lang="en-GB"/>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j-lt"/>
                          <a:cs typeface="Times New Roman" pitchFamily="18" charset="0"/>
                        </a:rPr>
                        <a:t>hired full time during the entire year </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DD0BD"/>
                    </a:solidFill>
                  </a:tcPr>
                </a:tc>
                <a:tc>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mj-lt"/>
                          <a:cs typeface="Times New Roman" pitchFamily="18" charset="0"/>
                        </a:rPr>
                        <a:t>NOT hired full time during the entire year </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DD0BD"/>
                    </a:solidFill>
                  </a:tcPr>
                </a:tc>
                <a:extLst>
                  <a:ext uri="{0D108BD9-81ED-4DB2-BD59-A6C34878D82A}">
                    <a16:rowId xmlns:a16="http://schemas.microsoft.com/office/drawing/2014/main" val="10001"/>
                  </a:ext>
                </a:extLst>
              </a:tr>
              <a:tr h="976313">
                <a:tc>
                  <a:txBody>
                    <a:bodyPr/>
                    <a:lstStyle/>
                    <a:p>
                      <a:pPr marL="0" marR="0" lvl="0" indent="0" algn="just" defTabSz="912813" rtl="0" eaLnBrk="1" fontAlgn="base" latinLnBrk="0" hangingPunct="1">
                        <a:lnSpc>
                          <a:spcPct val="100000"/>
                        </a:lnSpc>
                        <a:spcBef>
                          <a:spcPct val="0"/>
                        </a:spcBef>
                        <a:spcAft>
                          <a:spcPts val="1000"/>
                        </a:spcAft>
                        <a:buClrTx/>
                        <a:buSzTx/>
                        <a:buFontTx/>
                        <a:buNone/>
                        <a:tabLst/>
                      </a:pPr>
                      <a:r>
                        <a:rPr kumimoji="0" lang="en-GB" sz="1400" b="1" i="0" u="none" strike="noStrike" cap="none" normalizeH="0" baseline="0" smtClean="0">
                          <a:ln>
                            <a:noFill/>
                          </a:ln>
                          <a:solidFill>
                            <a:schemeClr val="tx1"/>
                          </a:solidFill>
                          <a:effectLst/>
                          <a:latin typeface="+mj-lt"/>
                          <a:cs typeface="Times New Roman" pitchFamily="18" charset="0"/>
                        </a:rPr>
                        <a:t>working exclusively </a:t>
                      </a:r>
                      <a:r>
                        <a:rPr kumimoji="0" lang="en-GB" sz="1400" b="0" i="0" u="none" strike="noStrike" cap="none" normalizeH="0" baseline="0" smtClean="0">
                          <a:ln>
                            <a:noFill/>
                          </a:ln>
                          <a:solidFill>
                            <a:schemeClr val="tx1"/>
                          </a:solidFill>
                          <a:effectLst/>
                          <a:latin typeface="+mj-lt"/>
                          <a:cs typeface="Times New Roman" pitchFamily="18" charset="0"/>
                        </a:rPr>
                        <a:t>for the EU action during the entire year</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D0F0"/>
                    </a:solidFill>
                  </a:tcPr>
                </a:tc>
                <a:tc>
                  <a:txBody>
                    <a:bodyPr/>
                    <a:lstStyle/>
                    <a:p>
                      <a:pPr marL="0" marR="0" lvl="0" indent="0" algn="ctr" defTabSz="912813" rtl="0" eaLnBrk="1" fontAlgn="base" latinLnBrk="0" hangingPunct="1">
                        <a:lnSpc>
                          <a:spcPct val="100000"/>
                        </a:lnSpc>
                        <a:spcBef>
                          <a:spcPct val="0"/>
                        </a:spcBef>
                        <a:spcAft>
                          <a:spcPts val="1000"/>
                        </a:spcAft>
                        <a:buClrTx/>
                        <a:buSzTx/>
                        <a:buFontTx/>
                        <a:buNone/>
                        <a:tabLst/>
                      </a:pPr>
                      <a:r>
                        <a:rPr kumimoji="0" lang="en-GB" sz="1400" b="1" i="0" u="none" strike="noStrike" cap="none" normalizeH="0" baseline="0" smtClean="0">
                          <a:ln>
                            <a:noFill/>
                          </a:ln>
                          <a:solidFill>
                            <a:schemeClr val="tx1"/>
                          </a:solidFill>
                          <a:effectLst/>
                          <a:latin typeface="+mj-lt"/>
                          <a:cs typeface="Times New Roman" pitchFamily="18" charset="0"/>
                        </a:rPr>
                        <a:t>EUR 8 000</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2813"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mj-lt"/>
                          <a:cs typeface="Times New Roman" pitchFamily="18" charset="0"/>
                        </a:rPr>
                        <a:t>pro-rata amount of EUR 8 000</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2350">
                <a:tc>
                  <a:txBody>
                    <a:bodyPr/>
                    <a:lstStyle/>
                    <a:p>
                      <a:pPr marL="0" marR="0" lvl="0" indent="0" algn="just" defTabSz="912813" rtl="0" eaLnBrk="1" fontAlgn="base" latinLnBrk="0" hangingPunct="1">
                        <a:lnSpc>
                          <a:spcPct val="100000"/>
                        </a:lnSpc>
                        <a:spcBef>
                          <a:spcPts val="1200"/>
                        </a:spcBef>
                        <a:spcAft>
                          <a:spcPct val="0"/>
                        </a:spcAft>
                        <a:buClrTx/>
                        <a:buSzTx/>
                        <a:buFontTx/>
                        <a:buNone/>
                        <a:tabLst/>
                      </a:pPr>
                      <a:endParaRPr kumimoji="0" lang="en-GB" sz="400" b="0" i="0" u="none" strike="noStrike" cap="none" normalizeH="0" baseline="0" smtClean="0">
                        <a:ln>
                          <a:noFill/>
                        </a:ln>
                        <a:solidFill>
                          <a:schemeClr val="tx1"/>
                        </a:solidFill>
                        <a:effectLst/>
                        <a:latin typeface="+mj-lt"/>
                        <a:cs typeface="Times New Roman" pitchFamily="18" charset="0"/>
                      </a:endParaRPr>
                    </a:p>
                    <a:p>
                      <a:pPr marL="0" marR="0" lvl="0" indent="0" algn="just" defTabSz="912813"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mj-lt"/>
                          <a:cs typeface="Times New Roman" pitchFamily="18" charset="0"/>
                        </a:rPr>
                        <a:t>NOT</a:t>
                      </a:r>
                      <a:r>
                        <a:rPr kumimoji="0" lang="en-GB" sz="1400" b="0" i="0" u="none" strike="noStrike" cap="none" normalizeH="0" baseline="0" smtClean="0">
                          <a:ln>
                            <a:noFill/>
                          </a:ln>
                          <a:solidFill>
                            <a:schemeClr val="tx1"/>
                          </a:solidFill>
                          <a:effectLst/>
                          <a:latin typeface="+mj-lt"/>
                          <a:cs typeface="Times New Roman" pitchFamily="18" charset="0"/>
                        </a:rPr>
                        <a:t> working exclusively for the EU action during the entire year</a:t>
                      </a:r>
                      <a:endParaRPr kumimoji="0" lang="en-GB" sz="1800" b="0" i="0" u="none" strike="noStrike" cap="none" normalizeH="0" baseline="0" smtClean="0">
                        <a:ln>
                          <a:noFill/>
                        </a:ln>
                        <a:solidFill>
                          <a:schemeClr val="tx1"/>
                        </a:solidFill>
                        <a:effectLst/>
                        <a:latin typeface="+mj-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D0F0"/>
                    </a:solidFill>
                  </a:tcPr>
                </a:tc>
                <a:tc gridSpan="2">
                  <a:txBody>
                    <a:bodyPr/>
                    <a:lstStyle/>
                    <a:p>
                      <a:pPr marL="4210050" marR="0" lvl="0" indent="-4210050" algn="just" defTabSz="912813"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mj-lt"/>
                          <a:cs typeface="Times New Roman" pitchFamily="18" charset="0"/>
                        </a:rPr>
                        <a:t>{8 000 / annual productive hours FTE} * hours worked for the action over the year</a:t>
                      </a:r>
                      <a:endParaRPr kumimoji="0" lang="en-GB" sz="1800" b="0" i="0" u="none" strike="noStrike" cap="none" normalizeH="0" baseline="0" dirty="0" smtClean="0">
                        <a:ln>
                          <a:noFill/>
                        </a:ln>
                        <a:solidFill>
                          <a:schemeClr val="tx1"/>
                        </a:solidFill>
                        <a:effectLst/>
                        <a:latin typeface="+mj-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3"/>
                  </a:ext>
                </a:extLst>
              </a:tr>
            </a:tbl>
          </a:graphicData>
        </a:graphic>
      </p:graphicFrame>
      <p:sp>
        <p:nvSpPr>
          <p:cNvPr id="102431" name="Rectangle 8"/>
          <p:cNvSpPr>
            <a:spLocks noChangeArrowheads="1"/>
          </p:cNvSpPr>
          <p:nvPr/>
        </p:nvSpPr>
        <p:spPr bwMode="auto">
          <a:xfrm>
            <a:off x="1057275" y="6151563"/>
            <a:ext cx="9532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r>
              <a:rPr lang="en-GB" sz="1800" b="0" dirty="0">
                <a:solidFill>
                  <a:srgbClr val="0F5494"/>
                </a:solidFill>
                <a:latin typeface="+mj-lt"/>
                <a:cs typeface="Times New Roman" pitchFamily="18" charset="0"/>
              </a:rPr>
              <a:t>The ceiling covers the additional salary + all additional taxes, costs and social security contributions triggered by the additional salary.</a:t>
            </a:r>
          </a:p>
        </p:txBody>
      </p:sp>
      <p:sp>
        <p:nvSpPr>
          <p:cNvPr id="12" name="Rectangle 11"/>
          <p:cNvSpPr/>
          <p:nvPr/>
        </p:nvSpPr>
        <p:spPr>
          <a:xfrm>
            <a:off x="432506" y="1124818"/>
            <a:ext cx="2033873" cy="946870"/>
          </a:xfrm>
          <a:prstGeom prst="rect">
            <a:avLst/>
          </a:prstGeom>
          <a:solidFill>
            <a:srgbClr val="B489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t>Additional remuneration</a:t>
            </a:r>
            <a:endParaRPr lang="en-GB" sz="1800" dirty="0"/>
          </a:p>
        </p:txBody>
      </p:sp>
    </p:spTree>
    <p:extLst>
      <p:ext uri="{BB962C8B-B14F-4D97-AF65-F5344CB8AC3E}">
        <p14:creationId xmlns:p14="http://schemas.microsoft.com/office/powerpoint/2010/main" val="2532518571"/>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13" y="-1588"/>
            <a:ext cx="10715626" cy="828676"/>
            <a:chOff x="-11113" y="-1588"/>
            <a:chExt cx="10715626" cy="828676"/>
          </a:xfrm>
        </p:grpSpPr>
        <p:sp>
          <p:nvSpPr>
            <p:cNvPr id="97284" name="Rectangle 4"/>
            <p:cNvSpPr txBox="1">
              <a:spLocks noChangeArrowheads="1"/>
            </p:cNvSpPr>
            <p:nvPr/>
          </p:nvSpPr>
          <p:spPr bwMode="auto">
            <a:xfrm>
              <a:off x="-11113" y="-1588"/>
              <a:ext cx="10715626" cy="828676"/>
            </a:xfrm>
            <a:prstGeom prst="rect">
              <a:avLst/>
            </a:prstGeom>
            <a:solidFill>
              <a:srgbClr val="7264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10" name="Title 187464"/>
            <p:cNvSpPr txBox="1">
              <a:spLocks/>
            </p:cNvSpPr>
            <p:nvPr/>
          </p:nvSpPr>
          <p:spPr bwMode="auto">
            <a:xfrm>
              <a:off x="90116" y="23813"/>
              <a:ext cx="1051316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2400" i="1" kern="0" dirty="0" smtClean="0">
                  <a:solidFill>
                    <a:schemeClr val="bg1"/>
                  </a:solidFill>
                </a:rPr>
                <a:t>Example (III): Add eligible additional remuneration </a:t>
              </a:r>
              <a:r>
                <a:rPr lang="en-GB" sz="2000" i="1" kern="0" dirty="0" smtClean="0">
                  <a:solidFill>
                    <a:schemeClr val="bg1"/>
                  </a:solidFill>
                </a:rPr>
                <a:t>(Step 4)</a:t>
              </a:r>
              <a:endParaRPr lang="en-GB" sz="2400" i="1" kern="0" dirty="0">
                <a:solidFill>
                  <a:schemeClr val="bg1"/>
                </a:solidFill>
              </a:endParaRPr>
            </a:p>
          </p:txBody>
        </p:sp>
      </p:grpSp>
      <p:sp>
        <p:nvSpPr>
          <p:cNvPr id="11" name="Text Box 10"/>
          <p:cNvSpPr txBox="1">
            <a:spLocks noChangeArrowheads="1"/>
          </p:cNvSpPr>
          <p:nvPr/>
        </p:nvSpPr>
        <p:spPr bwMode="auto">
          <a:xfrm>
            <a:off x="208334" y="1188343"/>
            <a:ext cx="10369921" cy="8615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0000CC"/>
                </a:solidFill>
              </a:rPr>
              <a:t>'Basic</a:t>
            </a:r>
            <a:r>
              <a:rPr lang="en-GB" altLang="en-US" sz="2000" b="0" dirty="0">
                <a:solidFill>
                  <a:srgbClr val="0000CC"/>
                </a:solidFill>
              </a:rPr>
              <a:t>' personnel </a:t>
            </a:r>
            <a:r>
              <a:rPr lang="en-GB" altLang="en-US" sz="2000" b="0" dirty="0" smtClean="0">
                <a:solidFill>
                  <a:srgbClr val="0000CC"/>
                </a:solidFill>
              </a:rPr>
              <a:t>costs	= </a:t>
            </a:r>
            <a:r>
              <a:rPr lang="en-GB" altLang="en-US" sz="2000" b="0" dirty="0">
                <a:solidFill>
                  <a:srgbClr val="0000CC"/>
                </a:solidFill>
              </a:rPr>
              <a:t>22,5 €/hour x 860 hours </a:t>
            </a:r>
            <a:r>
              <a:rPr lang="en-GB" altLang="en-US" sz="2000" b="0" dirty="0" smtClean="0">
                <a:solidFill>
                  <a:srgbClr val="0000CC"/>
                </a:solidFill>
              </a:rPr>
              <a:t>				= </a:t>
            </a:r>
            <a:r>
              <a:rPr lang="en-GB" altLang="en-US" sz="2000" b="0" dirty="0">
                <a:solidFill>
                  <a:srgbClr val="0000CC"/>
                </a:solidFill>
              </a:rPr>
              <a:t>19 350 € </a:t>
            </a:r>
          </a:p>
          <a:p>
            <a:pPr marL="0" lvl="1" indent="0" eaLnBrk="1" hangingPunct="1">
              <a:spcBef>
                <a:spcPct val="50000"/>
              </a:spcBef>
              <a:buClr>
                <a:srgbClr val="333399"/>
              </a:buClr>
            </a:pPr>
            <a:r>
              <a:rPr lang="en-GB" altLang="en-US" sz="2000" b="0" dirty="0" smtClean="0">
                <a:solidFill>
                  <a:srgbClr val="0000CC"/>
                </a:solidFill>
              </a:rPr>
              <a:t>Additional remuneration	= </a:t>
            </a:r>
            <a:r>
              <a:rPr lang="en-GB" altLang="en-US" sz="2000" b="0" dirty="0">
                <a:solidFill>
                  <a:srgbClr val="0000CC"/>
                </a:solidFill>
              </a:rPr>
              <a:t>27,5 – 22,5 = 5 €/hour x 860 hours </a:t>
            </a:r>
            <a:r>
              <a:rPr lang="en-GB" altLang="en-US" sz="2000" b="0" dirty="0" smtClean="0">
                <a:solidFill>
                  <a:srgbClr val="0000CC"/>
                </a:solidFill>
              </a:rPr>
              <a:t>	=   4 </a:t>
            </a:r>
            <a:r>
              <a:rPr lang="en-GB" altLang="en-US" sz="2000" b="0" dirty="0">
                <a:solidFill>
                  <a:srgbClr val="0000CC"/>
                </a:solidFill>
              </a:rPr>
              <a:t>300 € </a:t>
            </a:r>
          </a:p>
        </p:txBody>
      </p:sp>
      <p:sp>
        <p:nvSpPr>
          <p:cNvPr id="3" name="Flowchart: Direct Access Storage 2"/>
          <p:cNvSpPr/>
          <p:nvPr/>
        </p:nvSpPr>
        <p:spPr>
          <a:xfrm>
            <a:off x="378148" y="3185839"/>
            <a:ext cx="2329024" cy="1008112"/>
          </a:xfrm>
          <a:prstGeom prst="flowChartMagneticDrum">
            <a:avLst/>
          </a:prstGeom>
          <a:solidFill>
            <a:srgbClr val="133176"/>
          </a:solidFill>
          <a:ln>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smtClean="0"/>
              <a:t>LEGAL ENTITY</a:t>
            </a:r>
            <a:endParaRPr lang="en-GB" sz="1800" dirty="0"/>
          </a:p>
        </p:txBody>
      </p:sp>
      <p:sp>
        <p:nvSpPr>
          <p:cNvPr id="4" name="Line Callout 2 (Accent Bar) 3"/>
          <p:cNvSpPr/>
          <p:nvPr/>
        </p:nvSpPr>
        <p:spPr>
          <a:xfrm>
            <a:off x="3251225" y="2597621"/>
            <a:ext cx="6696744" cy="1092274"/>
          </a:xfrm>
          <a:prstGeom prst="accentCallout2">
            <a:avLst>
              <a:gd name="adj1" fmla="val 19622"/>
              <a:gd name="adj2" fmla="val -2376"/>
              <a:gd name="adj3" fmla="val 21366"/>
              <a:gd name="adj4" fmla="val -6535"/>
              <a:gd name="adj5" fmla="val 94187"/>
              <a:gd name="adj6" fmla="val -14540"/>
            </a:avLst>
          </a:prstGeom>
          <a:solidFill>
            <a:schemeClr val="accent6">
              <a:lumMod val="20000"/>
              <a:lumOff val="80000"/>
              <a:alpha val="5000"/>
            </a:schemeClr>
          </a:solidFill>
          <a:ln w="22225">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solidFill>
                <a:schemeClr val="accent6">
                  <a:lumMod val="60000"/>
                  <a:lumOff val="40000"/>
                </a:schemeClr>
              </a:solidFill>
            </a:endParaRPr>
          </a:p>
        </p:txBody>
      </p:sp>
      <p:sp>
        <p:nvSpPr>
          <p:cNvPr id="13" name="Line Callout 2 (Accent Bar) 12"/>
          <p:cNvSpPr/>
          <p:nvPr/>
        </p:nvSpPr>
        <p:spPr>
          <a:xfrm>
            <a:off x="3251225" y="4193951"/>
            <a:ext cx="6920011" cy="2223542"/>
          </a:xfrm>
          <a:prstGeom prst="accentCallout2">
            <a:avLst>
              <a:gd name="adj1" fmla="val 14390"/>
              <a:gd name="adj2" fmla="val -2423"/>
              <a:gd name="adj3" fmla="val 14390"/>
              <a:gd name="adj4" fmla="val -6676"/>
              <a:gd name="adj5" fmla="val -19496"/>
              <a:gd name="adj6" fmla="val -13822"/>
            </a:avLst>
          </a:prstGeom>
          <a:solidFill>
            <a:schemeClr val="accent6">
              <a:lumMod val="20000"/>
              <a:lumOff val="80000"/>
              <a:alpha val="5000"/>
            </a:schemeClr>
          </a:solidFill>
          <a:ln w="22225">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accent6">
                  <a:lumMod val="60000"/>
                  <a:lumOff val="40000"/>
                </a:schemeClr>
              </a:solidFill>
            </a:endParaRPr>
          </a:p>
        </p:txBody>
      </p:sp>
      <p:sp>
        <p:nvSpPr>
          <p:cNvPr id="15" name="Text Box 10"/>
          <p:cNvSpPr txBox="1">
            <a:spLocks noChangeArrowheads="1"/>
          </p:cNvSpPr>
          <p:nvPr/>
        </p:nvSpPr>
        <p:spPr bwMode="auto">
          <a:xfrm>
            <a:off x="3276712" y="2606493"/>
            <a:ext cx="6701356" cy="8615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If </a:t>
            </a:r>
            <a:r>
              <a:rPr lang="en-GB" altLang="en-US" sz="2000" i="1" dirty="0" smtClean="0">
                <a:solidFill>
                  <a:srgbClr val="502800"/>
                </a:solidFill>
              </a:rPr>
              <a:t>for-profit</a:t>
            </a:r>
            <a:r>
              <a:rPr lang="en-GB" altLang="en-US" sz="2000" b="0" dirty="0" smtClean="0">
                <a:solidFill>
                  <a:srgbClr val="502800"/>
                </a:solidFill>
              </a:rPr>
              <a:t>: eligible additional remuneration = </a:t>
            </a:r>
            <a:r>
              <a:rPr lang="en-GB" altLang="en-US" sz="2000" b="0" dirty="0" smtClean="0">
                <a:solidFill>
                  <a:srgbClr val="502800"/>
                </a:solidFill>
                <a:latin typeface="Times New Roman"/>
                <a:cs typeface="Times New Roman"/>
              </a:rPr>
              <a:t>Ø</a:t>
            </a:r>
            <a:r>
              <a:rPr lang="en-GB" altLang="en-US" sz="2000" b="0" dirty="0" smtClean="0">
                <a:solidFill>
                  <a:srgbClr val="502800"/>
                </a:solidFill>
              </a:rPr>
              <a:t> </a:t>
            </a:r>
            <a:endParaRPr lang="en-GB" altLang="en-US" sz="2000" dirty="0" smtClean="0">
              <a:solidFill>
                <a:srgbClr val="502800"/>
              </a:solidFill>
            </a:endParaRPr>
          </a:p>
          <a:p>
            <a:pPr marL="0" lvl="1" indent="0" eaLnBrk="1" hangingPunct="1">
              <a:spcBef>
                <a:spcPct val="50000"/>
              </a:spcBef>
              <a:buClr>
                <a:srgbClr val="333399"/>
              </a:buClr>
            </a:pPr>
            <a:r>
              <a:rPr lang="en-GB" altLang="en-US" sz="2000" b="0" dirty="0" smtClean="0">
                <a:solidFill>
                  <a:srgbClr val="502800"/>
                </a:solidFill>
              </a:rPr>
              <a:t>Personnel costs  = 19 350 + 0 = </a:t>
            </a:r>
            <a:r>
              <a:rPr lang="en-GB" altLang="en-US" sz="2000" dirty="0" smtClean="0">
                <a:solidFill>
                  <a:srgbClr val="502800"/>
                </a:solidFill>
              </a:rPr>
              <a:t>19 350 €</a:t>
            </a:r>
          </a:p>
        </p:txBody>
      </p:sp>
      <p:sp>
        <p:nvSpPr>
          <p:cNvPr id="17" name="Text Box 10"/>
          <p:cNvSpPr txBox="1">
            <a:spLocks noChangeArrowheads="1"/>
          </p:cNvSpPr>
          <p:nvPr/>
        </p:nvSpPr>
        <p:spPr bwMode="auto">
          <a:xfrm>
            <a:off x="3325864" y="4172325"/>
            <a:ext cx="7061396" cy="27082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lvl="1" indent="0" eaLnBrk="1" hangingPunct="1">
              <a:spcBef>
                <a:spcPct val="50000"/>
              </a:spcBef>
              <a:buClr>
                <a:srgbClr val="333399"/>
              </a:buClr>
            </a:pPr>
            <a:r>
              <a:rPr lang="en-GB" altLang="en-US" sz="2000" b="0" dirty="0" smtClean="0">
                <a:solidFill>
                  <a:srgbClr val="502800"/>
                </a:solidFill>
              </a:rPr>
              <a:t>If </a:t>
            </a:r>
            <a:r>
              <a:rPr lang="en-GB" altLang="en-US" sz="2000" i="1" dirty="0" smtClean="0">
                <a:solidFill>
                  <a:srgbClr val="502800"/>
                </a:solidFill>
              </a:rPr>
              <a:t>non-profit</a:t>
            </a:r>
            <a:r>
              <a:rPr lang="en-GB" altLang="en-US" sz="2000" b="0" dirty="0" smtClean="0">
                <a:solidFill>
                  <a:srgbClr val="502800"/>
                </a:solidFill>
              </a:rPr>
              <a:t>: additional remuneration eligible up to the pro-rata of the ceiling</a:t>
            </a:r>
            <a:endParaRPr lang="en-GB" altLang="en-US" sz="2000" dirty="0" smtClean="0">
              <a:solidFill>
                <a:srgbClr val="502800"/>
              </a:solidFill>
            </a:endParaRPr>
          </a:p>
          <a:p>
            <a:pPr marL="0" lvl="1" indent="0" eaLnBrk="1" hangingPunct="1">
              <a:spcBef>
                <a:spcPct val="50000"/>
              </a:spcBef>
              <a:buClr>
                <a:srgbClr val="333399"/>
              </a:buClr>
            </a:pPr>
            <a:r>
              <a:rPr lang="en-GB" altLang="en-US" sz="2000" b="0" dirty="0" smtClean="0">
                <a:solidFill>
                  <a:srgbClr val="502800"/>
                </a:solidFill>
              </a:rPr>
              <a:t>Pro-rata = (8 000 / 1720) x 860 = 4 000 €</a:t>
            </a:r>
          </a:p>
          <a:p>
            <a:pPr marL="0" lvl="1" indent="0" eaLnBrk="1" hangingPunct="1">
              <a:spcBef>
                <a:spcPct val="50000"/>
              </a:spcBef>
              <a:buClr>
                <a:srgbClr val="333399"/>
              </a:buClr>
            </a:pPr>
            <a:r>
              <a:rPr lang="en-GB" altLang="en-US" sz="2000" b="0" dirty="0" smtClean="0">
                <a:solidFill>
                  <a:srgbClr val="502800"/>
                </a:solidFill>
              </a:rPr>
              <a:t>  Paid (4 300) </a:t>
            </a:r>
            <a:r>
              <a:rPr lang="en-GB" altLang="en-US" sz="2000" dirty="0" smtClean="0">
                <a:solidFill>
                  <a:srgbClr val="502800"/>
                </a:solidFill>
              </a:rPr>
              <a:t>&gt;</a:t>
            </a:r>
            <a:r>
              <a:rPr lang="en-GB" altLang="en-US" sz="2000" b="0" dirty="0" smtClean="0">
                <a:solidFill>
                  <a:srgbClr val="502800"/>
                </a:solidFill>
              </a:rPr>
              <a:t> Pro-rata (4 000) </a:t>
            </a:r>
            <a:r>
              <a:rPr lang="en-GB" altLang="en-US" sz="2000" b="0" dirty="0" smtClean="0">
                <a:solidFill>
                  <a:srgbClr val="502800"/>
                </a:solidFill>
                <a:sym typeface="Wingdings"/>
              </a:rPr>
              <a:t> 300 € </a:t>
            </a:r>
            <a:r>
              <a:rPr lang="en-GB" altLang="en-US" sz="2000" b="0" u="sng" dirty="0" smtClean="0">
                <a:solidFill>
                  <a:srgbClr val="502800"/>
                </a:solidFill>
                <a:sym typeface="Wingdings"/>
              </a:rPr>
              <a:t>ineligible</a:t>
            </a:r>
            <a:endParaRPr lang="en-GB" altLang="en-US" sz="2000" b="0" u="sng" dirty="0" smtClean="0">
              <a:solidFill>
                <a:srgbClr val="502800"/>
              </a:solidFill>
            </a:endParaRPr>
          </a:p>
          <a:p>
            <a:pPr marL="0" lvl="1" indent="0" eaLnBrk="1" hangingPunct="1">
              <a:spcBef>
                <a:spcPts val="2400"/>
              </a:spcBef>
              <a:buClr>
                <a:srgbClr val="333399"/>
              </a:buClr>
            </a:pPr>
            <a:r>
              <a:rPr lang="en-GB" altLang="en-US" sz="2000" b="0" dirty="0">
                <a:solidFill>
                  <a:srgbClr val="502800"/>
                </a:solidFill>
              </a:rPr>
              <a:t>Personnel costs </a:t>
            </a:r>
            <a:r>
              <a:rPr lang="en-GB" altLang="en-US" sz="2000" b="0" dirty="0" smtClean="0">
                <a:solidFill>
                  <a:srgbClr val="502800"/>
                </a:solidFill>
              </a:rPr>
              <a:t>2016 = </a:t>
            </a:r>
            <a:r>
              <a:rPr lang="en-GB" altLang="en-US" sz="2000" b="0" dirty="0">
                <a:solidFill>
                  <a:srgbClr val="502800"/>
                </a:solidFill>
              </a:rPr>
              <a:t>19 350 + </a:t>
            </a:r>
            <a:r>
              <a:rPr lang="en-GB" altLang="en-US" sz="2000" b="0" dirty="0" smtClean="0">
                <a:solidFill>
                  <a:srgbClr val="502800"/>
                </a:solidFill>
              </a:rPr>
              <a:t>4 000 </a:t>
            </a:r>
            <a:r>
              <a:rPr lang="en-GB" altLang="en-US" sz="2000" b="0" dirty="0">
                <a:solidFill>
                  <a:srgbClr val="502800"/>
                </a:solidFill>
              </a:rPr>
              <a:t>= </a:t>
            </a:r>
            <a:r>
              <a:rPr lang="en-GB" altLang="en-US" sz="2000" dirty="0" smtClean="0">
                <a:solidFill>
                  <a:srgbClr val="502800"/>
                </a:solidFill>
              </a:rPr>
              <a:t>23 350 €</a:t>
            </a:r>
            <a:endParaRPr lang="en-GB" altLang="en-US" sz="2000" dirty="0">
              <a:solidFill>
                <a:srgbClr val="502800"/>
              </a:solidFill>
            </a:endParaRPr>
          </a:p>
          <a:p>
            <a:pPr marL="0" lvl="1" indent="0" eaLnBrk="1" hangingPunct="1">
              <a:spcBef>
                <a:spcPct val="50000"/>
              </a:spcBef>
              <a:buClr>
                <a:srgbClr val="333399"/>
              </a:buClr>
            </a:pPr>
            <a:endParaRPr lang="en-GB" altLang="en-US" sz="2000" b="0" dirty="0" smtClean="0">
              <a:solidFill>
                <a:srgbClr val="502800"/>
              </a:solidFill>
            </a:endParaRPr>
          </a:p>
        </p:txBody>
      </p:sp>
    </p:spTree>
    <p:extLst>
      <p:ext uri="{BB962C8B-B14F-4D97-AF65-F5344CB8AC3E}">
        <p14:creationId xmlns:p14="http://schemas.microsoft.com/office/powerpoint/2010/main" val="2869869488"/>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a:solidFill>
                <a:schemeClr val="bg1"/>
              </a:solidFill>
              <a:ea typeface="Verdana" pitchFamily="34" charset="0"/>
              <a:cs typeface="Verdana" pitchFamily="34" charset="0"/>
            </a:endParaRPr>
          </a:p>
        </p:txBody>
      </p:sp>
      <p:sp>
        <p:nvSpPr>
          <p:cNvPr id="33" name="Folded Corner 32"/>
          <p:cNvSpPr/>
          <p:nvPr/>
        </p:nvSpPr>
        <p:spPr>
          <a:xfrm>
            <a:off x="895350" y="5528493"/>
            <a:ext cx="2374900" cy="936625"/>
          </a:xfrm>
          <a:prstGeom prst="foldedCorner">
            <a:avLst/>
          </a:prstGeom>
          <a:solidFill>
            <a:schemeClr val="bg1"/>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2100" b="0" dirty="0">
                <a:solidFill>
                  <a:srgbClr val="214200"/>
                </a:solidFill>
              </a:rPr>
              <a:t>(also)</a:t>
            </a:r>
            <a:r>
              <a:rPr lang="en-GB" sz="2100" dirty="0">
                <a:solidFill>
                  <a:srgbClr val="214200"/>
                </a:solidFill>
              </a:rPr>
              <a:t> Basic Remuneration</a:t>
            </a:r>
          </a:p>
        </p:txBody>
      </p:sp>
      <p:sp>
        <p:nvSpPr>
          <p:cNvPr id="34" name="Folded Corner 33"/>
          <p:cNvSpPr/>
          <p:nvPr/>
        </p:nvSpPr>
        <p:spPr>
          <a:xfrm>
            <a:off x="895350" y="3433763"/>
            <a:ext cx="2374900" cy="936625"/>
          </a:xfrm>
          <a:prstGeom prst="foldedCorner">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2100" dirty="0">
                <a:solidFill>
                  <a:srgbClr val="C87700"/>
                </a:solidFill>
              </a:rPr>
              <a:t>Additional Remuneration</a:t>
            </a:r>
          </a:p>
        </p:txBody>
      </p:sp>
      <p:sp>
        <p:nvSpPr>
          <p:cNvPr id="35" name="Folded Corner 34"/>
          <p:cNvSpPr/>
          <p:nvPr/>
        </p:nvSpPr>
        <p:spPr>
          <a:xfrm>
            <a:off x="898525" y="1370013"/>
            <a:ext cx="2374900" cy="936625"/>
          </a:xfrm>
          <a:prstGeom prst="foldedCorner">
            <a:avLst/>
          </a:prstGeom>
          <a:noFill/>
          <a:ln>
            <a:solidFill>
              <a:srgbClr val="133176"/>
            </a:solid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2100" dirty="0">
                <a:solidFill>
                  <a:srgbClr val="C00000"/>
                </a:solidFill>
              </a:rPr>
              <a:t>Ineligible</a:t>
            </a:r>
          </a:p>
        </p:txBody>
      </p:sp>
      <p:sp>
        <p:nvSpPr>
          <p:cNvPr id="100359" name="Text Box 17"/>
          <p:cNvSpPr txBox="1">
            <a:spLocks noChangeArrowheads="1"/>
          </p:cNvSpPr>
          <p:nvPr/>
        </p:nvSpPr>
        <p:spPr bwMode="auto">
          <a:xfrm>
            <a:off x="3363913" y="1073150"/>
            <a:ext cx="6834187" cy="132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8" tIns="45704" rIns="91408" bIns="45704">
            <a:spAutoFit/>
          </a:bodyPr>
          <a:lstStyle>
            <a:lvl1pPr marL="177800" indent="-177800" eaLnBrk="0" hangingPunct="0">
              <a:tabLst>
                <a:tab pos="177800" algn="l"/>
              </a:tabLst>
              <a:defRPr sz="8700" b="1">
                <a:solidFill>
                  <a:srgbClr val="FFD624"/>
                </a:solidFill>
                <a:latin typeface="Verdana" pitchFamily="34" charset="0"/>
              </a:defRPr>
            </a:lvl1pPr>
            <a:lvl2pPr marL="742950" indent="-285750" eaLnBrk="0" hangingPunct="0">
              <a:tabLst>
                <a:tab pos="177800" algn="l"/>
              </a:tabLst>
              <a:defRPr sz="8700" b="1">
                <a:solidFill>
                  <a:srgbClr val="FFD624"/>
                </a:solidFill>
                <a:latin typeface="Verdana" pitchFamily="34" charset="0"/>
              </a:defRPr>
            </a:lvl2pPr>
            <a:lvl3pPr marL="1143000" indent="-228600" eaLnBrk="0" hangingPunct="0">
              <a:tabLst>
                <a:tab pos="177800" algn="l"/>
              </a:tabLst>
              <a:defRPr sz="8700" b="1">
                <a:solidFill>
                  <a:srgbClr val="FFD624"/>
                </a:solidFill>
                <a:latin typeface="Verdana" pitchFamily="34" charset="0"/>
              </a:defRPr>
            </a:lvl3pPr>
            <a:lvl4pPr marL="1600200" indent="-228600" eaLnBrk="0" hangingPunct="0">
              <a:tabLst>
                <a:tab pos="177800" algn="l"/>
              </a:tabLst>
              <a:defRPr sz="8700" b="1">
                <a:solidFill>
                  <a:srgbClr val="FFD624"/>
                </a:solidFill>
                <a:latin typeface="Verdana" pitchFamily="34" charset="0"/>
              </a:defRPr>
            </a:lvl4pPr>
            <a:lvl5pPr marL="2057400" indent="-228600" eaLnBrk="0" hangingPunct="0">
              <a:tabLst>
                <a:tab pos="177800" algn="l"/>
              </a:tabLst>
              <a:defRPr sz="8700" b="1">
                <a:solidFill>
                  <a:srgbClr val="FFD624"/>
                </a:solidFill>
                <a:latin typeface="Verdana" pitchFamily="34" charset="0"/>
              </a:defRPr>
            </a:lvl5pPr>
            <a:lvl6pPr marL="2514600" indent="-228600" eaLnBrk="0" fontAlgn="base" hangingPunct="0">
              <a:spcBef>
                <a:spcPct val="0"/>
              </a:spcBef>
              <a:spcAft>
                <a:spcPct val="0"/>
              </a:spcAft>
              <a:tabLst>
                <a:tab pos="177800" algn="l"/>
              </a:tabLst>
              <a:defRPr sz="8700" b="1">
                <a:solidFill>
                  <a:srgbClr val="FFD624"/>
                </a:solidFill>
                <a:latin typeface="Verdana" pitchFamily="34" charset="0"/>
              </a:defRPr>
            </a:lvl6pPr>
            <a:lvl7pPr marL="2971800" indent="-228600" eaLnBrk="0" fontAlgn="base" hangingPunct="0">
              <a:spcBef>
                <a:spcPct val="0"/>
              </a:spcBef>
              <a:spcAft>
                <a:spcPct val="0"/>
              </a:spcAft>
              <a:tabLst>
                <a:tab pos="177800" algn="l"/>
              </a:tabLst>
              <a:defRPr sz="8700" b="1">
                <a:solidFill>
                  <a:srgbClr val="FFD624"/>
                </a:solidFill>
                <a:latin typeface="Verdana" pitchFamily="34" charset="0"/>
              </a:defRPr>
            </a:lvl7pPr>
            <a:lvl8pPr marL="3429000" indent="-228600" eaLnBrk="0" fontAlgn="base" hangingPunct="0">
              <a:spcBef>
                <a:spcPct val="0"/>
              </a:spcBef>
              <a:spcAft>
                <a:spcPct val="0"/>
              </a:spcAft>
              <a:tabLst>
                <a:tab pos="177800" algn="l"/>
              </a:tabLst>
              <a:defRPr sz="8700" b="1">
                <a:solidFill>
                  <a:srgbClr val="FFD624"/>
                </a:solidFill>
                <a:latin typeface="Verdana" pitchFamily="34" charset="0"/>
              </a:defRPr>
            </a:lvl8pPr>
            <a:lvl9pPr marL="3886200" indent="-228600" eaLnBrk="0" fontAlgn="base" hangingPunct="0">
              <a:spcBef>
                <a:spcPct val="0"/>
              </a:spcBef>
              <a:spcAft>
                <a:spcPct val="0"/>
              </a:spcAft>
              <a:tabLst>
                <a:tab pos="177800" algn="l"/>
              </a:tabLst>
              <a:defRPr sz="8700" b="1">
                <a:solidFill>
                  <a:srgbClr val="FFD624"/>
                </a:solidFill>
                <a:latin typeface="Verdana" pitchFamily="34" charset="0"/>
              </a:defRPr>
            </a:lvl9pPr>
          </a:lstStyle>
          <a:p>
            <a:pPr marL="266700" indent="-266700">
              <a:spcBef>
                <a:spcPct val="50000"/>
              </a:spcBef>
              <a:buFontTx/>
              <a:buChar char="•"/>
              <a:tabLst>
                <a:tab pos="266700" algn="l"/>
              </a:tabLst>
            </a:pPr>
            <a:r>
              <a:rPr lang="en-GB" sz="1600" b="0" dirty="0">
                <a:solidFill>
                  <a:srgbClr val="FF0000"/>
                </a:solidFill>
                <a:latin typeface="+mj-lt"/>
              </a:rPr>
              <a:t>Arbitrary </a:t>
            </a:r>
            <a:r>
              <a:rPr lang="en-GB" sz="1600" b="0" dirty="0" smtClean="0">
                <a:solidFill>
                  <a:srgbClr val="FF0000"/>
                </a:solidFill>
                <a:latin typeface="+mj-lt"/>
              </a:rPr>
              <a:t>bonuses</a:t>
            </a:r>
            <a:endParaRPr lang="en-GB" sz="1600" b="0" dirty="0">
              <a:solidFill>
                <a:srgbClr val="FF0000"/>
              </a:solidFill>
              <a:latin typeface="+mj-lt"/>
            </a:endParaRPr>
          </a:p>
          <a:p>
            <a:pPr marL="266700" indent="-266700">
              <a:spcBef>
                <a:spcPct val="50000"/>
              </a:spcBef>
              <a:buFontTx/>
              <a:buChar char="•"/>
              <a:tabLst>
                <a:tab pos="266700" algn="l"/>
              </a:tabLst>
            </a:pPr>
            <a:r>
              <a:rPr lang="en-GB" sz="1600" b="0" dirty="0">
                <a:solidFill>
                  <a:srgbClr val="0F5494"/>
                </a:solidFill>
                <a:latin typeface="+mj-lt"/>
              </a:rPr>
              <a:t>Bonus based on commercial targets (e.g. sales target), fund raising targets or representing profit distribution (dividends)</a:t>
            </a:r>
          </a:p>
          <a:p>
            <a:pPr marL="266700" indent="-266700">
              <a:spcBef>
                <a:spcPct val="50000"/>
              </a:spcBef>
              <a:buFontTx/>
              <a:buChar char="•"/>
              <a:tabLst>
                <a:tab pos="266700" algn="l"/>
              </a:tabLst>
            </a:pPr>
            <a:r>
              <a:rPr lang="en-GB" sz="1600" b="0" dirty="0">
                <a:solidFill>
                  <a:srgbClr val="0F5494"/>
                </a:solidFill>
                <a:latin typeface="+mj-lt"/>
              </a:rPr>
              <a:t>Bonus applied only to EU actions</a:t>
            </a:r>
          </a:p>
        </p:txBody>
      </p:sp>
      <p:sp>
        <p:nvSpPr>
          <p:cNvPr id="100360" name="Text Box 17"/>
          <p:cNvSpPr txBox="1">
            <a:spLocks noChangeArrowheads="1"/>
          </p:cNvSpPr>
          <p:nvPr/>
        </p:nvSpPr>
        <p:spPr bwMode="auto">
          <a:xfrm>
            <a:off x="3368676" y="5233988"/>
            <a:ext cx="7258050" cy="156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8" tIns="45704" rIns="91408" bIns="45704">
            <a:spAutoFit/>
          </a:bodyPr>
          <a:lstStyle>
            <a:lvl1pPr marL="177800" indent="-177800" eaLnBrk="0" hangingPunct="0">
              <a:tabLst>
                <a:tab pos="177800" algn="l"/>
              </a:tabLst>
              <a:defRPr sz="8700" b="1">
                <a:solidFill>
                  <a:srgbClr val="FFD624"/>
                </a:solidFill>
                <a:latin typeface="Verdana" pitchFamily="34" charset="0"/>
              </a:defRPr>
            </a:lvl1pPr>
            <a:lvl2pPr marL="742950" indent="-285750" eaLnBrk="0" hangingPunct="0">
              <a:tabLst>
                <a:tab pos="177800" algn="l"/>
              </a:tabLst>
              <a:defRPr sz="8700" b="1">
                <a:solidFill>
                  <a:srgbClr val="FFD624"/>
                </a:solidFill>
                <a:latin typeface="Verdana" pitchFamily="34" charset="0"/>
              </a:defRPr>
            </a:lvl2pPr>
            <a:lvl3pPr marL="1143000" indent="-228600" eaLnBrk="0" hangingPunct="0">
              <a:tabLst>
                <a:tab pos="177800" algn="l"/>
              </a:tabLst>
              <a:defRPr sz="8700" b="1">
                <a:solidFill>
                  <a:srgbClr val="FFD624"/>
                </a:solidFill>
                <a:latin typeface="Verdana" pitchFamily="34" charset="0"/>
              </a:defRPr>
            </a:lvl3pPr>
            <a:lvl4pPr marL="1600200" indent="-228600" eaLnBrk="0" hangingPunct="0">
              <a:tabLst>
                <a:tab pos="177800" algn="l"/>
              </a:tabLst>
              <a:defRPr sz="8700" b="1">
                <a:solidFill>
                  <a:srgbClr val="FFD624"/>
                </a:solidFill>
                <a:latin typeface="Verdana" pitchFamily="34" charset="0"/>
              </a:defRPr>
            </a:lvl4pPr>
            <a:lvl5pPr marL="2057400" indent="-228600" eaLnBrk="0" hangingPunct="0">
              <a:tabLst>
                <a:tab pos="177800" algn="l"/>
              </a:tabLst>
              <a:defRPr sz="8700" b="1">
                <a:solidFill>
                  <a:srgbClr val="FFD624"/>
                </a:solidFill>
                <a:latin typeface="Verdana" pitchFamily="34" charset="0"/>
              </a:defRPr>
            </a:lvl5pPr>
            <a:lvl6pPr marL="2514600" indent="-228600" eaLnBrk="0" fontAlgn="base" hangingPunct="0">
              <a:spcBef>
                <a:spcPct val="0"/>
              </a:spcBef>
              <a:spcAft>
                <a:spcPct val="0"/>
              </a:spcAft>
              <a:tabLst>
                <a:tab pos="177800" algn="l"/>
              </a:tabLst>
              <a:defRPr sz="8700" b="1">
                <a:solidFill>
                  <a:srgbClr val="FFD624"/>
                </a:solidFill>
                <a:latin typeface="Verdana" pitchFamily="34" charset="0"/>
              </a:defRPr>
            </a:lvl6pPr>
            <a:lvl7pPr marL="2971800" indent="-228600" eaLnBrk="0" fontAlgn="base" hangingPunct="0">
              <a:spcBef>
                <a:spcPct val="0"/>
              </a:spcBef>
              <a:spcAft>
                <a:spcPct val="0"/>
              </a:spcAft>
              <a:tabLst>
                <a:tab pos="177800" algn="l"/>
              </a:tabLst>
              <a:defRPr sz="8700" b="1">
                <a:solidFill>
                  <a:srgbClr val="FFD624"/>
                </a:solidFill>
                <a:latin typeface="Verdana" pitchFamily="34" charset="0"/>
              </a:defRPr>
            </a:lvl7pPr>
            <a:lvl8pPr marL="3429000" indent="-228600" eaLnBrk="0" fontAlgn="base" hangingPunct="0">
              <a:spcBef>
                <a:spcPct val="0"/>
              </a:spcBef>
              <a:spcAft>
                <a:spcPct val="0"/>
              </a:spcAft>
              <a:tabLst>
                <a:tab pos="177800" algn="l"/>
              </a:tabLst>
              <a:defRPr sz="8700" b="1">
                <a:solidFill>
                  <a:srgbClr val="FFD624"/>
                </a:solidFill>
                <a:latin typeface="Verdana" pitchFamily="34" charset="0"/>
              </a:defRPr>
            </a:lvl8pPr>
            <a:lvl9pPr marL="3886200" indent="-228600" eaLnBrk="0" fontAlgn="base" hangingPunct="0">
              <a:spcBef>
                <a:spcPct val="0"/>
              </a:spcBef>
              <a:spcAft>
                <a:spcPct val="0"/>
              </a:spcAft>
              <a:tabLst>
                <a:tab pos="177800" algn="l"/>
              </a:tabLst>
              <a:defRPr sz="8700" b="1">
                <a:solidFill>
                  <a:srgbClr val="FFD624"/>
                </a:solidFill>
                <a:latin typeface="Verdana" pitchFamily="34" charset="0"/>
              </a:defRPr>
            </a:lvl9pPr>
          </a:lstStyle>
          <a:p>
            <a:pPr marL="266700" indent="-266700">
              <a:spcBef>
                <a:spcPct val="50000"/>
              </a:spcBef>
              <a:buFontTx/>
              <a:buChar char="•"/>
              <a:tabLst>
                <a:tab pos="266700" algn="l"/>
              </a:tabLst>
            </a:pPr>
            <a:r>
              <a:rPr lang="en-GB" sz="1600" b="0" dirty="0">
                <a:solidFill>
                  <a:srgbClr val="0F5494"/>
                </a:solidFill>
                <a:latin typeface="+mj-lt"/>
              </a:rPr>
              <a:t>If not triggered by specific </a:t>
            </a:r>
            <a:r>
              <a:rPr lang="en-GB" sz="1600" b="0" dirty="0" smtClean="0">
                <a:solidFill>
                  <a:srgbClr val="0F5494"/>
                </a:solidFill>
                <a:latin typeface="+mj-lt"/>
              </a:rPr>
              <a:t>projects OR if triggered by projects, up to the level of remuneration paid in national projects</a:t>
            </a:r>
            <a:endParaRPr lang="en-GB" sz="1600" b="0" dirty="0">
              <a:solidFill>
                <a:srgbClr val="0F5494"/>
              </a:solidFill>
              <a:latin typeface="+mj-lt"/>
            </a:endParaRPr>
          </a:p>
          <a:p>
            <a:pPr marL="266700" indent="-266700">
              <a:spcBef>
                <a:spcPct val="50000"/>
              </a:spcBef>
              <a:buFontTx/>
              <a:buChar char="•"/>
              <a:tabLst>
                <a:tab pos="266700" algn="l"/>
              </a:tabLst>
            </a:pPr>
            <a:r>
              <a:rPr lang="en-GB" sz="1600" b="0" dirty="0" smtClean="0">
                <a:solidFill>
                  <a:srgbClr val="0F5494"/>
                </a:solidFill>
                <a:latin typeface="+mj-lt"/>
              </a:rPr>
              <a:t>Scheme </a:t>
            </a:r>
            <a:r>
              <a:rPr lang="en-GB" sz="1600" b="0" dirty="0">
                <a:solidFill>
                  <a:srgbClr val="0F5494"/>
                </a:solidFill>
                <a:latin typeface="+mj-lt"/>
              </a:rPr>
              <a:t>authorised by law, collective agreement of </a:t>
            </a:r>
            <a:r>
              <a:rPr lang="en-GB" sz="1600" b="0" dirty="0" smtClean="0">
                <a:solidFill>
                  <a:srgbClr val="0F5494"/>
                </a:solidFill>
                <a:latin typeface="+mj-lt"/>
              </a:rPr>
              <a:t>contract</a:t>
            </a:r>
            <a:endParaRPr lang="en-GB" sz="1600" b="0" dirty="0">
              <a:solidFill>
                <a:srgbClr val="0F5494"/>
              </a:solidFill>
              <a:latin typeface="+mj-lt"/>
            </a:endParaRPr>
          </a:p>
          <a:p>
            <a:pPr marL="266700" indent="-266700">
              <a:spcBef>
                <a:spcPct val="50000"/>
              </a:spcBef>
              <a:buFontTx/>
              <a:buChar char="•"/>
              <a:tabLst>
                <a:tab pos="266700" algn="l"/>
              </a:tabLst>
            </a:pPr>
            <a:r>
              <a:rPr lang="en-GB" sz="1600" b="0" dirty="0">
                <a:solidFill>
                  <a:srgbClr val="0F5494"/>
                </a:solidFill>
                <a:latin typeface="+mj-lt"/>
              </a:rPr>
              <a:t>Determined using objective criteria established in the internal rules</a:t>
            </a:r>
          </a:p>
        </p:txBody>
      </p:sp>
      <p:grpSp>
        <p:nvGrpSpPr>
          <p:cNvPr id="100361" name="Group 2"/>
          <p:cNvGrpSpPr>
            <a:grpSpLocks/>
          </p:cNvGrpSpPr>
          <p:nvPr/>
        </p:nvGrpSpPr>
        <p:grpSpPr bwMode="auto">
          <a:xfrm>
            <a:off x="3368676" y="2900362"/>
            <a:ext cx="6946576" cy="2062103"/>
            <a:chOff x="3447408" y="2921714"/>
            <a:chExt cx="7245992" cy="2060049"/>
          </a:xfrm>
        </p:grpSpPr>
        <p:sp>
          <p:nvSpPr>
            <p:cNvPr id="100366" name="Text Box 17"/>
            <p:cNvSpPr txBox="1">
              <a:spLocks noChangeArrowheads="1"/>
            </p:cNvSpPr>
            <p:nvPr/>
          </p:nvSpPr>
          <p:spPr bwMode="auto">
            <a:xfrm>
              <a:off x="3447408" y="2921714"/>
              <a:ext cx="7245992" cy="206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eaLnBrk="0" hangingPunct="0">
                <a:tabLst>
                  <a:tab pos="177800" algn="l"/>
                </a:tabLst>
                <a:defRPr sz="8700" b="1">
                  <a:solidFill>
                    <a:srgbClr val="FFD624"/>
                  </a:solidFill>
                  <a:latin typeface="Verdana" pitchFamily="34" charset="0"/>
                </a:defRPr>
              </a:lvl1pPr>
              <a:lvl2pPr marL="742950" indent="-285750" eaLnBrk="0" hangingPunct="0">
                <a:tabLst>
                  <a:tab pos="177800" algn="l"/>
                </a:tabLst>
                <a:defRPr sz="8700" b="1">
                  <a:solidFill>
                    <a:srgbClr val="FFD624"/>
                  </a:solidFill>
                  <a:latin typeface="Verdana" pitchFamily="34" charset="0"/>
                </a:defRPr>
              </a:lvl2pPr>
              <a:lvl3pPr marL="1143000" indent="-228600" eaLnBrk="0" hangingPunct="0">
                <a:tabLst>
                  <a:tab pos="177800" algn="l"/>
                </a:tabLst>
                <a:defRPr sz="8700" b="1">
                  <a:solidFill>
                    <a:srgbClr val="FFD624"/>
                  </a:solidFill>
                  <a:latin typeface="Verdana" pitchFamily="34" charset="0"/>
                </a:defRPr>
              </a:lvl3pPr>
              <a:lvl4pPr marL="1600200" indent="-228600" eaLnBrk="0" hangingPunct="0">
                <a:tabLst>
                  <a:tab pos="177800" algn="l"/>
                </a:tabLst>
                <a:defRPr sz="8700" b="1">
                  <a:solidFill>
                    <a:srgbClr val="FFD624"/>
                  </a:solidFill>
                  <a:latin typeface="Verdana" pitchFamily="34" charset="0"/>
                </a:defRPr>
              </a:lvl4pPr>
              <a:lvl5pPr marL="2057400" indent="-228600" eaLnBrk="0" hangingPunct="0">
                <a:tabLst>
                  <a:tab pos="177800" algn="l"/>
                </a:tabLst>
                <a:defRPr sz="8700" b="1">
                  <a:solidFill>
                    <a:srgbClr val="FFD624"/>
                  </a:solidFill>
                  <a:latin typeface="Verdana" pitchFamily="34" charset="0"/>
                </a:defRPr>
              </a:lvl5pPr>
              <a:lvl6pPr marL="2514600" indent="-228600" eaLnBrk="0" fontAlgn="base" hangingPunct="0">
                <a:spcBef>
                  <a:spcPct val="0"/>
                </a:spcBef>
                <a:spcAft>
                  <a:spcPct val="0"/>
                </a:spcAft>
                <a:tabLst>
                  <a:tab pos="177800" algn="l"/>
                </a:tabLst>
                <a:defRPr sz="8700" b="1">
                  <a:solidFill>
                    <a:srgbClr val="FFD624"/>
                  </a:solidFill>
                  <a:latin typeface="Verdana" pitchFamily="34" charset="0"/>
                </a:defRPr>
              </a:lvl6pPr>
              <a:lvl7pPr marL="2971800" indent="-228600" eaLnBrk="0" fontAlgn="base" hangingPunct="0">
                <a:spcBef>
                  <a:spcPct val="0"/>
                </a:spcBef>
                <a:spcAft>
                  <a:spcPct val="0"/>
                </a:spcAft>
                <a:tabLst>
                  <a:tab pos="177800" algn="l"/>
                </a:tabLst>
                <a:defRPr sz="8700" b="1">
                  <a:solidFill>
                    <a:srgbClr val="FFD624"/>
                  </a:solidFill>
                  <a:latin typeface="Verdana" pitchFamily="34" charset="0"/>
                </a:defRPr>
              </a:lvl7pPr>
              <a:lvl8pPr marL="3429000" indent="-228600" eaLnBrk="0" fontAlgn="base" hangingPunct="0">
                <a:spcBef>
                  <a:spcPct val="0"/>
                </a:spcBef>
                <a:spcAft>
                  <a:spcPct val="0"/>
                </a:spcAft>
                <a:tabLst>
                  <a:tab pos="177800" algn="l"/>
                </a:tabLst>
                <a:defRPr sz="8700" b="1">
                  <a:solidFill>
                    <a:srgbClr val="FFD624"/>
                  </a:solidFill>
                  <a:latin typeface="Verdana" pitchFamily="34" charset="0"/>
                </a:defRPr>
              </a:lvl8pPr>
              <a:lvl9pPr marL="3886200" indent="-228600" eaLnBrk="0" fontAlgn="base" hangingPunct="0">
                <a:spcBef>
                  <a:spcPct val="0"/>
                </a:spcBef>
                <a:spcAft>
                  <a:spcPct val="0"/>
                </a:spcAft>
                <a:tabLst>
                  <a:tab pos="177800" algn="l"/>
                </a:tabLst>
                <a:defRPr sz="8700" b="1">
                  <a:solidFill>
                    <a:srgbClr val="FFD624"/>
                  </a:solidFill>
                  <a:latin typeface="Verdana" pitchFamily="34" charset="0"/>
                </a:defRPr>
              </a:lvl9pPr>
            </a:lstStyle>
            <a:p>
              <a:pPr marL="266700" indent="-266700">
                <a:spcBef>
                  <a:spcPct val="50000"/>
                </a:spcBef>
                <a:buFontTx/>
                <a:buChar char="•"/>
                <a:tabLst>
                  <a:tab pos="266700" algn="l"/>
                </a:tabLst>
              </a:pPr>
              <a:r>
                <a:rPr lang="en-GB" sz="1600" b="0" dirty="0">
                  <a:solidFill>
                    <a:srgbClr val="0F5494"/>
                  </a:solidFill>
                  <a:latin typeface="+mj-lt"/>
                </a:rPr>
                <a:t>Triggered by specific </a:t>
              </a:r>
              <a:r>
                <a:rPr lang="en-GB" sz="1600" b="0" dirty="0" smtClean="0">
                  <a:solidFill>
                    <a:srgbClr val="0F5494"/>
                  </a:solidFill>
                  <a:latin typeface="+mj-lt"/>
                </a:rPr>
                <a:t>projects and resulting in a level of remuneration higher than under national projects</a:t>
              </a:r>
              <a:endParaRPr lang="en-GB" sz="1600" b="0" dirty="0">
                <a:solidFill>
                  <a:srgbClr val="0F5494"/>
                </a:solidFill>
                <a:latin typeface="+mj-lt"/>
              </a:endParaRPr>
            </a:p>
            <a:p>
              <a:pPr marL="266700" indent="-266700">
                <a:spcBef>
                  <a:spcPct val="50000"/>
                </a:spcBef>
                <a:buFontTx/>
                <a:buChar char="•"/>
                <a:tabLst>
                  <a:tab pos="266700" algn="l"/>
                </a:tabLst>
              </a:pPr>
              <a:r>
                <a:rPr lang="en-GB" sz="1600" b="0" dirty="0">
                  <a:solidFill>
                    <a:srgbClr val="0F5494"/>
                  </a:solidFill>
                  <a:latin typeface="+mj-lt"/>
                </a:rPr>
                <a:t>Paid for additional work or expertise </a:t>
              </a:r>
            </a:p>
            <a:p>
              <a:pPr marL="266700" indent="-266700">
                <a:spcBef>
                  <a:spcPct val="50000"/>
                </a:spcBef>
                <a:buFontTx/>
                <a:buChar char="•"/>
                <a:tabLst>
                  <a:tab pos="266700" algn="l"/>
                </a:tabLst>
              </a:pPr>
              <a:r>
                <a:rPr lang="en-GB" sz="1600" b="0" dirty="0">
                  <a:solidFill>
                    <a:srgbClr val="0F5494"/>
                  </a:solidFill>
                  <a:latin typeface="+mj-lt"/>
                </a:rPr>
                <a:t>Part of the usual remuneration practices of the entity</a:t>
              </a:r>
            </a:p>
            <a:p>
              <a:pPr marL="266700" indent="-266700">
                <a:spcBef>
                  <a:spcPct val="50000"/>
                </a:spcBef>
                <a:buFontTx/>
                <a:buChar char="•"/>
                <a:tabLst>
                  <a:tab pos="266700" algn="l"/>
                </a:tabLst>
              </a:pPr>
              <a:r>
                <a:rPr lang="en-GB" sz="1600" b="0" dirty="0" smtClean="0">
                  <a:solidFill>
                    <a:srgbClr val="0F5494"/>
                  </a:solidFill>
                  <a:latin typeface="+mj-lt"/>
                </a:rPr>
                <a:t>Based on objective criteria established in the internal rules</a:t>
              </a:r>
            </a:p>
            <a:p>
              <a:pPr marL="266700" indent="-266700">
                <a:spcBef>
                  <a:spcPct val="50000"/>
                </a:spcBef>
                <a:buFontTx/>
                <a:buChar char="•"/>
                <a:tabLst>
                  <a:tab pos="266700" algn="l"/>
                </a:tabLst>
              </a:pPr>
              <a:r>
                <a:rPr lang="en-GB" sz="1600" b="0" dirty="0" smtClean="0">
                  <a:solidFill>
                    <a:srgbClr val="0F5494"/>
                  </a:solidFill>
                  <a:latin typeface="+mj-lt"/>
                </a:rPr>
                <a:t>      </a:t>
              </a:r>
              <a:r>
                <a:rPr lang="en-GB" sz="1600" dirty="0" smtClean="0">
                  <a:solidFill>
                    <a:srgbClr val="FF0000"/>
                  </a:solidFill>
                  <a:latin typeface="+mj-lt"/>
                </a:rPr>
                <a:t>Eligible only for non-profit legal entities</a:t>
              </a:r>
              <a:endParaRPr lang="en-GB" sz="1600" dirty="0">
                <a:solidFill>
                  <a:srgbClr val="FF0000"/>
                </a:solidFill>
                <a:latin typeface="+mj-lt"/>
              </a:endParaRPr>
            </a:p>
          </p:txBody>
        </p:sp>
        <p:sp>
          <p:nvSpPr>
            <p:cNvPr id="10" name="Isosceles Triangle 9"/>
            <p:cNvSpPr/>
            <p:nvPr/>
          </p:nvSpPr>
          <p:spPr bwMode="auto">
            <a:xfrm>
              <a:off x="3816433" y="4574765"/>
              <a:ext cx="307178" cy="320353"/>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1400" dirty="0">
                  <a:solidFill>
                    <a:srgbClr val="502800"/>
                  </a:solidFill>
                  <a:latin typeface="Georgia" panose="02040502050405020303" pitchFamily="18" charset="0"/>
                  <a:sym typeface="Webdings"/>
                </a:rPr>
                <a:t>!</a:t>
              </a:r>
              <a:endParaRPr lang="en-GB" sz="14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500" dirty="0">
                <a:solidFill>
                  <a:srgbClr val="502800"/>
                </a:solidFill>
              </a:endParaRPr>
            </a:p>
          </p:txBody>
        </p:sp>
      </p:grpSp>
      <p:sp>
        <p:nvSpPr>
          <p:cNvPr id="100362" name="Left Bracket 3"/>
          <p:cNvSpPr>
            <a:spLocks/>
          </p:cNvSpPr>
          <p:nvPr/>
        </p:nvSpPr>
        <p:spPr bwMode="auto">
          <a:xfrm>
            <a:off x="3258468" y="1044575"/>
            <a:ext cx="142875" cy="1476375"/>
          </a:xfrm>
          <a:prstGeom prst="leftBracket">
            <a:avLst>
              <a:gd name="adj" fmla="val 8372"/>
            </a:avLst>
          </a:prstGeom>
          <a:noFill/>
          <a:ln w="349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91408" tIns="45704" rIns="91408" bIns="45704" anchor="ctr"/>
          <a:lstStyle/>
          <a:p>
            <a:pPr marL="3175"/>
            <a:endParaRPr lang="en-US" sz="7600"/>
          </a:p>
        </p:txBody>
      </p:sp>
      <p:sp>
        <p:nvSpPr>
          <p:cNvPr id="100363" name="Left Bracket 14"/>
          <p:cNvSpPr>
            <a:spLocks/>
          </p:cNvSpPr>
          <p:nvPr/>
        </p:nvSpPr>
        <p:spPr bwMode="auto">
          <a:xfrm>
            <a:off x="3287713" y="2900363"/>
            <a:ext cx="142875" cy="2032000"/>
          </a:xfrm>
          <a:prstGeom prst="leftBracket">
            <a:avLst>
              <a:gd name="adj" fmla="val 8428"/>
            </a:avLst>
          </a:prstGeom>
          <a:noFill/>
          <a:ln w="34925" algn="ctr">
            <a:solidFill>
              <a:srgbClr val="C87700"/>
            </a:solidFill>
            <a:round/>
            <a:headEnd/>
            <a:tailEnd/>
          </a:ln>
          <a:extLst>
            <a:ext uri="{909E8E84-426E-40DD-AFC4-6F175D3DCCD1}">
              <a14:hiddenFill xmlns:a14="http://schemas.microsoft.com/office/drawing/2010/main">
                <a:solidFill>
                  <a:srgbClr val="FFFFFF"/>
                </a:solidFill>
              </a14:hiddenFill>
            </a:ext>
          </a:extLst>
        </p:spPr>
        <p:txBody>
          <a:bodyPr lIns="91408" tIns="45704" rIns="91408" bIns="45704" anchor="ctr"/>
          <a:lstStyle/>
          <a:p>
            <a:pPr marL="3175"/>
            <a:endParaRPr lang="en-US" sz="7600"/>
          </a:p>
        </p:txBody>
      </p:sp>
      <p:sp>
        <p:nvSpPr>
          <p:cNvPr id="100364" name="Left Bracket 15"/>
          <p:cNvSpPr>
            <a:spLocks/>
          </p:cNvSpPr>
          <p:nvPr/>
        </p:nvSpPr>
        <p:spPr bwMode="auto">
          <a:xfrm>
            <a:off x="3287713" y="5233988"/>
            <a:ext cx="149225" cy="1569628"/>
          </a:xfrm>
          <a:prstGeom prst="leftBracket">
            <a:avLst>
              <a:gd name="adj" fmla="val 8289"/>
            </a:avLst>
          </a:prstGeom>
          <a:noFill/>
          <a:ln w="34925" algn="ctr">
            <a:solidFill>
              <a:srgbClr val="214200"/>
            </a:solidFill>
            <a:round/>
            <a:headEnd/>
            <a:tailEnd/>
          </a:ln>
          <a:extLst>
            <a:ext uri="{909E8E84-426E-40DD-AFC4-6F175D3DCCD1}">
              <a14:hiddenFill xmlns:a14="http://schemas.microsoft.com/office/drawing/2010/main">
                <a:solidFill>
                  <a:srgbClr val="FFFFFF"/>
                </a:solidFill>
              </a14:hiddenFill>
            </a:ext>
          </a:extLst>
        </p:spPr>
        <p:txBody>
          <a:bodyPr lIns="91408" tIns="45704" rIns="91408" bIns="45704" anchor="ctr"/>
          <a:lstStyle/>
          <a:p>
            <a:pPr marL="3175"/>
            <a:endParaRPr lang="en-US" sz="7600"/>
          </a:p>
        </p:txBody>
      </p:sp>
      <p:sp>
        <p:nvSpPr>
          <p:cNvPr id="20" name="Rectangle 4"/>
          <p:cNvSpPr txBox="1">
            <a:spLocks noChangeArrowheads="1"/>
          </p:cNvSpPr>
          <p:nvPr/>
        </p:nvSpPr>
        <p:spPr bwMode="auto">
          <a:xfrm>
            <a:off x="-3495" y="-373"/>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3000" i="1" dirty="0">
                <a:solidFill>
                  <a:srgbClr val="FFE161"/>
                </a:solidFill>
                <a:ea typeface="Verdana" pitchFamily="34" charset="0"/>
                <a:cs typeface="Verdana" pitchFamily="34" charset="0"/>
              </a:rPr>
              <a:t>Personnel costs: </a:t>
            </a:r>
            <a:r>
              <a:rPr lang="en-GB" altLang="en-US" sz="3000" i="1" dirty="0" smtClean="0">
                <a:solidFill>
                  <a:schemeClr val="bg1"/>
                </a:solidFill>
                <a:ea typeface="Verdana" pitchFamily="34" charset="0"/>
                <a:cs typeface="Verdana" pitchFamily="34" charset="0"/>
              </a:rPr>
              <a:t>bonuses</a:t>
            </a:r>
            <a:endParaRPr lang="en-GB" altLang="en-US" sz="2900" i="1" dirty="0">
              <a:solidFill>
                <a:schemeClr val="bg1"/>
              </a:solidFill>
              <a:ea typeface="Verdana" pitchFamily="34" charset="0"/>
              <a:cs typeface="Verdana" pitchFamily="34" charset="0"/>
            </a:endParaRPr>
          </a:p>
        </p:txBody>
      </p:sp>
      <p:sp>
        <p:nvSpPr>
          <p:cNvPr id="2" name="TextBox 1"/>
          <p:cNvSpPr txBox="1"/>
          <p:nvPr/>
        </p:nvSpPr>
        <p:spPr>
          <a:xfrm rot="16200000">
            <a:off x="-2354123" y="3632258"/>
            <a:ext cx="5904656" cy="584775"/>
          </a:xfrm>
          <a:prstGeom prst="rect">
            <a:avLst/>
          </a:prstGeom>
          <a:solidFill>
            <a:srgbClr val="0000CC"/>
          </a:solidFill>
        </p:spPr>
        <p:txBody>
          <a:bodyPr wrap="square" rtlCol="0">
            <a:spAutoFit/>
          </a:bodyPr>
          <a:lstStyle/>
          <a:p>
            <a:pPr algn="ctr"/>
            <a:r>
              <a:rPr lang="en-GB" sz="3200" dirty="0" smtClean="0">
                <a:solidFill>
                  <a:schemeClr val="bg1"/>
                </a:solidFill>
              </a:rPr>
              <a:t>BONUSES</a:t>
            </a:r>
            <a:endParaRPr lang="en-GB" sz="3200" dirty="0">
              <a:solidFill>
                <a:schemeClr val="bg1"/>
              </a:solidFill>
            </a:endParaRPr>
          </a:p>
        </p:txBody>
      </p:sp>
    </p:spTree>
    <p:extLst>
      <p:ext uri="{BB962C8B-B14F-4D97-AF65-F5344CB8AC3E}">
        <p14:creationId xmlns:p14="http://schemas.microsoft.com/office/powerpoint/2010/main" val="438609183"/>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txBox="1">
            <a:spLocks noChangeArrowheads="1"/>
          </p:cNvSpPr>
          <p:nvPr/>
        </p:nvSpPr>
        <p:spPr bwMode="auto">
          <a:xfrm>
            <a:off x="-11113" y="-1588"/>
            <a:ext cx="10715626" cy="1681928"/>
          </a:xfrm>
          <a:prstGeom prst="rect">
            <a:avLst/>
          </a:prstGeom>
          <a:solidFill>
            <a:srgbClr val="7264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dirty="0">
              <a:solidFill>
                <a:srgbClr val="FFFFFF"/>
              </a:solidFill>
              <a:ea typeface="Verdana" pitchFamily="34" charset="0"/>
              <a:cs typeface="Verdana" pitchFamily="34" charset="0"/>
            </a:endParaRPr>
          </a:p>
        </p:txBody>
      </p:sp>
      <p:sp>
        <p:nvSpPr>
          <p:cNvPr id="5" name="Title 187464"/>
          <p:cNvSpPr txBox="1">
            <a:spLocks/>
          </p:cNvSpPr>
          <p:nvPr/>
        </p:nvSpPr>
        <p:spPr bwMode="auto">
          <a:xfrm>
            <a:off x="296863" y="-34827"/>
            <a:ext cx="10183812" cy="17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lgn="ctr">
              <a:defRPr/>
            </a:pPr>
            <a:r>
              <a:rPr lang="en-GB" sz="3600" i="1" kern="0" dirty="0" smtClean="0">
                <a:solidFill>
                  <a:schemeClr val="bg1"/>
                </a:solidFill>
              </a:rPr>
              <a:t>STILL PUZZLED?</a:t>
            </a:r>
          </a:p>
          <a:p>
            <a:pPr algn="ctr">
              <a:defRPr/>
            </a:pPr>
            <a:endParaRPr lang="en-GB" sz="4000" i="1" kern="0" dirty="0">
              <a:solidFill>
                <a:schemeClr val="bg1"/>
              </a:solidFill>
            </a:endParaRPr>
          </a:p>
        </p:txBody>
      </p:sp>
      <p:sp>
        <p:nvSpPr>
          <p:cNvPr id="3" name="Rectangle 2"/>
          <p:cNvSpPr/>
          <p:nvPr/>
        </p:nvSpPr>
        <p:spPr>
          <a:xfrm>
            <a:off x="254794" y="972319"/>
            <a:ext cx="10183812" cy="523220"/>
          </a:xfrm>
          <a:prstGeom prst="rect">
            <a:avLst/>
          </a:prstGeom>
        </p:spPr>
        <p:txBody>
          <a:bodyPr wrap="square">
            <a:spAutoFit/>
          </a:bodyPr>
          <a:lstStyle/>
          <a:p>
            <a:pPr algn="ctr"/>
            <a:r>
              <a:rPr lang="en-GB" sz="2800" i="1" kern="0" dirty="0">
                <a:solidFill>
                  <a:schemeClr val="bg1"/>
                </a:solidFill>
                <a:latin typeface="+mj-lt"/>
                <a:ea typeface="+mj-ea"/>
                <a:cs typeface="+mj-cs"/>
              </a:rPr>
              <a:t>Why don’t you try the Personnel Cost Wizard?</a:t>
            </a:r>
          </a:p>
        </p:txBody>
      </p:sp>
      <p:grpSp>
        <p:nvGrpSpPr>
          <p:cNvPr id="7" name="Group 6"/>
          <p:cNvGrpSpPr/>
          <p:nvPr/>
        </p:nvGrpSpPr>
        <p:grpSpPr>
          <a:xfrm>
            <a:off x="19934" y="1680340"/>
            <a:ext cx="10684579" cy="5885276"/>
            <a:chOff x="19934" y="1680340"/>
            <a:chExt cx="10684579" cy="5885276"/>
          </a:xfrm>
        </p:grpSpPr>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4" y="1680340"/>
              <a:ext cx="10684579" cy="588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2" name="Right Arrow 21"/>
            <p:cNvSpPr/>
            <p:nvPr/>
          </p:nvSpPr>
          <p:spPr bwMode="auto">
            <a:xfrm>
              <a:off x="9235132" y="5542448"/>
              <a:ext cx="432048" cy="216024"/>
            </a:xfrm>
            <a:prstGeom prst="rightArrow">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smtClean="0">
                <a:ln>
                  <a:noFill/>
                </a:ln>
                <a:solidFill>
                  <a:srgbClr val="0F5494"/>
                </a:solidFill>
                <a:effectLst/>
                <a:uLnTx/>
                <a:uFillTx/>
                <a:latin typeface="Verdana" pitchFamily="34" charset="0"/>
                <a:ea typeface="+mn-ea"/>
                <a:cs typeface="+mn-cs"/>
              </a:endParaRPr>
            </a:p>
          </p:txBody>
        </p:sp>
        <p:sp>
          <p:nvSpPr>
            <p:cNvPr id="23" name="TextBox 22"/>
            <p:cNvSpPr txBox="1"/>
            <p:nvPr/>
          </p:nvSpPr>
          <p:spPr>
            <a:xfrm>
              <a:off x="7650956" y="5542448"/>
              <a:ext cx="1382110" cy="24622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FF0000"/>
                  </a:solidFill>
                  <a:effectLst/>
                  <a:uLnTx/>
                  <a:uFillTx/>
                  <a:latin typeface="Verdana" pitchFamily="34" charset="0"/>
                  <a:ea typeface="+mn-ea"/>
                  <a:cs typeface="+mn-cs"/>
                </a:rPr>
                <a:t>Wizard entry point</a:t>
              </a:r>
              <a:endParaRPr kumimoji="0" lang="en-GB" sz="1000" b="0" i="0" u="none" strike="noStrike" kern="1200" cap="none" spc="0" normalizeH="0" baseline="0" noProof="0" dirty="0">
                <a:ln>
                  <a:noFill/>
                </a:ln>
                <a:solidFill>
                  <a:srgbClr val="FF0000"/>
                </a:solidFill>
                <a:effectLst/>
                <a:uLnTx/>
                <a:uFillTx/>
                <a:latin typeface="Verdana" pitchFamily="34" charset="0"/>
                <a:ea typeface="+mn-ea"/>
                <a:cs typeface="+mn-cs"/>
              </a:endParaRPr>
            </a:p>
          </p:txBody>
        </p:sp>
        <p:sp>
          <p:nvSpPr>
            <p:cNvPr id="6" name="Oval 5"/>
            <p:cNvSpPr/>
            <p:nvPr/>
          </p:nvSpPr>
          <p:spPr>
            <a:xfrm>
              <a:off x="7454810" y="5260547"/>
              <a:ext cx="3096344" cy="720080"/>
            </a:xfrm>
            <a:prstGeom prst="ellipse">
              <a:avLst/>
            </a:prstGeom>
            <a:solidFill>
              <a:srgbClr val="FFFF00">
                <a:alpha val="10000"/>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8" name="Rectangle 7"/>
          <p:cNvSpPr/>
          <p:nvPr/>
        </p:nvSpPr>
        <p:spPr>
          <a:xfrm>
            <a:off x="1458268" y="2268463"/>
            <a:ext cx="1800200" cy="79208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2869375861"/>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30400" y="1755775"/>
            <a:ext cx="7161213" cy="3671888"/>
          </a:xfrm>
          <a:prstGeom prst="roundRect">
            <a:avLst/>
          </a:prstGeom>
          <a:solidFill>
            <a:srgbClr val="0F5494"/>
          </a:solidFill>
          <a:ln w="41275">
            <a:solidFill>
              <a:schemeClr val="accent6">
                <a:lumMod val="20000"/>
                <a:lumOff val="80000"/>
              </a:schemeClr>
            </a:solidFill>
          </a:ln>
          <a:effectLst>
            <a:outerShdw blurRad="50800" dist="1905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algn="ctr" defTabSz="456879" fontAlgn="auto">
              <a:spcBef>
                <a:spcPts val="0"/>
              </a:spcBef>
              <a:spcAft>
                <a:spcPts val="0"/>
              </a:spcAft>
              <a:defRPr/>
            </a:pPr>
            <a:r>
              <a:rPr lang="en-GB" sz="4400" dirty="0">
                <a:solidFill>
                  <a:srgbClr val="FFFFCC"/>
                </a:solidFill>
                <a:latin typeface="+mj-lt"/>
                <a:cs typeface="Times New Roman" panose="02020603050405020304" pitchFamily="18" charset="0"/>
              </a:rPr>
              <a:t>Identification of Direct </a:t>
            </a:r>
            <a:r>
              <a:rPr lang="en-GB" sz="4400" dirty="0" smtClean="0">
                <a:solidFill>
                  <a:srgbClr val="FFFFCC"/>
                </a:solidFill>
                <a:latin typeface="+mj-lt"/>
                <a:cs typeface="Times New Roman" panose="02020603050405020304" pitchFamily="18" charset="0"/>
              </a:rPr>
              <a:t>Costs:</a:t>
            </a:r>
            <a:endParaRPr lang="en-GB" sz="4400" dirty="0">
              <a:solidFill>
                <a:srgbClr val="FFFFCC"/>
              </a:solidFill>
              <a:latin typeface="+mj-lt"/>
              <a:cs typeface="Times New Roman" panose="02020603050405020304" pitchFamily="18" charset="0"/>
            </a:endParaRPr>
          </a:p>
          <a:p>
            <a:pPr algn="ctr" defTabSz="456879" fontAlgn="auto">
              <a:spcBef>
                <a:spcPts val="0"/>
              </a:spcBef>
              <a:spcAft>
                <a:spcPts val="0"/>
              </a:spcAft>
              <a:defRPr/>
            </a:pPr>
            <a:endParaRPr lang="en-GB" sz="3200" dirty="0">
              <a:solidFill>
                <a:srgbClr val="FFFFCC"/>
              </a:solidFill>
              <a:latin typeface="+mj-lt"/>
              <a:cs typeface="Times New Roman" panose="02020603050405020304" pitchFamily="18" charset="0"/>
            </a:endParaRPr>
          </a:p>
          <a:p>
            <a:pPr algn="ctr" defTabSz="456879" fontAlgn="auto">
              <a:spcBef>
                <a:spcPts val="0"/>
              </a:spcBef>
              <a:spcAft>
                <a:spcPts val="0"/>
              </a:spcAft>
              <a:defRPr/>
            </a:pPr>
            <a:r>
              <a:rPr lang="en-GB" sz="4400" dirty="0">
                <a:solidFill>
                  <a:srgbClr val="FFFFCC"/>
                </a:solidFill>
                <a:latin typeface="+mj-lt"/>
                <a:cs typeface="Times New Roman" panose="02020603050405020304" pitchFamily="18" charset="0"/>
              </a:rPr>
              <a:t>Measurement</a:t>
            </a:r>
          </a:p>
        </p:txBody>
      </p:sp>
      <p:sp>
        <p:nvSpPr>
          <p:cNvPr id="3" name="Content Placeholder 2"/>
          <p:cNvSpPr>
            <a:spLocks noGrp="1"/>
          </p:cNvSpPr>
          <p:nvPr>
            <p:ph type="body" sz="quarter" idx="10"/>
          </p:nvPr>
        </p:nvSpPr>
        <p:spPr>
          <a:xfrm>
            <a:off x="594172" y="1404367"/>
            <a:ext cx="9612921" cy="5400600"/>
          </a:xfrm>
          <a:solidFill>
            <a:schemeClr val="bg1"/>
          </a:solidFill>
        </p:spPr>
        <p:txBody>
          <a:bodyPr/>
          <a:lstStyle/>
          <a:p>
            <a:pPr marL="0" indent="0" algn="just" defTabSz="1037859">
              <a:lnSpc>
                <a:spcPct val="150000"/>
              </a:lnSpc>
              <a:buFont typeface="Arial" pitchFamily="34" charset="0"/>
              <a:buNone/>
              <a:defRPr/>
            </a:pPr>
            <a:r>
              <a:rPr lang="en-GB" sz="2400" b="0" i="0" dirty="0">
                <a:solidFill>
                  <a:srgbClr val="FF0000"/>
                </a:solidFill>
                <a:latin typeface="+mj-lt"/>
                <a:cs typeface="Times New Roman" panose="02020603050405020304" pitchFamily="18" charset="0"/>
              </a:rPr>
              <a:t>Direct costs </a:t>
            </a:r>
            <a:r>
              <a:rPr lang="en-GB" sz="2400" b="0" i="0" dirty="0">
                <a:solidFill>
                  <a:srgbClr val="0F5494"/>
                </a:solidFill>
                <a:latin typeface="+mj-lt"/>
                <a:cs typeface="Times New Roman" panose="02020603050405020304" pitchFamily="18" charset="0"/>
              </a:rPr>
              <a:t>are costs that are directly linked to the action's implementation and can be attributed to it directly. They must not include any indirect </a:t>
            </a:r>
            <a:r>
              <a:rPr lang="en-GB" sz="2400" b="0" i="0" dirty="0" smtClean="0">
                <a:solidFill>
                  <a:srgbClr val="0F5494"/>
                </a:solidFill>
                <a:latin typeface="+mj-lt"/>
                <a:cs typeface="Times New Roman" panose="02020603050405020304" pitchFamily="18" charset="0"/>
              </a:rPr>
              <a:t>costs</a:t>
            </a:r>
            <a:endParaRPr lang="en-GB" sz="2400" b="0" i="0" dirty="0">
              <a:solidFill>
                <a:srgbClr val="0F5494"/>
              </a:solidFill>
              <a:latin typeface="+mj-lt"/>
              <a:cs typeface="Times New Roman" panose="02020603050405020304" pitchFamily="18" charset="0"/>
            </a:endParaRPr>
          </a:p>
          <a:p>
            <a:pPr marL="0" indent="0" defTabSz="1037859">
              <a:buFont typeface="Arial" pitchFamily="34" charset="0"/>
              <a:buNone/>
              <a:defRPr/>
            </a:pPr>
            <a:endParaRPr lang="en-GB" sz="2400" b="0" i="0" dirty="0">
              <a:solidFill>
                <a:srgbClr val="0F5494"/>
              </a:solidFill>
              <a:latin typeface="+mj-lt"/>
              <a:cs typeface="Times New Roman" panose="02020603050405020304" pitchFamily="18" charset="0"/>
            </a:endParaRPr>
          </a:p>
          <a:p>
            <a:pPr marL="0" indent="0" defTabSz="1037859">
              <a:spcAft>
                <a:spcPts val="600"/>
              </a:spcAft>
              <a:buFont typeface="Arial" pitchFamily="34" charset="0"/>
              <a:buNone/>
              <a:defRPr/>
            </a:pPr>
            <a:r>
              <a:rPr lang="en-GB" sz="2400" b="0" i="0" dirty="0">
                <a:solidFill>
                  <a:srgbClr val="FF0000"/>
                </a:solidFill>
                <a:latin typeface="+mj-lt"/>
                <a:cs typeface="Times New Roman" panose="02020603050405020304" pitchFamily="18" charset="0"/>
              </a:rPr>
              <a:t>Direct costs </a:t>
            </a:r>
            <a:r>
              <a:rPr lang="en-GB" sz="2400" b="0" i="0" dirty="0">
                <a:solidFill>
                  <a:srgbClr val="0F5494"/>
                </a:solidFill>
                <a:latin typeface="+mj-lt"/>
                <a:cs typeface="Times New Roman" panose="02020603050405020304" pitchFamily="18" charset="0"/>
              </a:rPr>
              <a:t>are: </a:t>
            </a:r>
          </a:p>
          <a:p>
            <a:pPr defTabSz="1037859">
              <a:buClr>
                <a:srgbClr val="00B0F0"/>
              </a:buClr>
              <a:defRPr/>
            </a:pPr>
            <a:r>
              <a:rPr lang="en-GB" sz="2400" b="0" i="0" dirty="0">
                <a:solidFill>
                  <a:srgbClr val="0F5494"/>
                </a:solidFill>
                <a:latin typeface="+mj-lt"/>
                <a:cs typeface="Times New Roman" panose="02020603050405020304" pitchFamily="18" charset="0"/>
              </a:rPr>
              <a:t>costs that have been caused </a:t>
            </a:r>
            <a:r>
              <a:rPr lang="en-GB" sz="2400" b="0" i="0" u="sng" dirty="0">
                <a:solidFill>
                  <a:srgbClr val="0F5494"/>
                </a:solidFill>
                <a:latin typeface="+mj-lt"/>
                <a:cs typeface="Times New Roman" panose="02020603050405020304" pitchFamily="18" charset="0"/>
              </a:rPr>
              <a:t>in full</a:t>
            </a:r>
            <a:r>
              <a:rPr lang="en-GB" sz="2400" b="0" i="0" dirty="0">
                <a:solidFill>
                  <a:srgbClr val="0F5494"/>
                </a:solidFill>
                <a:latin typeface="+mj-lt"/>
                <a:cs typeface="Times New Roman" panose="02020603050405020304" pitchFamily="18" charset="0"/>
              </a:rPr>
              <a:t> by the </a:t>
            </a:r>
            <a:r>
              <a:rPr lang="en-GB" sz="2400" b="0" i="0" dirty="0" smtClean="0">
                <a:solidFill>
                  <a:srgbClr val="0F5494"/>
                </a:solidFill>
                <a:latin typeface="+mj-lt"/>
                <a:cs typeface="Times New Roman" panose="02020603050405020304" pitchFamily="18" charset="0"/>
              </a:rPr>
              <a:t>action</a:t>
            </a:r>
            <a:endParaRPr lang="en-GB" sz="2400" b="0" i="0" dirty="0">
              <a:solidFill>
                <a:srgbClr val="0F5494"/>
              </a:solidFill>
              <a:latin typeface="+mj-lt"/>
              <a:cs typeface="Times New Roman" panose="02020603050405020304" pitchFamily="18" charset="0"/>
            </a:endParaRPr>
          </a:p>
          <a:p>
            <a:pPr defTabSz="1037859">
              <a:lnSpc>
                <a:spcPct val="150000"/>
              </a:lnSpc>
              <a:buClr>
                <a:srgbClr val="00B0F0"/>
              </a:buClr>
              <a:defRPr/>
            </a:pPr>
            <a:r>
              <a:rPr lang="en-GB" sz="2400" b="0" i="0" dirty="0">
                <a:solidFill>
                  <a:srgbClr val="0F5494"/>
                </a:solidFill>
                <a:latin typeface="+mj-lt"/>
                <a:cs typeface="Times New Roman" panose="02020603050405020304" pitchFamily="18" charset="0"/>
              </a:rPr>
              <a:t>or costs that have been caused </a:t>
            </a:r>
            <a:r>
              <a:rPr lang="en-GB" sz="2400" b="0" i="0" u="sng" dirty="0">
                <a:solidFill>
                  <a:srgbClr val="0F5494"/>
                </a:solidFill>
                <a:latin typeface="+mj-lt"/>
                <a:cs typeface="Times New Roman" panose="02020603050405020304" pitchFamily="18" charset="0"/>
              </a:rPr>
              <a:t>in full by several actions</a:t>
            </a:r>
            <a:r>
              <a:rPr lang="en-GB" sz="2400" b="0" i="0" dirty="0">
                <a:solidFill>
                  <a:srgbClr val="0F5494"/>
                </a:solidFill>
                <a:latin typeface="+mj-lt"/>
                <a:cs typeface="Times New Roman" panose="02020603050405020304" pitchFamily="18" charset="0"/>
              </a:rPr>
              <a:t> and the attribution to a single action can, and has been, </a:t>
            </a:r>
            <a:r>
              <a:rPr lang="en-GB" sz="2400" b="0" i="0" u="sng" dirty="0">
                <a:solidFill>
                  <a:srgbClr val="0F5494"/>
                </a:solidFill>
                <a:latin typeface="+mj-lt"/>
                <a:cs typeface="Times New Roman" panose="02020603050405020304" pitchFamily="18" charset="0"/>
              </a:rPr>
              <a:t>directly measured</a:t>
            </a:r>
            <a:r>
              <a:rPr lang="en-GB" sz="2400" b="0" i="0" dirty="0">
                <a:solidFill>
                  <a:srgbClr val="0F5494"/>
                </a:solidFill>
                <a:latin typeface="+mj-lt"/>
                <a:cs typeface="Times New Roman" panose="02020603050405020304" pitchFamily="18" charset="0"/>
              </a:rPr>
              <a:t> </a:t>
            </a:r>
            <a:r>
              <a:rPr lang="en-GB" sz="2000" b="0" i="0" dirty="0">
                <a:solidFill>
                  <a:srgbClr val="0F5494"/>
                </a:solidFill>
                <a:latin typeface="+mj-lt"/>
                <a:cs typeface="Times New Roman" panose="02020603050405020304" pitchFamily="18" charset="0"/>
              </a:rPr>
              <a:t>(</a:t>
            </a:r>
            <a:r>
              <a:rPr lang="en-GB" sz="2000" b="0" i="0" dirty="0" smtClean="0">
                <a:solidFill>
                  <a:srgbClr val="0F5494"/>
                </a:solidFill>
                <a:latin typeface="+mj-lt"/>
                <a:cs typeface="Times New Roman" panose="02020603050405020304" pitchFamily="18" charset="0"/>
              </a:rPr>
              <a:t>e.g. </a:t>
            </a:r>
            <a:r>
              <a:rPr lang="en-GB" sz="2000" b="0" i="0" dirty="0">
                <a:solidFill>
                  <a:srgbClr val="0F5494"/>
                </a:solidFill>
                <a:latin typeface="+mj-lt"/>
                <a:cs typeface="Times New Roman" panose="02020603050405020304" pitchFamily="18" charset="0"/>
              </a:rPr>
              <a:t>not allocated via cost drivers</a:t>
            </a:r>
            <a:r>
              <a:rPr lang="en-GB" sz="2000" b="0" i="0" dirty="0" smtClean="0">
                <a:solidFill>
                  <a:srgbClr val="0F5494"/>
                </a:solidFill>
                <a:latin typeface="+mj-lt"/>
                <a:cs typeface="Times New Roman" panose="02020603050405020304" pitchFamily="18" charset="0"/>
              </a:rPr>
              <a:t>)</a:t>
            </a:r>
            <a:endParaRPr lang="en-GB" sz="4000" b="0" i="0" dirty="0">
              <a:latin typeface="Times New Roman" panose="02020603050405020304" pitchFamily="18" charset="0"/>
              <a:cs typeface="Times New Roman" panose="02020603050405020304" pitchFamily="18" charset="0"/>
            </a:endParaRPr>
          </a:p>
        </p:txBody>
      </p:sp>
      <p:sp>
        <p:nvSpPr>
          <p:cNvPr id="10" name="Title 187464"/>
          <p:cNvSpPr txBox="1">
            <a:spLocks/>
          </p:cNvSpPr>
          <p:nvPr/>
        </p:nvSpPr>
        <p:spPr bwMode="auto">
          <a:xfrm>
            <a:off x="296863" y="23813"/>
            <a:ext cx="962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200" i="1" kern="0" dirty="0" smtClean="0">
                <a:solidFill>
                  <a:srgbClr val="FFE161"/>
                </a:solidFill>
                <a:latin typeface="Verdana" pitchFamily="34" charset="0"/>
                <a:ea typeface="Verdana" pitchFamily="34" charset="0"/>
                <a:cs typeface="Verdana" pitchFamily="34" charset="0"/>
              </a:rPr>
              <a:t>Direct costs for the action</a:t>
            </a:r>
            <a:endParaRPr lang="en-GB" sz="3200" i="1" kern="0" dirty="0">
              <a:solidFill>
                <a:srgbClr val="FFE161"/>
              </a:solidFill>
              <a:latin typeface="Verdana" pitchFamily="34" charset="0"/>
              <a:ea typeface="Verdana" pitchFamily="34" charset="0"/>
              <a:cs typeface="Verdana" pitchFamily="34" charset="0"/>
            </a:endParaRPr>
          </a:p>
        </p:txBody>
      </p:sp>
      <p:pic>
        <p:nvPicPr>
          <p:cNvPr id="5"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438" y="6732959"/>
            <a:ext cx="26225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4775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 decel="100000"/>
                                        <p:tgtEl>
                                          <p:spTgt spid="9"/>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9"/>
                                        </p:tgtEl>
                                        <p:attrNameLst>
                                          <p:attrName>ppt_y</p:attrName>
                                        </p:attrNameLst>
                                      </p:cBhvr>
                                      <p:tavLst>
                                        <p:tav tm="0">
                                          <p:val>
                                            <p:strVal val="ppt_y"/>
                                          </p:val>
                                        </p:tav>
                                        <p:tav tm="100000">
                                          <p:val>
                                            <p:strVal val="ppt_y+1"/>
                                          </p:val>
                                        </p:tav>
                                      </p:tavLst>
                                    </p:anim>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anim calcmode="lin" valueType="num">
                                      <p:cBhvr>
                                        <p:cTn id="15" dur="750" fill="hold"/>
                                        <p:tgtEl>
                                          <p:spTgt spid="10"/>
                                        </p:tgtEl>
                                        <p:attrNameLst>
                                          <p:attrName>ppt_x</p:attrName>
                                        </p:attrNameLst>
                                      </p:cBhvr>
                                      <p:tavLst>
                                        <p:tav tm="0">
                                          <p:val>
                                            <p:strVal val="#ppt_x"/>
                                          </p:val>
                                        </p:tav>
                                        <p:tav tm="100000">
                                          <p:val>
                                            <p:strVal val="#ppt_x"/>
                                          </p:val>
                                        </p:tav>
                                      </p:tavLst>
                                    </p:anim>
                                    <p:anim calcmode="lin" valueType="num">
                                      <p:cBhvr>
                                        <p:cTn id="16" dur="75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7" presetClass="entr" presetSubtype="0" fill="hold" grpId="0" nodeType="after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anim calcmode="lin" valueType="num">
                                      <p:cBhvr>
                                        <p:cTn id="21" dur="500" fill="hold"/>
                                        <p:tgtEl>
                                          <p:spTgt spid="3">
                                            <p:bg/>
                                          </p:spTgt>
                                        </p:tgtEl>
                                        <p:attrNameLst>
                                          <p:attrName>ppt_x</p:attrName>
                                        </p:attrNameLst>
                                      </p:cBhvr>
                                      <p:tavLst>
                                        <p:tav tm="0">
                                          <p:val>
                                            <p:strVal val="#ppt_x"/>
                                          </p:val>
                                        </p:tav>
                                        <p:tav tm="100000">
                                          <p:val>
                                            <p:strVal val="#ppt_x"/>
                                          </p:val>
                                        </p:tav>
                                      </p:tavLst>
                                    </p:anim>
                                    <p:anim calcmode="lin" valueType="num">
                                      <p:cBhvr>
                                        <p:cTn id="22" dur="500" fill="hold"/>
                                        <p:tgtEl>
                                          <p:spTgt spid="3">
                                            <p:bg/>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7"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anim calcmode="lin" valueType="num">
                                      <p:cBhvr>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7"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7"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anim calcmode="lin" valueType="num">
                                      <p:cBhvr>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7" presetClass="entr" presetSubtype="0"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500"/>
                                        <p:tgtEl>
                                          <p:spTgt spid="3">
                                            <p:txEl>
                                              <p:pRg st="4" end="4"/>
                                            </p:txEl>
                                          </p:spTgt>
                                        </p:tgtEl>
                                      </p:cBhvr>
                                    </p:animEffect>
                                    <p:anim calcmode="lin" valueType="num">
                                      <p:cBhvr>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type="body" sz="quarter" idx="10"/>
          </p:nvPr>
        </p:nvSpPr>
        <p:spPr>
          <a:xfrm>
            <a:off x="440016" y="1116335"/>
            <a:ext cx="9612921" cy="5544616"/>
          </a:xfrm>
        </p:spPr>
        <p:txBody>
          <a:bodyPr/>
          <a:lstStyle/>
          <a:p>
            <a:pPr marL="338138" indent="-338138" algn="just">
              <a:buClr>
                <a:srgbClr val="00B0F0"/>
              </a:buClr>
              <a:buFontTx/>
              <a:buChar char="•"/>
            </a:pPr>
            <a:r>
              <a:rPr lang="en-GB" altLang="en-US" sz="2200" b="0" i="0" dirty="0">
                <a:solidFill>
                  <a:srgbClr val="0F5494"/>
                </a:solidFill>
                <a:latin typeface="+mj-lt"/>
                <a:cs typeface="Times New Roman" panose="02020603050405020304" pitchFamily="18" charset="0"/>
              </a:rPr>
              <a:t>Must be justified by sufficient </a:t>
            </a:r>
            <a:r>
              <a:rPr lang="en-GB" altLang="en-US" sz="2200" b="0" i="0" dirty="0">
                <a:solidFill>
                  <a:srgbClr val="FF0000"/>
                </a:solidFill>
                <a:latin typeface="+mj-lt"/>
                <a:cs typeface="Times New Roman" panose="02020603050405020304" pitchFamily="18" charset="0"/>
              </a:rPr>
              <a:t>persuasive evidence </a:t>
            </a:r>
            <a:r>
              <a:rPr lang="en-GB" altLang="en-US" sz="2200" b="0" i="0" dirty="0">
                <a:solidFill>
                  <a:srgbClr val="0F5494"/>
                </a:solidFill>
                <a:latin typeface="+mj-lt"/>
                <a:cs typeface="Times New Roman" panose="02020603050405020304" pitchFamily="18" charset="0"/>
              </a:rPr>
              <a:t>showing the </a:t>
            </a:r>
            <a:r>
              <a:rPr lang="en-GB" altLang="en-US" sz="2200" b="0" i="0" dirty="0">
                <a:solidFill>
                  <a:srgbClr val="FF0000"/>
                </a:solidFill>
                <a:latin typeface="+mj-lt"/>
                <a:cs typeface="Times New Roman" panose="02020603050405020304" pitchFamily="18" charset="0"/>
              </a:rPr>
              <a:t>direct link to the </a:t>
            </a:r>
            <a:r>
              <a:rPr lang="en-GB" altLang="en-US" sz="2200" b="0" i="0" dirty="0" smtClean="0">
                <a:solidFill>
                  <a:srgbClr val="FF0000"/>
                </a:solidFill>
                <a:latin typeface="+mj-lt"/>
                <a:cs typeface="Times New Roman" panose="02020603050405020304" pitchFamily="18" charset="0"/>
              </a:rPr>
              <a:t>action</a:t>
            </a:r>
            <a:endParaRPr lang="en-GB" altLang="en-US" sz="2200" b="0" i="0" dirty="0" smtClean="0">
              <a:solidFill>
                <a:srgbClr val="0F5494"/>
              </a:solidFill>
              <a:latin typeface="+mj-lt"/>
              <a:cs typeface="Times New Roman" panose="02020603050405020304" pitchFamily="18" charset="0"/>
            </a:endParaRPr>
          </a:p>
          <a:p>
            <a:pPr marL="0" indent="0" algn="just">
              <a:buClr>
                <a:srgbClr val="00B0F0"/>
              </a:buClr>
              <a:buNone/>
            </a:pPr>
            <a:endParaRPr lang="en-GB" altLang="en-US" sz="1000" b="0" i="0" dirty="0">
              <a:solidFill>
                <a:srgbClr val="0F5494"/>
              </a:solidFill>
              <a:latin typeface="+mj-lt"/>
              <a:cs typeface="Times New Roman" panose="02020603050405020304" pitchFamily="18" charset="0"/>
            </a:endParaRPr>
          </a:p>
          <a:p>
            <a:pPr marL="338138" indent="-338138" algn="just">
              <a:buClr>
                <a:srgbClr val="00B0F0"/>
              </a:buClr>
              <a:buFontTx/>
              <a:buChar char="•"/>
            </a:pPr>
            <a:r>
              <a:rPr lang="en-GB" altLang="en-US" sz="2200" b="0" i="0" dirty="0">
                <a:solidFill>
                  <a:srgbClr val="0F5494"/>
                </a:solidFill>
                <a:latin typeface="+mj-lt"/>
                <a:cs typeface="Times New Roman" panose="02020603050405020304" pitchFamily="18" charset="0"/>
              </a:rPr>
              <a:t>Must be </a:t>
            </a:r>
            <a:r>
              <a:rPr lang="en-GB" altLang="en-US" sz="2200" b="0" i="0" dirty="0">
                <a:solidFill>
                  <a:srgbClr val="FF0000"/>
                </a:solidFill>
                <a:latin typeface="+mj-lt"/>
                <a:cs typeface="Times New Roman" panose="02020603050405020304" pitchFamily="18" charset="0"/>
              </a:rPr>
              <a:t>properly recorded</a:t>
            </a:r>
            <a:r>
              <a:rPr lang="en-GB" altLang="en-US" sz="2200" b="0" i="0" dirty="0">
                <a:solidFill>
                  <a:srgbClr val="0F5494"/>
                </a:solidFill>
                <a:latin typeface="+mj-lt"/>
                <a:cs typeface="Times New Roman" panose="02020603050405020304" pitchFamily="18" charset="0"/>
              </a:rPr>
              <a:t> in order to allow direct measurement of the use for the action and to ensure </a:t>
            </a:r>
            <a:r>
              <a:rPr lang="en-GB" altLang="en-US" sz="2200" b="0" i="0" dirty="0" smtClean="0">
                <a:solidFill>
                  <a:srgbClr val="0F5494"/>
                </a:solidFill>
                <a:latin typeface="+mj-lt"/>
                <a:cs typeface="Times New Roman" panose="02020603050405020304" pitchFamily="18" charset="0"/>
              </a:rPr>
              <a:t>auditability</a:t>
            </a:r>
          </a:p>
          <a:p>
            <a:pPr marL="0" indent="0" algn="just">
              <a:buClr>
                <a:srgbClr val="00B0F0"/>
              </a:buClr>
              <a:buNone/>
            </a:pPr>
            <a:endParaRPr lang="en-GB" altLang="en-US" sz="1000" b="0" i="0" dirty="0">
              <a:solidFill>
                <a:srgbClr val="0F5494"/>
              </a:solidFill>
              <a:latin typeface="+mj-lt"/>
              <a:cs typeface="Times New Roman" panose="02020603050405020304" pitchFamily="18" charset="0"/>
            </a:endParaRPr>
          </a:p>
          <a:p>
            <a:pPr marL="338138" indent="-338138" algn="just">
              <a:buClr>
                <a:srgbClr val="00B0F0"/>
              </a:buClr>
              <a:buFontTx/>
              <a:buChar char="•"/>
            </a:pPr>
            <a:r>
              <a:rPr lang="en-GB" altLang="en-US" sz="2200" b="0" i="0" dirty="0">
                <a:solidFill>
                  <a:srgbClr val="0F5494"/>
                </a:solidFill>
                <a:latin typeface="+mj-lt"/>
                <a:cs typeface="Times New Roman" panose="02020603050405020304" pitchFamily="18" charset="0"/>
              </a:rPr>
              <a:t>The measurement system used by the beneficiary must accurately </a:t>
            </a:r>
            <a:r>
              <a:rPr lang="en-GB" altLang="en-US" sz="2200" b="0" i="0" dirty="0">
                <a:solidFill>
                  <a:srgbClr val="FF0000"/>
                </a:solidFill>
                <a:latin typeface="+mj-lt"/>
                <a:cs typeface="Times New Roman" panose="02020603050405020304" pitchFamily="18" charset="0"/>
              </a:rPr>
              <a:t>quantify</a:t>
            </a:r>
            <a:r>
              <a:rPr lang="en-GB" altLang="en-US" sz="2200" b="0" i="0" dirty="0">
                <a:solidFill>
                  <a:srgbClr val="0F5494"/>
                </a:solidFill>
                <a:latin typeface="+mj-lt"/>
                <a:cs typeface="Times New Roman" panose="02020603050405020304" pitchFamily="18" charset="0"/>
              </a:rPr>
              <a:t> the </a:t>
            </a:r>
            <a:r>
              <a:rPr lang="en-GB" altLang="en-US" sz="2200" b="0" i="0" dirty="0" smtClean="0">
                <a:solidFill>
                  <a:srgbClr val="0F5494"/>
                </a:solidFill>
                <a:latin typeface="+mj-lt"/>
                <a:cs typeface="Times New Roman" panose="02020603050405020304" pitchFamily="18" charset="0"/>
              </a:rPr>
              <a:t>cost</a:t>
            </a:r>
          </a:p>
          <a:p>
            <a:pPr marL="338138" indent="-338138" algn="just">
              <a:buClr>
                <a:srgbClr val="00B0F0"/>
              </a:buClr>
              <a:buFontTx/>
              <a:buChar char="•"/>
            </a:pPr>
            <a:endParaRPr lang="en-GB" altLang="en-US" sz="1000" b="0" i="0" dirty="0">
              <a:solidFill>
                <a:srgbClr val="0F5494"/>
              </a:solidFill>
              <a:latin typeface="+mj-lt"/>
              <a:cs typeface="Times New Roman" panose="02020603050405020304" pitchFamily="18" charset="0"/>
            </a:endParaRPr>
          </a:p>
          <a:p>
            <a:pPr marL="338138" indent="-338138" algn="just">
              <a:buClr>
                <a:srgbClr val="00B0F0"/>
              </a:buClr>
              <a:buFontTx/>
              <a:buChar char="•"/>
            </a:pPr>
            <a:r>
              <a:rPr lang="en-GB" altLang="en-US" sz="2200" b="0" i="0" dirty="0">
                <a:solidFill>
                  <a:srgbClr val="0F5494"/>
                </a:solidFill>
                <a:latin typeface="+mj-lt"/>
                <a:cs typeface="Times New Roman" panose="02020603050405020304" pitchFamily="18" charset="0"/>
              </a:rPr>
              <a:t>Direct measurement of costs </a:t>
            </a:r>
            <a:r>
              <a:rPr lang="en-GB" altLang="en-US" sz="2200" b="0" i="0" dirty="0">
                <a:solidFill>
                  <a:srgbClr val="FF0000"/>
                </a:solidFill>
                <a:latin typeface="+mj-lt"/>
                <a:cs typeface="Times New Roman" panose="02020603050405020304" pitchFamily="18" charset="0"/>
              </a:rPr>
              <a:t>does not mean</a:t>
            </a:r>
            <a:r>
              <a:rPr lang="en-GB" altLang="en-US" sz="2200" b="0" i="0" dirty="0">
                <a:solidFill>
                  <a:srgbClr val="0F5494"/>
                </a:solidFill>
                <a:latin typeface="+mj-lt"/>
                <a:cs typeface="Times New Roman" panose="02020603050405020304" pitchFamily="18" charset="0"/>
              </a:rPr>
              <a:t> fair apportionment of costs through proxies, cost drivers or allocation keys. Once you use them, it's indirect cost</a:t>
            </a:r>
            <a:r>
              <a:rPr lang="en-GB" altLang="en-US" sz="2200" b="0" i="0" dirty="0" smtClean="0">
                <a:solidFill>
                  <a:srgbClr val="0F5494"/>
                </a:solidFill>
                <a:latin typeface="+mj-lt"/>
                <a:cs typeface="Times New Roman" panose="02020603050405020304" pitchFamily="18" charset="0"/>
              </a:rPr>
              <a:t>!</a:t>
            </a:r>
          </a:p>
          <a:p>
            <a:pPr marL="338138" indent="-338138" algn="just">
              <a:buClr>
                <a:srgbClr val="00B0F0"/>
              </a:buClr>
              <a:buFontTx/>
              <a:buChar char="•"/>
            </a:pPr>
            <a:endParaRPr lang="en-GB" altLang="en-US" sz="1000" b="0" i="0" dirty="0">
              <a:solidFill>
                <a:srgbClr val="0F5494"/>
              </a:solidFill>
              <a:latin typeface="+mj-lt"/>
              <a:cs typeface="Times New Roman" panose="02020603050405020304" pitchFamily="18" charset="0"/>
            </a:endParaRPr>
          </a:p>
          <a:p>
            <a:pPr marL="338138" indent="-338138" algn="just">
              <a:buClr>
                <a:srgbClr val="00B0F0"/>
              </a:buClr>
              <a:buFontTx/>
              <a:buChar char="•"/>
            </a:pPr>
            <a:r>
              <a:rPr lang="en-GB" altLang="en-US" sz="2200" b="0" i="0" dirty="0">
                <a:solidFill>
                  <a:srgbClr val="0F5494"/>
                </a:solidFill>
                <a:latin typeface="+mj-lt"/>
                <a:cs typeface="Times New Roman" panose="02020603050405020304" pitchFamily="18" charset="0"/>
              </a:rPr>
              <a:t>In principle, what was considered direct/indirect in FP7 remains the same in H2020      </a:t>
            </a:r>
            <a:r>
              <a:rPr lang="en-GB" altLang="en-US" sz="2200" b="0" i="0" dirty="0" smtClean="0">
                <a:solidFill>
                  <a:srgbClr val="0F5494"/>
                </a:solidFill>
                <a:latin typeface="+mj-lt"/>
                <a:cs typeface="Times New Roman" panose="02020603050405020304" pitchFamily="18" charset="0"/>
              </a:rPr>
              <a:t> </a:t>
            </a:r>
            <a:r>
              <a:rPr lang="en-GB" altLang="en-US" sz="2200" b="0" i="0" dirty="0" smtClean="0">
                <a:solidFill>
                  <a:srgbClr val="006600"/>
                </a:solidFill>
                <a:latin typeface="+mj-lt"/>
                <a:cs typeface="Times New Roman" panose="02020603050405020304" pitchFamily="18" charset="0"/>
              </a:rPr>
              <a:t>Now, it is even </a:t>
            </a:r>
            <a:r>
              <a:rPr lang="en-GB" altLang="en-US" sz="2200" b="0" i="0" dirty="0">
                <a:solidFill>
                  <a:srgbClr val="006600"/>
                </a:solidFill>
                <a:latin typeface="+mj-lt"/>
                <a:cs typeface="Times New Roman" panose="02020603050405020304" pitchFamily="18" charset="0"/>
              </a:rPr>
              <a:t>more important because </a:t>
            </a:r>
            <a:r>
              <a:rPr lang="en-GB" altLang="en-US" sz="2200" b="0" i="0" dirty="0" smtClean="0">
                <a:solidFill>
                  <a:srgbClr val="006600"/>
                </a:solidFill>
                <a:latin typeface="+mj-lt"/>
                <a:cs typeface="Times New Roman" panose="02020603050405020304" pitchFamily="18" charset="0"/>
              </a:rPr>
              <a:t>Indirect Cost is calculated at 25</a:t>
            </a:r>
            <a:r>
              <a:rPr lang="en-GB" altLang="en-US" sz="2200" b="0" i="0" dirty="0">
                <a:solidFill>
                  <a:srgbClr val="006600"/>
                </a:solidFill>
                <a:latin typeface="+mj-lt"/>
                <a:cs typeface="Times New Roman" panose="02020603050405020304" pitchFamily="18" charset="0"/>
              </a:rPr>
              <a:t>% flat </a:t>
            </a:r>
            <a:r>
              <a:rPr lang="en-GB" altLang="en-US" sz="2200" b="0" i="0" dirty="0" smtClean="0">
                <a:solidFill>
                  <a:srgbClr val="006600"/>
                </a:solidFill>
                <a:latin typeface="+mj-lt"/>
                <a:cs typeface="Times New Roman" panose="02020603050405020304" pitchFamily="18" charset="0"/>
              </a:rPr>
              <a:t>rate</a:t>
            </a:r>
            <a:endParaRPr lang="en-GB" altLang="en-US" sz="2200" b="0" i="0" dirty="0">
              <a:solidFill>
                <a:srgbClr val="006600"/>
              </a:solidFill>
              <a:latin typeface="+mj-lt"/>
              <a:cs typeface="Times New Roman" panose="02020603050405020304" pitchFamily="18" charset="0"/>
            </a:endParaRPr>
          </a:p>
        </p:txBody>
      </p:sp>
      <p:sp>
        <p:nvSpPr>
          <p:cNvPr id="71685" name="Rectangle 4"/>
          <p:cNvSpPr txBox="1">
            <a:spLocks noChangeArrowheads="1"/>
          </p:cNvSpPr>
          <p:nvPr/>
        </p:nvSpPr>
        <p:spPr bwMode="auto">
          <a:xfrm>
            <a:off x="-11113" y="-1770"/>
            <a:ext cx="10715626" cy="828677"/>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a:solidFill>
                <a:srgbClr val="FFFFFF"/>
              </a:solidFill>
              <a:ea typeface="Verdana" pitchFamily="34" charset="0"/>
              <a:cs typeface="Verdana" pitchFamily="34" charset="0"/>
            </a:endParaRPr>
          </a:p>
        </p:txBody>
      </p:sp>
      <p:sp>
        <p:nvSpPr>
          <p:cNvPr id="9" name="Title 187464"/>
          <p:cNvSpPr txBox="1">
            <a:spLocks/>
          </p:cNvSpPr>
          <p:nvPr/>
        </p:nvSpPr>
        <p:spPr bwMode="auto">
          <a:xfrm>
            <a:off x="296863" y="23813"/>
            <a:ext cx="962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200" i="1" kern="0" dirty="0" smtClean="0">
                <a:solidFill>
                  <a:srgbClr val="FFE161"/>
                </a:solidFill>
                <a:latin typeface="Verdana" pitchFamily="34" charset="0"/>
                <a:ea typeface="Verdana" pitchFamily="34" charset="0"/>
                <a:cs typeface="Verdana" pitchFamily="34" charset="0"/>
              </a:rPr>
              <a:t>Direct costs for the action</a:t>
            </a:r>
            <a:endParaRPr lang="en-GB" sz="3200" i="1" kern="0" dirty="0">
              <a:solidFill>
                <a:srgbClr val="FFE161"/>
              </a:solidFill>
              <a:latin typeface="Verdana" pitchFamily="34" charset="0"/>
              <a:ea typeface="Verdana" pitchFamily="34" charset="0"/>
              <a:cs typeface="Verdana" pitchFamily="34" charset="0"/>
            </a:endParaRPr>
          </a:p>
        </p:txBody>
      </p:sp>
      <p:grpSp>
        <p:nvGrpSpPr>
          <p:cNvPr id="3" name="Group 2"/>
          <p:cNvGrpSpPr/>
          <p:nvPr/>
        </p:nvGrpSpPr>
        <p:grpSpPr>
          <a:xfrm>
            <a:off x="3598844" y="5508823"/>
            <a:ext cx="673100" cy="395287"/>
            <a:chOff x="3598844" y="5508823"/>
            <a:chExt cx="673100" cy="395287"/>
          </a:xfrm>
        </p:grpSpPr>
        <p:sp>
          <p:nvSpPr>
            <p:cNvPr id="71684" name="AutoShape 6"/>
            <p:cNvSpPr>
              <a:spLocks noChangeArrowheads="1"/>
            </p:cNvSpPr>
            <p:nvPr/>
          </p:nvSpPr>
          <p:spPr bwMode="auto">
            <a:xfrm>
              <a:off x="3598844" y="5508823"/>
              <a:ext cx="673100" cy="395287"/>
            </a:xfrm>
            <a:prstGeom prst="rightArrow">
              <a:avLst>
                <a:gd name="adj1" fmla="val 50000"/>
                <a:gd name="adj2" fmla="val 40134"/>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51" tIns="52125" rIns="104251" bIns="52125" anchor="ctr"/>
            <a:lstStyle/>
            <a:p>
              <a:endParaRPr lang="en-US" altLang="en-US" sz="1400" b="0">
                <a:solidFill>
                  <a:srgbClr val="0F5494"/>
                </a:solidFill>
              </a:endParaRPr>
            </a:p>
          </p:txBody>
        </p:sp>
        <p:sp>
          <p:nvSpPr>
            <p:cNvPr id="2" name="TextBox 1"/>
            <p:cNvSpPr txBox="1"/>
            <p:nvPr/>
          </p:nvSpPr>
          <p:spPr>
            <a:xfrm>
              <a:off x="3619872" y="5552577"/>
              <a:ext cx="604918" cy="307777"/>
            </a:xfrm>
            <a:prstGeom prst="rect">
              <a:avLst/>
            </a:prstGeom>
            <a:noFill/>
          </p:spPr>
          <p:txBody>
            <a:bodyPr wrap="square" rtlCol="0">
              <a:spAutoFit/>
            </a:bodyPr>
            <a:lstStyle/>
            <a:p>
              <a:r>
                <a:rPr lang="en-GB" sz="1400" dirty="0" smtClean="0">
                  <a:solidFill>
                    <a:srgbClr val="FF0000"/>
                  </a:solidFill>
                </a:rPr>
                <a:t>But</a:t>
              </a:r>
              <a:endParaRPr lang="en-GB" sz="1400" dirty="0">
                <a:solidFill>
                  <a:srgbClr val="FF0000"/>
                </a:solidFill>
              </a:endParaRPr>
            </a:p>
          </p:txBody>
        </p:sp>
      </p:grpSp>
    </p:spTree>
    <p:extLst>
      <p:ext uri="{BB962C8B-B14F-4D97-AF65-F5344CB8AC3E}">
        <p14:creationId xmlns:p14="http://schemas.microsoft.com/office/powerpoint/2010/main" val="154068501"/>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type="body" sz="quarter" idx="10"/>
          </p:nvPr>
        </p:nvSpPr>
        <p:spPr>
          <a:xfrm>
            <a:off x="440016" y="1260351"/>
            <a:ext cx="9612921" cy="5112568"/>
          </a:xfrm>
        </p:spPr>
        <p:txBody>
          <a:bodyPr/>
          <a:lstStyle/>
          <a:p>
            <a:pPr marL="0" indent="0" algn="just">
              <a:buFontTx/>
              <a:buNone/>
            </a:pPr>
            <a:r>
              <a:rPr lang="en-US" altLang="en-US" sz="2400" b="0" i="0" dirty="0">
                <a:solidFill>
                  <a:srgbClr val="0F5494"/>
                </a:solidFill>
                <a:latin typeface="+mj-lt"/>
                <a:cs typeface="Times New Roman" panose="02020603050405020304" pitchFamily="18" charset="0"/>
              </a:rPr>
              <a:t>A beneficiary uses a x-ray machine </a:t>
            </a:r>
            <a:r>
              <a:rPr lang="en-US" altLang="en-US" sz="2400" b="0" i="0" dirty="0">
                <a:solidFill>
                  <a:srgbClr val="FF0000"/>
                </a:solidFill>
                <a:latin typeface="+mj-lt"/>
                <a:cs typeface="Times New Roman" panose="02020603050405020304" pitchFamily="18" charset="0"/>
              </a:rPr>
              <a:t>for the action</a:t>
            </a:r>
            <a:r>
              <a:rPr lang="en-US" altLang="en-US" sz="2400" b="0" i="0" dirty="0">
                <a:solidFill>
                  <a:srgbClr val="0F5494"/>
                </a:solidFill>
                <a:latin typeface="+mj-lt"/>
                <a:cs typeface="Times New Roman" panose="02020603050405020304" pitchFamily="18" charset="0"/>
              </a:rPr>
              <a:t> for few hours and </a:t>
            </a:r>
            <a:r>
              <a:rPr lang="en-US" altLang="en-US" sz="2400" b="0" i="0" dirty="0" smtClean="0">
                <a:solidFill>
                  <a:srgbClr val="0F5494"/>
                </a:solidFill>
                <a:latin typeface="+mj-lt"/>
                <a:cs typeface="Times New Roman" panose="02020603050405020304" pitchFamily="18" charset="0"/>
              </a:rPr>
              <a:t>for the rest </a:t>
            </a:r>
            <a:r>
              <a:rPr lang="en-US" altLang="en-US" sz="2400" b="0" i="0" dirty="0">
                <a:solidFill>
                  <a:srgbClr val="0F5494"/>
                </a:solidFill>
                <a:latin typeface="+mj-lt"/>
                <a:cs typeface="Times New Roman" panose="02020603050405020304" pitchFamily="18" charset="0"/>
              </a:rPr>
              <a:t>of the time the x-ray machine is used </a:t>
            </a:r>
            <a:r>
              <a:rPr lang="en-US" altLang="en-US" sz="2400" b="0" i="0" dirty="0">
                <a:solidFill>
                  <a:srgbClr val="FF0000"/>
                </a:solidFill>
                <a:latin typeface="+mj-lt"/>
                <a:cs typeface="Times New Roman" panose="02020603050405020304" pitchFamily="18" charset="0"/>
              </a:rPr>
              <a:t>for other activities</a:t>
            </a:r>
            <a:r>
              <a:rPr lang="en-US" altLang="en-US" sz="2400" b="0" i="0" dirty="0">
                <a:solidFill>
                  <a:srgbClr val="0F5494"/>
                </a:solidFill>
                <a:latin typeface="+mj-lt"/>
                <a:cs typeface="Times New Roman" panose="02020603050405020304" pitchFamily="18" charset="0"/>
              </a:rPr>
              <a:t>. The beneficiary charges the </a:t>
            </a:r>
            <a:r>
              <a:rPr lang="en-US" altLang="en-US" sz="2400" b="0" i="0" dirty="0">
                <a:solidFill>
                  <a:srgbClr val="FF0000"/>
                </a:solidFill>
                <a:latin typeface="+mj-lt"/>
                <a:cs typeface="Times New Roman" panose="02020603050405020304" pitchFamily="18" charset="0"/>
              </a:rPr>
              <a:t>full</a:t>
            </a:r>
            <a:r>
              <a:rPr lang="en-US" altLang="en-US" sz="2400" b="0" i="0" dirty="0">
                <a:solidFill>
                  <a:srgbClr val="0F5494"/>
                </a:solidFill>
                <a:latin typeface="+mj-lt"/>
                <a:cs typeface="Times New Roman" panose="02020603050405020304" pitchFamily="18" charset="0"/>
              </a:rPr>
              <a:t> depreciation costs for the period in the cost statement of the action.</a:t>
            </a:r>
          </a:p>
          <a:p>
            <a:pPr marL="0" indent="0" algn="ctr">
              <a:spcBef>
                <a:spcPts val="2400"/>
              </a:spcBef>
              <a:buFontTx/>
              <a:buNone/>
            </a:pPr>
            <a:r>
              <a:rPr lang="en-US" altLang="en-US" sz="2400" b="0" i="0" dirty="0">
                <a:solidFill>
                  <a:srgbClr val="FF0000"/>
                </a:solidFill>
                <a:latin typeface="+mj-lt"/>
                <a:cs typeface="Times New Roman" panose="02020603050405020304" pitchFamily="18" charset="0"/>
              </a:rPr>
              <a:t>NOT ALLOWED!</a:t>
            </a:r>
          </a:p>
          <a:p>
            <a:pPr marL="0" indent="0" algn="just">
              <a:spcBef>
                <a:spcPts val="4200"/>
              </a:spcBef>
              <a:buFontTx/>
              <a:buNone/>
            </a:pPr>
            <a:r>
              <a:rPr lang="en-GB" altLang="en-US" sz="2400" b="0" i="0" dirty="0" smtClean="0">
                <a:solidFill>
                  <a:srgbClr val="0F5494"/>
                </a:solidFill>
                <a:latin typeface="+mj-lt"/>
                <a:cs typeface="Times New Roman" panose="02020603050405020304" pitchFamily="18" charset="0"/>
              </a:rPr>
              <a:t>The </a:t>
            </a:r>
            <a:r>
              <a:rPr lang="en-GB" altLang="en-US" sz="2400" b="0" i="0" dirty="0">
                <a:solidFill>
                  <a:srgbClr val="0F5494"/>
                </a:solidFill>
                <a:latin typeface="+mj-lt"/>
                <a:cs typeface="Times New Roman" panose="02020603050405020304" pitchFamily="18" charset="0"/>
              </a:rPr>
              <a:t>allocation of the part of the annual depreciation to the H2020 action must be calculated based on the number of hours/days/months of actual use of equipment for the </a:t>
            </a:r>
            <a:r>
              <a:rPr lang="en-GB" altLang="en-US" sz="2400" b="0" i="0" dirty="0" smtClean="0">
                <a:solidFill>
                  <a:srgbClr val="0F5494"/>
                </a:solidFill>
                <a:latin typeface="+mj-lt"/>
                <a:cs typeface="Times New Roman" panose="02020603050405020304" pitchFamily="18" charset="0"/>
              </a:rPr>
              <a:t>action. </a:t>
            </a:r>
            <a:r>
              <a:rPr lang="en-GB" altLang="en-US" sz="2400" b="0" i="0" dirty="0">
                <a:solidFill>
                  <a:srgbClr val="0F5494"/>
                </a:solidFill>
                <a:latin typeface="+mj-lt"/>
                <a:cs typeface="Times New Roman" panose="02020603050405020304" pitchFamily="18" charset="0"/>
              </a:rPr>
              <a:t>The </a:t>
            </a:r>
            <a:r>
              <a:rPr lang="en-GB" altLang="en-US" sz="2400" b="0" i="0" dirty="0">
                <a:solidFill>
                  <a:srgbClr val="FF0000"/>
                </a:solidFill>
                <a:latin typeface="+mj-lt"/>
                <a:cs typeface="Times New Roman" panose="02020603050405020304" pitchFamily="18" charset="0"/>
              </a:rPr>
              <a:t>actual</a:t>
            </a:r>
            <a:r>
              <a:rPr lang="en-GB" altLang="en-US" sz="2400" b="0" i="0" dirty="0">
                <a:solidFill>
                  <a:srgbClr val="0F5494"/>
                </a:solidFill>
                <a:latin typeface="+mj-lt"/>
                <a:cs typeface="Times New Roman" panose="02020603050405020304" pitchFamily="18" charset="0"/>
              </a:rPr>
              <a:t> use should be </a:t>
            </a:r>
            <a:r>
              <a:rPr lang="en-GB" altLang="en-US" sz="2400" b="0" i="0" dirty="0">
                <a:solidFill>
                  <a:srgbClr val="FF0000"/>
                </a:solidFill>
                <a:latin typeface="+mj-lt"/>
                <a:cs typeface="Times New Roman" panose="02020603050405020304" pitchFamily="18" charset="0"/>
              </a:rPr>
              <a:t>directly measured </a:t>
            </a:r>
            <a:r>
              <a:rPr lang="en-GB" altLang="en-US" sz="2400" b="0" i="0" dirty="0">
                <a:solidFill>
                  <a:srgbClr val="0F5494"/>
                </a:solidFill>
                <a:latin typeface="+mj-lt"/>
                <a:cs typeface="Times New Roman" panose="02020603050405020304" pitchFamily="18" charset="0"/>
              </a:rPr>
              <a:t>(logbook, etc</a:t>
            </a:r>
            <a:r>
              <a:rPr lang="en-GB" altLang="en-US" sz="2400" b="0" i="0" dirty="0" smtClean="0">
                <a:solidFill>
                  <a:srgbClr val="0F5494"/>
                </a:solidFill>
                <a:latin typeface="+mj-lt"/>
                <a:cs typeface="Times New Roman" panose="02020603050405020304" pitchFamily="18" charset="0"/>
              </a:rPr>
              <a:t>.).</a:t>
            </a:r>
            <a:endParaRPr lang="en-US" altLang="en-US" sz="2400" b="0" i="0" dirty="0">
              <a:solidFill>
                <a:srgbClr val="0F5494"/>
              </a:solidFill>
              <a:latin typeface="+mj-lt"/>
              <a:cs typeface="Times New Roman" panose="02020603050405020304" pitchFamily="18" charset="0"/>
            </a:endParaRPr>
          </a:p>
        </p:txBody>
      </p:sp>
      <p:sp>
        <p:nvSpPr>
          <p:cNvPr id="7" name="Title 187464"/>
          <p:cNvSpPr txBox="1">
            <a:spLocks/>
          </p:cNvSpPr>
          <p:nvPr/>
        </p:nvSpPr>
        <p:spPr bwMode="auto">
          <a:xfrm>
            <a:off x="296863" y="23813"/>
            <a:ext cx="962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200" i="1" kern="0" dirty="0" smtClean="0">
                <a:solidFill>
                  <a:srgbClr val="FFE161"/>
                </a:solidFill>
                <a:latin typeface="Verdana" pitchFamily="34" charset="0"/>
                <a:ea typeface="Verdana" pitchFamily="34" charset="0"/>
                <a:cs typeface="Verdana" pitchFamily="34" charset="0"/>
              </a:rPr>
              <a:t>Examples (1)</a:t>
            </a:r>
            <a:endParaRPr lang="en-GB" sz="3200" i="1" kern="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2887911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87464"/>
          <p:cNvSpPr>
            <a:spLocks noGrp="1"/>
          </p:cNvSpPr>
          <p:nvPr>
            <p:ph type="title" idx="4294967295"/>
          </p:nvPr>
        </p:nvSpPr>
        <p:spPr>
          <a:xfrm>
            <a:off x="378148" y="23813"/>
            <a:ext cx="10240640" cy="803275"/>
          </a:xfrm>
        </p:spPr>
        <p:txBody>
          <a:bodyPr/>
          <a:lstStyle/>
          <a:p>
            <a:r>
              <a:rPr lang="en-GB" sz="3000" i="1" dirty="0">
                <a:solidFill>
                  <a:srgbClr val="FFE161"/>
                </a:solidFill>
                <a:latin typeface="Verdana" pitchFamily="34" charset="0"/>
                <a:ea typeface="Verdana" pitchFamily="34" charset="0"/>
                <a:cs typeface="Verdana" pitchFamily="34" charset="0"/>
              </a:rPr>
              <a:t>What contract under what budget category</a:t>
            </a:r>
          </a:p>
        </p:txBody>
      </p:sp>
      <p:sp>
        <p:nvSpPr>
          <p:cNvPr id="78852" name="TextBox 5"/>
          <p:cNvSpPr txBox="1">
            <a:spLocks noChangeArrowheads="1"/>
          </p:cNvSpPr>
          <p:nvPr/>
        </p:nvSpPr>
        <p:spPr bwMode="auto">
          <a:xfrm>
            <a:off x="15875" y="1059701"/>
            <a:ext cx="10677525" cy="461633"/>
          </a:xfrm>
          <a:prstGeom prst="rect">
            <a:avLst/>
          </a:prstGeom>
          <a:solidFill>
            <a:srgbClr val="CCDEEC"/>
          </a:solidFill>
          <a:ln>
            <a:noFill/>
          </a:ln>
          <a:extLst/>
        </p:spPr>
        <p:txBody>
          <a:bodyPr wrap="square" lIns="91408" tIns="45704" rIns="91408" bIns="4570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r>
              <a:rPr lang="en-GB" sz="2400" dirty="0">
                <a:solidFill>
                  <a:srgbClr val="0F5494"/>
                </a:solidFill>
              </a:rPr>
              <a:t>What </a:t>
            </a:r>
            <a:r>
              <a:rPr lang="en-GB" sz="2400" dirty="0" smtClean="0">
                <a:solidFill>
                  <a:srgbClr val="0F5494"/>
                </a:solidFill>
              </a:rPr>
              <a:t>can </a:t>
            </a:r>
            <a:r>
              <a:rPr lang="en-GB" sz="2400" dirty="0">
                <a:solidFill>
                  <a:srgbClr val="0F5494"/>
                </a:solidFill>
              </a:rPr>
              <a:t>you declare under personnel costs?</a:t>
            </a:r>
          </a:p>
        </p:txBody>
      </p:sp>
      <p:pic>
        <p:nvPicPr>
          <p:cNvPr id="78853" name="Picture 3" descr="C:\Program Files (x86)\Microsoft Office\MEDIA\CAGCAT10\j029384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230" y="1892300"/>
            <a:ext cx="974567" cy="102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8694"/>
          <p:cNvSpPr>
            <a:spLocks noChangeArrowheads="1"/>
          </p:cNvSpPr>
          <p:nvPr/>
        </p:nvSpPr>
        <p:spPr bwMode="auto">
          <a:xfrm>
            <a:off x="1530276" y="1819575"/>
            <a:ext cx="9163124" cy="141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p>
            <a:pPr algn="ctr">
              <a:spcBef>
                <a:spcPts val="1200"/>
              </a:spcBef>
              <a:defRPr/>
            </a:pPr>
            <a:r>
              <a:rPr lang="en-GB" sz="2200" dirty="0" smtClean="0">
                <a:solidFill>
                  <a:srgbClr val="0F5494"/>
                </a:solidFill>
                <a:sym typeface="Wingdings" pitchFamily="2" charset="2"/>
              </a:rPr>
              <a:t>Persons </a:t>
            </a:r>
            <a:r>
              <a:rPr lang="en-GB" sz="2200" dirty="0">
                <a:solidFill>
                  <a:srgbClr val="0F5494"/>
                </a:solidFill>
                <a:sym typeface="Wingdings" pitchFamily="2" charset="2"/>
              </a:rPr>
              <a:t>hired by the beneficiary via </a:t>
            </a:r>
            <a:r>
              <a:rPr lang="en-GB" sz="2200" dirty="0" smtClean="0">
                <a:solidFill>
                  <a:srgbClr val="0F5494"/>
                </a:solidFill>
                <a:sym typeface="Wingdings" pitchFamily="2" charset="2"/>
              </a:rPr>
              <a:t>an </a:t>
            </a:r>
            <a:r>
              <a:rPr lang="en-GB" sz="2200" i="1" dirty="0" smtClean="0">
                <a:solidFill>
                  <a:srgbClr val="0F5494"/>
                </a:solidFill>
                <a:sym typeface="Wingdings" pitchFamily="2" charset="2"/>
              </a:rPr>
              <a:t>employment contract</a:t>
            </a:r>
            <a:r>
              <a:rPr lang="en-GB" sz="2200" dirty="0" smtClean="0">
                <a:solidFill>
                  <a:srgbClr val="0F5494"/>
                </a:solidFill>
                <a:sym typeface="Wingdings" pitchFamily="2" charset="2"/>
              </a:rPr>
              <a:t> </a:t>
            </a:r>
            <a:endParaRPr lang="en-GB" sz="2200" dirty="0">
              <a:solidFill>
                <a:srgbClr val="0F5494"/>
              </a:solidFill>
              <a:sym typeface="Wingdings" pitchFamily="2" charset="2"/>
            </a:endParaRPr>
          </a:p>
          <a:p>
            <a:pPr>
              <a:spcBef>
                <a:spcPts val="1200"/>
              </a:spcBef>
              <a:tabLst>
                <a:tab pos="0" algn="l"/>
              </a:tabLst>
              <a:defRPr/>
            </a:pPr>
            <a:r>
              <a:rPr lang="en-GB" sz="1600" b="0" dirty="0">
                <a:solidFill>
                  <a:srgbClr val="0F5494"/>
                </a:solidFill>
                <a:sym typeface="Wingdings" pitchFamily="2" charset="2"/>
              </a:rPr>
              <a:t>(qualified as such under national </a:t>
            </a:r>
            <a:r>
              <a:rPr lang="en-GB" sz="1600" b="0" dirty="0" smtClean="0">
                <a:solidFill>
                  <a:srgbClr val="0F5494"/>
                </a:solidFill>
                <a:sym typeface="Wingdings" pitchFamily="2" charset="2"/>
              </a:rPr>
              <a:t>law; </a:t>
            </a:r>
            <a:r>
              <a:rPr lang="en-GB" sz="1600" b="0" dirty="0">
                <a:solidFill>
                  <a:srgbClr val="0F5494"/>
                </a:solidFill>
                <a:sym typeface="Wingdings" pitchFamily="2" charset="2"/>
              </a:rPr>
              <a:t>and for whom </a:t>
            </a:r>
            <a:r>
              <a:rPr lang="en-GB" sz="1600" b="0" dirty="0" smtClean="0">
                <a:solidFill>
                  <a:srgbClr val="0F5494"/>
                </a:solidFill>
                <a:sym typeface="Wingdings" pitchFamily="2" charset="2"/>
              </a:rPr>
              <a:t>the beneficiary pays </a:t>
            </a:r>
            <a:r>
              <a:rPr lang="en-GB" sz="1600" b="0" dirty="0">
                <a:solidFill>
                  <a:srgbClr val="0F5494"/>
                </a:solidFill>
                <a:sym typeface="Wingdings" pitchFamily="2" charset="2"/>
              </a:rPr>
              <a:t>social security contributions)</a:t>
            </a:r>
          </a:p>
        </p:txBody>
      </p:sp>
      <p:sp>
        <p:nvSpPr>
          <p:cNvPr id="10" name="Text Box 6"/>
          <p:cNvSpPr txBox="1">
            <a:spLocks noChangeArrowheads="1"/>
          </p:cNvSpPr>
          <p:nvPr/>
        </p:nvSpPr>
        <p:spPr bwMode="auto">
          <a:xfrm>
            <a:off x="108274" y="3513375"/>
            <a:ext cx="10428370" cy="36623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6" tIns="45649" rIns="91296" bIns="45649">
            <a:spAutoFit/>
          </a:bodyPr>
          <a:lstStyle>
            <a:lvl1pPr marL="355600" indent="-355600" defTabSz="512763" eaLnBrk="0" hangingPunct="0">
              <a:defRPr sz="8700" b="1">
                <a:solidFill>
                  <a:srgbClr val="FFD624"/>
                </a:solidFill>
                <a:latin typeface="Verdana" pitchFamily="34" charset="0"/>
              </a:defRPr>
            </a:lvl1pPr>
            <a:lvl2pPr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indent="0" eaLnBrk="1" hangingPunct="1">
              <a:spcBef>
                <a:spcPts val="600"/>
              </a:spcBef>
              <a:buClr>
                <a:schemeClr val="accent2"/>
              </a:buClr>
              <a:defRPr/>
            </a:pPr>
            <a:r>
              <a:rPr lang="en-GB" sz="1800" dirty="0">
                <a:solidFill>
                  <a:srgbClr val="0F5494"/>
                </a:solidFill>
                <a:latin typeface="+mj-lt"/>
              </a:rPr>
              <a:t>Other cases</a:t>
            </a:r>
            <a:r>
              <a:rPr lang="en-GB" sz="1800" b="0" dirty="0">
                <a:solidFill>
                  <a:srgbClr val="0F5494"/>
                </a:solidFill>
                <a:latin typeface="+mj-lt"/>
              </a:rPr>
              <a:t>: </a:t>
            </a:r>
          </a:p>
          <a:p>
            <a:pPr marL="444500" lvl="1" indent="-293688" eaLnBrk="1" hangingPunct="1">
              <a:spcBef>
                <a:spcPts val="1200"/>
              </a:spcBef>
              <a:buClr>
                <a:schemeClr val="accent2"/>
              </a:buClr>
              <a:defRPr/>
            </a:pPr>
            <a:r>
              <a:rPr lang="en-GB" sz="1800" b="0" dirty="0" smtClean="0">
                <a:solidFill>
                  <a:srgbClr val="0F5494"/>
                </a:solidFill>
                <a:latin typeface="+mj-lt"/>
              </a:rPr>
              <a:t>→ </a:t>
            </a:r>
            <a:r>
              <a:rPr lang="en-GB" sz="1800" b="0" dirty="0">
                <a:solidFill>
                  <a:srgbClr val="0F5494"/>
                </a:solidFill>
                <a:latin typeface="+mj-lt"/>
              </a:rPr>
              <a:t>Natural persons hired </a:t>
            </a:r>
            <a:r>
              <a:rPr lang="en-GB" sz="1800" dirty="0">
                <a:solidFill>
                  <a:srgbClr val="0F5494"/>
                </a:solidFill>
                <a:latin typeface="+mj-lt"/>
              </a:rPr>
              <a:t>directly</a:t>
            </a:r>
            <a:r>
              <a:rPr lang="en-GB" sz="1800" b="0" dirty="0">
                <a:solidFill>
                  <a:srgbClr val="0F5494"/>
                </a:solidFill>
                <a:latin typeface="+mj-lt"/>
              </a:rPr>
              <a:t> via a contract other than </a:t>
            </a:r>
            <a:r>
              <a:rPr lang="en-GB" sz="1800" b="0" dirty="0" smtClean="0">
                <a:solidFill>
                  <a:srgbClr val="0F5494"/>
                </a:solidFill>
                <a:latin typeface="+mj-lt"/>
              </a:rPr>
              <a:t>an </a:t>
            </a:r>
            <a:r>
              <a:rPr lang="en-GB" sz="1800" b="0" dirty="0">
                <a:solidFill>
                  <a:srgbClr val="0F5494"/>
                </a:solidFill>
                <a:latin typeface="+mj-lt"/>
              </a:rPr>
              <a:t>employment contract </a:t>
            </a:r>
            <a:r>
              <a:rPr lang="en-GB" sz="1800" u="sng" dirty="0">
                <a:solidFill>
                  <a:srgbClr val="FF0000"/>
                </a:solidFill>
                <a:latin typeface="+mj-lt"/>
              </a:rPr>
              <a:t>if</a:t>
            </a:r>
            <a:r>
              <a:rPr lang="en-GB" sz="1800" b="0" dirty="0">
                <a:solidFill>
                  <a:srgbClr val="0F5494"/>
                </a:solidFill>
                <a:latin typeface="+mj-lt"/>
              </a:rPr>
              <a:t>:</a:t>
            </a:r>
          </a:p>
          <a:p>
            <a:pPr marL="987425" lvl="1" indent="-274638" eaLnBrk="1" hangingPunct="1">
              <a:spcBef>
                <a:spcPts val="1200"/>
              </a:spcBef>
              <a:buClr>
                <a:schemeClr val="accent2"/>
              </a:buClr>
              <a:buFont typeface="Courier New" panose="02070309020205020404" pitchFamily="49" charset="0"/>
              <a:buChar char="o"/>
              <a:defRPr/>
            </a:pPr>
            <a:r>
              <a:rPr lang="en-GB" sz="1800" b="0" dirty="0">
                <a:solidFill>
                  <a:srgbClr val="0F5494"/>
                </a:solidFill>
                <a:latin typeface="+mj-lt"/>
              </a:rPr>
              <a:t>the person works under conditions similar to those of an </a:t>
            </a:r>
            <a:r>
              <a:rPr lang="en-GB" sz="1800" b="0" dirty="0" smtClean="0">
                <a:solidFill>
                  <a:srgbClr val="0F5494"/>
                </a:solidFill>
                <a:latin typeface="+mj-lt"/>
              </a:rPr>
              <a:t>employee               </a:t>
            </a:r>
            <a:r>
              <a:rPr lang="en-GB" sz="1600" b="0" dirty="0" smtClean="0">
                <a:solidFill>
                  <a:srgbClr val="0F5494"/>
                </a:solidFill>
                <a:latin typeface="+mj-lt"/>
              </a:rPr>
              <a:t>(e.g. organisation or work, premises, etc.)</a:t>
            </a:r>
            <a:endParaRPr lang="en-GB" sz="1600" b="0" dirty="0">
              <a:solidFill>
                <a:srgbClr val="0F5494"/>
              </a:solidFill>
              <a:latin typeface="+mj-lt"/>
            </a:endParaRPr>
          </a:p>
          <a:p>
            <a:pPr marL="893448" lvl="1" indent="-180912" eaLnBrk="1" hangingPunct="1">
              <a:spcBef>
                <a:spcPts val="1200"/>
              </a:spcBef>
              <a:buClr>
                <a:schemeClr val="accent2"/>
              </a:buClr>
              <a:buFont typeface="Courier New" panose="02070309020205020404" pitchFamily="49" charset="0"/>
              <a:buChar char="o"/>
              <a:defRPr/>
            </a:pPr>
            <a:r>
              <a:rPr lang="en-GB" sz="1800" b="0" dirty="0">
                <a:solidFill>
                  <a:srgbClr val="0F5494"/>
                </a:solidFill>
                <a:latin typeface="+mj-lt"/>
              </a:rPr>
              <a:t> The result of the work belongs to the </a:t>
            </a:r>
            <a:r>
              <a:rPr lang="en-GB" sz="1800" b="0" dirty="0" smtClean="0">
                <a:solidFill>
                  <a:srgbClr val="0F5494"/>
                </a:solidFill>
                <a:latin typeface="+mj-lt"/>
              </a:rPr>
              <a:t>beneficiary (exceptions may apply)</a:t>
            </a:r>
            <a:endParaRPr lang="en-GB" sz="1800" b="0" dirty="0">
              <a:solidFill>
                <a:srgbClr val="0F5494"/>
              </a:solidFill>
              <a:latin typeface="+mj-lt"/>
            </a:endParaRPr>
          </a:p>
          <a:p>
            <a:pPr marL="973138" lvl="1" indent="-260350" eaLnBrk="1" hangingPunct="1">
              <a:spcBef>
                <a:spcPts val="1200"/>
              </a:spcBef>
              <a:buClr>
                <a:schemeClr val="accent2"/>
              </a:buClr>
              <a:buFont typeface="Courier New" panose="02070309020205020404" pitchFamily="49" charset="0"/>
              <a:buChar char="o"/>
              <a:defRPr/>
            </a:pPr>
            <a:r>
              <a:rPr lang="en-GB" sz="1800" b="0" dirty="0" smtClean="0">
                <a:solidFill>
                  <a:srgbClr val="0F5494"/>
                </a:solidFill>
                <a:latin typeface="+mj-lt"/>
              </a:rPr>
              <a:t>The </a:t>
            </a:r>
            <a:r>
              <a:rPr lang="en-GB" sz="1800" b="0" dirty="0">
                <a:solidFill>
                  <a:srgbClr val="0F5494"/>
                </a:solidFill>
                <a:latin typeface="+mj-lt"/>
              </a:rPr>
              <a:t>costs are </a:t>
            </a:r>
            <a:r>
              <a:rPr lang="en-GB" sz="1800" b="0" dirty="0" smtClean="0">
                <a:solidFill>
                  <a:srgbClr val="0F5494"/>
                </a:solidFill>
                <a:latin typeface="+mj-lt"/>
              </a:rPr>
              <a:t>not significantly different from those of </a:t>
            </a:r>
            <a:r>
              <a:rPr lang="en-GB" sz="1800" b="0" dirty="0">
                <a:solidFill>
                  <a:srgbClr val="0F5494"/>
                </a:solidFill>
                <a:latin typeface="+mj-lt"/>
              </a:rPr>
              <a:t>an employee of the beneficiary </a:t>
            </a:r>
            <a:r>
              <a:rPr lang="en-GB" sz="1800" b="0" dirty="0" smtClean="0">
                <a:solidFill>
                  <a:srgbClr val="0F5494"/>
                </a:solidFill>
                <a:latin typeface="+mj-lt"/>
              </a:rPr>
              <a:t>doing similar tasks</a:t>
            </a:r>
          </a:p>
          <a:p>
            <a:pPr marL="265113" lvl="1" indent="-84138" eaLnBrk="1" hangingPunct="1">
              <a:spcBef>
                <a:spcPts val="2400"/>
              </a:spcBef>
              <a:buClr>
                <a:schemeClr val="accent2"/>
              </a:buClr>
              <a:tabLst>
                <a:tab pos="180975" algn="l"/>
              </a:tabLst>
              <a:defRPr/>
            </a:pPr>
            <a:r>
              <a:rPr lang="en-GB" sz="1800" b="0" dirty="0">
                <a:solidFill>
                  <a:srgbClr val="0F5494"/>
                </a:solidFill>
                <a:latin typeface="+mj-lt"/>
              </a:rPr>
              <a:t>→ Employees of a third party seconded to the beneficiary </a:t>
            </a:r>
            <a:r>
              <a:rPr lang="en-GB" sz="1600" b="0" dirty="0">
                <a:solidFill>
                  <a:srgbClr val="0F5494"/>
                </a:solidFill>
                <a:latin typeface="+mj-lt"/>
              </a:rPr>
              <a:t>(must be set in Annex 1!)</a:t>
            </a:r>
            <a:r>
              <a:rPr lang="en-GB" sz="1800" b="0" dirty="0">
                <a:solidFill>
                  <a:srgbClr val="0F5494"/>
                </a:solidFill>
                <a:latin typeface="+mj-lt"/>
              </a:rPr>
              <a:t> </a:t>
            </a:r>
          </a:p>
          <a:p>
            <a:pPr marL="973138" lvl="1" indent="-260350" eaLnBrk="1" hangingPunct="1">
              <a:spcBef>
                <a:spcPts val="1200"/>
              </a:spcBef>
              <a:buClr>
                <a:schemeClr val="accent2"/>
              </a:buClr>
              <a:buFont typeface="Courier New" panose="02070309020205020404" pitchFamily="49" charset="0"/>
              <a:buChar char="o"/>
              <a:defRPr/>
            </a:pPr>
            <a:endParaRPr lang="en-GB" sz="1800" b="0" dirty="0">
              <a:solidFill>
                <a:srgbClr val="0F5494"/>
              </a:solidFill>
              <a:latin typeface="+mj-lt"/>
            </a:endParaRPr>
          </a:p>
        </p:txBody>
      </p:sp>
      <p:sp>
        <p:nvSpPr>
          <p:cNvPr id="9" name="Flowchart: Stored Data 8"/>
          <p:cNvSpPr/>
          <p:nvPr/>
        </p:nvSpPr>
        <p:spPr>
          <a:xfrm>
            <a:off x="9019108" y="4428703"/>
            <a:ext cx="1224136" cy="504056"/>
          </a:xfrm>
          <a:prstGeom prst="flowChartOnlineStorage">
            <a:avLst/>
          </a:prstGeom>
          <a:solidFill>
            <a:srgbClr val="008A3E"/>
          </a:solidFill>
          <a:ln w="31750">
            <a:solidFill>
              <a:srgbClr val="FF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400" i="1" dirty="0" smtClean="0">
                <a:solidFill>
                  <a:srgbClr val="FFFFCC"/>
                </a:solidFill>
              </a:rPr>
              <a:t>NEW ! </a:t>
            </a:r>
            <a:r>
              <a:rPr lang="en-GB" sz="1200" i="1" dirty="0" smtClean="0">
                <a:solidFill>
                  <a:srgbClr val="FFFFCC"/>
                </a:solidFill>
              </a:rPr>
              <a:t>(2017)</a:t>
            </a:r>
            <a:endParaRPr lang="en-GB" sz="1200" i="1" dirty="0">
              <a:solidFill>
                <a:srgbClr val="FFFFCC"/>
              </a:solidFill>
            </a:endParaRPr>
          </a:p>
        </p:txBody>
      </p:sp>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type="body" sz="quarter" idx="10"/>
          </p:nvPr>
        </p:nvSpPr>
        <p:spPr>
          <a:xfrm>
            <a:off x="440016" y="1332359"/>
            <a:ext cx="9612921" cy="4752528"/>
          </a:xfrm>
        </p:spPr>
        <p:txBody>
          <a:bodyPr/>
          <a:lstStyle/>
          <a:p>
            <a:pPr marL="0" indent="0" algn="just">
              <a:buFontTx/>
              <a:buNone/>
            </a:pPr>
            <a:r>
              <a:rPr lang="en-US" altLang="en-US" sz="2400" b="0" i="0" dirty="0">
                <a:solidFill>
                  <a:srgbClr val="0F5494"/>
                </a:solidFill>
                <a:latin typeface="+mj-lt"/>
                <a:cs typeface="Times New Roman" panose="02020603050405020304" pitchFamily="18" charset="0"/>
              </a:rPr>
              <a:t>The </a:t>
            </a:r>
            <a:r>
              <a:rPr lang="en-US" altLang="en-US" sz="2400" b="0" i="0" dirty="0">
                <a:solidFill>
                  <a:srgbClr val="FF0000"/>
                </a:solidFill>
                <a:latin typeface="+mj-lt"/>
                <a:cs typeface="Times New Roman" panose="02020603050405020304" pitchFamily="18" charset="0"/>
              </a:rPr>
              <a:t>total consumables</a:t>
            </a:r>
            <a:r>
              <a:rPr lang="en-US" altLang="en-US" sz="2400" b="0" i="0" dirty="0">
                <a:solidFill>
                  <a:srgbClr val="0F5494"/>
                </a:solidFill>
                <a:latin typeface="+mj-lt"/>
                <a:cs typeface="Times New Roman" panose="02020603050405020304" pitchFamily="18" charset="0"/>
              </a:rPr>
              <a:t> </a:t>
            </a:r>
            <a:r>
              <a:rPr lang="en-US" altLang="en-US" sz="2400" b="0" i="0" dirty="0">
                <a:solidFill>
                  <a:srgbClr val="FF0000"/>
                </a:solidFill>
                <a:latin typeface="+mj-lt"/>
                <a:cs typeface="Times New Roman" panose="02020603050405020304" pitchFamily="18" charset="0"/>
              </a:rPr>
              <a:t>costs</a:t>
            </a:r>
            <a:r>
              <a:rPr lang="en-US" altLang="en-US" sz="2400" b="0" i="0" dirty="0">
                <a:solidFill>
                  <a:srgbClr val="0F5494"/>
                </a:solidFill>
                <a:latin typeface="+mj-lt"/>
                <a:cs typeface="Times New Roman" panose="02020603050405020304" pitchFamily="18" charset="0"/>
              </a:rPr>
              <a:t> are charged as </a:t>
            </a:r>
            <a:r>
              <a:rPr lang="en-US" altLang="en-US" sz="2400" b="0" i="0" dirty="0">
                <a:solidFill>
                  <a:srgbClr val="FF0000"/>
                </a:solidFill>
                <a:latin typeface="+mj-lt"/>
                <a:cs typeface="Times New Roman" panose="02020603050405020304" pitchFamily="18" charset="0"/>
              </a:rPr>
              <a:t>direct costs</a:t>
            </a:r>
            <a:r>
              <a:rPr lang="en-US" altLang="en-US" sz="2400" b="0" i="0" dirty="0">
                <a:solidFill>
                  <a:srgbClr val="0F5494"/>
                </a:solidFill>
                <a:latin typeface="+mj-lt"/>
                <a:cs typeface="Times New Roman" panose="02020603050405020304" pitchFamily="18" charset="0"/>
              </a:rPr>
              <a:t> on the H2020 action as </a:t>
            </a:r>
            <a:r>
              <a:rPr lang="en-US" altLang="en-US" sz="2400" b="0" i="0" dirty="0">
                <a:solidFill>
                  <a:srgbClr val="FF0000"/>
                </a:solidFill>
                <a:latin typeface="+mj-lt"/>
                <a:cs typeface="Times New Roman" panose="02020603050405020304" pitchFamily="18" charset="0"/>
              </a:rPr>
              <a:t>proportion</a:t>
            </a:r>
            <a:r>
              <a:rPr lang="en-US" altLang="en-US" sz="2400" b="0" i="0" dirty="0">
                <a:solidFill>
                  <a:srgbClr val="0F5494"/>
                </a:solidFill>
                <a:latin typeface="+mj-lt"/>
                <a:cs typeface="Times New Roman" panose="02020603050405020304" pitchFamily="18" charset="0"/>
              </a:rPr>
              <a:t> of the action hours to total worked hours in the laboratory.</a:t>
            </a:r>
          </a:p>
          <a:p>
            <a:pPr marL="0" indent="0" algn="just">
              <a:buFontTx/>
              <a:buNone/>
            </a:pPr>
            <a:endParaRPr lang="en-US" altLang="en-US" sz="2400" b="0" i="0" dirty="0">
              <a:solidFill>
                <a:srgbClr val="0F5494"/>
              </a:solidFill>
              <a:latin typeface="+mj-lt"/>
              <a:cs typeface="Times New Roman" panose="02020603050405020304" pitchFamily="18" charset="0"/>
            </a:endParaRPr>
          </a:p>
          <a:p>
            <a:pPr marL="0" indent="0" algn="ctr">
              <a:buFontTx/>
              <a:buNone/>
            </a:pPr>
            <a:r>
              <a:rPr lang="en-US" altLang="en-US" sz="2400" b="0" i="0" dirty="0">
                <a:solidFill>
                  <a:srgbClr val="FF0000"/>
                </a:solidFill>
                <a:latin typeface="+mj-lt"/>
                <a:cs typeface="Times New Roman" panose="02020603050405020304" pitchFamily="18" charset="0"/>
              </a:rPr>
              <a:t>NOT ALLOWED!</a:t>
            </a:r>
          </a:p>
          <a:p>
            <a:pPr marL="0" indent="0" algn="ctr">
              <a:buFontTx/>
              <a:buNone/>
            </a:pPr>
            <a:endParaRPr lang="en-US" altLang="en-US" sz="2400" b="0" i="0" dirty="0">
              <a:solidFill>
                <a:srgbClr val="0F5494"/>
              </a:solidFill>
              <a:latin typeface="+mj-lt"/>
              <a:cs typeface="Times New Roman" panose="02020603050405020304" pitchFamily="18" charset="0"/>
            </a:endParaRPr>
          </a:p>
          <a:p>
            <a:pPr marL="0" indent="0" algn="just">
              <a:buFontTx/>
              <a:buNone/>
            </a:pPr>
            <a:r>
              <a:rPr lang="en-US" altLang="en-US" sz="2400" b="0" i="0" dirty="0">
                <a:solidFill>
                  <a:srgbClr val="0F5494"/>
                </a:solidFill>
                <a:latin typeface="+mj-lt"/>
                <a:cs typeface="Times New Roman" panose="02020603050405020304" pitchFamily="18" charset="0"/>
              </a:rPr>
              <a:t>Even if the usual accounting practice of a beneficiary is to consider laboratory consumables as direct costs. </a:t>
            </a:r>
            <a:endParaRPr lang="en-US" altLang="en-US" sz="2400" b="0" i="0" dirty="0" smtClean="0">
              <a:solidFill>
                <a:srgbClr val="0F5494"/>
              </a:solidFill>
              <a:latin typeface="+mj-lt"/>
              <a:cs typeface="Times New Roman" panose="02020603050405020304" pitchFamily="18" charset="0"/>
            </a:endParaRPr>
          </a:p>
          <a:p>
            <a:pPr marL="0" indent="0" algn="just">
              <a:buFontTx/>
              <a:buNone/>
            </a:pPr>
            <a:endParaRPr lang="en-US" altLang="en-US" sz="2400" b="0" i="0" dirty="0">
              <a:solidFill>
                <a:srgbClr val="0F5494"/>
              </a:solidFill>
              <a:latin typeface="+mj-lt"/>
              <a:cs typeface="Times New Roman" panose="02020603050405020304" pitchFamily="18" charset="0"/>
            </a:endParaRPr>
          </a:p>
          <a:p>
            <a:pPr marL="0" indent="0" algn="just">
              <a:buFontTx/>
              <a:buNone/>
            </a:pPr>
            <a:r>
              <a:rPr lang="en-US" altLang="en-US" sz="2400" b="0" i="0" dirty="0">
                <a:solidFill>
                  <a:srgbClr val="0F5494"/>
                </a:solidFill>
                <a:latin typeface="+mj-lt"/>
                <a:cs typeface="Times New Roman" panose="02020603050405020304" pitchFamily="18" charset="0"/>
              </a:rPr>
              <a:t>The costs of other goods and services should be declared as </a:t>
            </a:r>
            <a:r>
              <a:rPr lang="en-US" altLang="en-US" sz="2400" b="0" i="0" dirty="0">
                <a:solidFill>
                  <a:srgbClr val="FF0000"/>
                </a:solidFill>
                <a:latin typeface="+mj-lt"/>
                <a:cs typeface="Times New Roman" panose="02020603050405020304" pitchFamily="18" charset="0"/>
              </a:rPr>
              <a:t>actual</a:t>
            </a:r>
            <a:r>
              <a:rPr lang="en-US" altLang="en-US" sz="2400" b="0" i="0" dirty="0">
                <a:solidFill>
                  <a:srgbClr val="0F5494"/>
                </a:solidFill>
                <a:latin typeface="+mj-lt"/>
                <a:cs typeface="Times New Roman" panose="02020603050405020304" pitchFamily="18" charset="0"/>
              </a:rPr>
              <a:t> costs e.g. direct consumption for the action should be </a:t>
            </a:r>
            <a:r>
              <a:rPr lang="en-US" altLang="en-US" sz="2400" b="0" i="0" dirty="0">
                <a:solidFill>
                  <a:srgbClr val="FF0000"/>
                </a:solidFill>
                <a:latin typeface="+mj-lt"/>
                <a:cs typeface="Times New Roman" panose="02020603050405020304" pitchFamily="18" charset="0"/>
              </a:rPr>
              <a:t>measured</a:t>
            </a:r>
            <a:r>
              <a:rPr lang="en-US" altLang="en-US" sz="2400" b="0" i="0" dirty="0">
                <a:solidFill>
                  <a:srgbClr val="0F5494"/>
                </a:solidFill>
                <a:latin typeface="+mj-lt"/>
                <a:cs typeface="Times New Roman" panose="02020603050405020304" pitchFamily="18" charset="0"/>
              </a:rPr>
              <a:t>.</a:t>
            </a:r>
          </a:p>
        </p:txBody>
      </p:sp>
      <p:sp>
        <p:nvSpPr>
          <p:cNvPr id="7" name="Title 187464"/>
          <p:cNvSpPr txBox="1">
            <a:spLocks/>
          </p:cNvSpPr>
          <p:nvPr/>
        </p:nvSpPr>
        <p:spPr bwMode="auto">
          <a:xfrm>
            <a:off x="296863" y="23813"/>
            <a:ext cx="962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sz="3200" i="1" kern="0" dirty="0" smtClean="0">
                <a:solidFill>
                  <a:srgbClr val="FFE161"/>
                </a:solidFill>
                <a:latin typeface="Verdana" pitchFamily="34" charset="0"/>
                <a:ea typeface="Verdana" pitchFamily="34" charset="0"/>
                <a:cs typeface="Verdana" pitchFamily="34" charset="0"/>
              </a:rPr>
              <a:t>Examples (2)</a:t>
            </a:r>
            <a:endParaRPr lang="en-GB" sz="3200" i="1" kern="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21363565"/>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3306" y="1404367"/>
            <a:ext cx="10270094" cy="5256584"/>
          </a:xfrm>
        </p:spPr>
        <p:txBody>
          <a:bodyPr/>
          <a:lstStyle/>
          <a:p>
            <a:pPr>
              <a:spcBef>
                <a:spcPts val="600"/>
              </a:spcBef>
              <a:spcAft>
                <a:spcPts val="600"/>
              </a:spcAft>
            </a:pPr>
            <a:r>
              <a:rPr lang="en-GB" sz="2400" b="0" dirty="0" smtClean="0">
                <a:solidFill>
                  <a:srgbClr val="004495"/>
                </a:solidFill>
                <a:latin typeface="+mj-lt"/>
              </a:rPr>
              <a:t>In FP7, energy and power supply was an indirect cost: </a:t>
            </a:r>
            <a:br>
              <a:rPr lang="en-GB" sz="2400" b="0" dirty="0" smtClean="0">
                <a:solidFill>
                  <a:srgbClr val="004495"/>
                </a:solidFill>
                <a:latin typeface="+mj-lt"/>
              </a:rPr>
            </a:br>
            <a:r>
              <a:rPr lang="en-GB" sz="2400" b="0" i="0" dirty="0" smtClean="0">
                <a:solidFill>
                  <a:srgbClr val="004495"/>
                </a:solidFill>
                <a:latin typeface="+mj-lt"/>
              </a:rPr>
              <a:t>	</a:t>
            </a:r>
            <a:r>
              <a:rPr lang="en-GB" sz="2400" b="0" dirty="0" smtClean="0">
                <a:solidFill>
                  <a:srgbClr val="C00000"/>
                </a:solidFill>
                <a:latin typeface="+mj-lt"/>
              </a:rPr>
              <a:t>can I charge it as direct in H2020?</a:t>
            </a:r>
          </a:p>
          <a:p>
            <a:pPr lvl="1" indent="0">
              <a:spcBef>
                <a:spcPts val="600"/>
              </a:spcBef>
              <a:spcAft>
                <a:spcPts val="600"/>
              </a:spcAft>
              <a:buNone/>
            </a:pPr>
            <a:r>
              <a:rPr lang="en-GB" sz="1800" dirty="0" smtClean="0">
                <a:solidFill>
                  <a:srgbClr val="004495"/>
                </a:solidFill>
                <a:latin typeface="+mj-lt"/>
              </a:rPr>
              <a:t>	Yes, if </a:t>
            </a:r>
            <a:r>
              <a:rPr lang="en-GB" sz="1800" b="0" dirty="0" smtClean="0">
                <a:solidFill>
                  <a:srgbClr val="004495"/>
                </a:solidFill>
                <a:latin typeface="+mj-lt"/>
              </a:rPr>
              <a:t>I can measure it…</a:t>
            </a:r>
            <a:endParaRPr lang="en-GB" sz="1800" b="0" i="0" dirty="0" smtClean="0">
              <a:solidFill>
                <a:srgbClr val="004495"/>
              </a:solidFill>
              <a:latin typeface="+mj-lt"/>
            </a:endParaRPr>
          </a:p>
          <a:p>
            <a:endParaRPr lang="en-GB" sz="1200" b="0" i="0" dirty="0" smtClean="0">
              <a:solidFill>
                <a:srgbClr val="004495"/>
              </a:solidFill>
              <a:latin typeface="+mj-lt"/>
            </a:endParaRPr>
          </a:p>
          <a:p>
            <a:pPr>
              <a:spcBef>
                <a:spcPts val="600"/>
              </a:spcBef>
              <a:spcAft>
                <a:spcPts val="600"/>
              </a:spcAft>
            </a:pPr>
            <a:r>
              <a:rPr lang="en-GB" sz="2400" b="0" dirty="0" smtClean="0">
                <a:solidFill>
                  <a:srgbClr val="004495"/>
                </a:solidFill>
                <a:latin typeface="+mj-lt"/>
              </a:rPr>
              <a:t>Administrative staff members doing accounting for the action: </a:t>
            </a:r>
            <a:br>
              <a:rPr lang="en-GB" sz="2400" b="0" dirty="0" smtClean="0">
                <a:solidFill>
                  <a:srgbClr val="004495"/>
                </a:solidFill>
                <a:latin typeface="+mj-lt"/>
              </a:rPr>
            </a:br>
            <a:r>
              <a:rPr lang="en-GB" sz="2400" b="0" i="0" dirty="0" smtClean="0">
                <a:solidFill>
                  <a:srgbClr val="004495"/>
                </a:solidFill>
                <a:latin typeface="+mj-lt"/>
              </a:rPr>
              <a:t>	</a:t>
            </a:r>
            <a:r>
              <a:rPr lang="en-GB" sz="2400" b="0" dirty="0" smtClean="0">
                <a:solidFill>
                  <a:srgbClr val="C00000"/>
                </a:solidFill>
                <a:latin typeface="+mj-lt"/>
              </a:rPr>
              <a:t>can I charge them to the action?</a:t>
            </a:r>
          </a:p>
          <a:p>
            <a:pPr lvl="1" indent="0">
              <a:spcBef>
                <a:spcPts val="600"/>
              </a:spcBef>
              <a:spcAft>
                <a:spcPts val="600"/>
              </a:spcAft>
              <a:buNone/>
            </a:pPr>
            <a:r>
              <a:rPr lang="en-GB" sz="1800" i="0" dirty="0" smtClean="0">
                <a:solidFill>
                  <a:srgbClr val="004495"/>
                </a:solidFill>
                <a:latin typeface="+mj-lt"/>
              </a:rPr>
              <a:t>	Yes</a:t>
            </a:r>
            <a:r>
              <a:rPr lang="en-GB" sz="1800" b="0" i="0" dirty="0" smtClean="0">
                <a:solidFill>
                  <a:srgbClr val="004495"/>
                </a:solidFill>
                <a:latin typeface="+mj-lt"/>
              </a:rPr>
              <a:t>, </a:t>
            </a:r>
            <a:r>
              <a:rPr lang="en-GB" sz="1800" i="0" dirty="0" smtClean="0">
                <a:solidFill>
                  <a:srgbClr val="004495"/>
                </a:solidFill>
                <a:latin typeface="+mj-lt"/>
              </a:rPr>
              <a:t>with</a:t>
            </a:r>
            <a:r>
              <a:rPr lang="en-GB" sz="1800" b="0" i="0" dirty="0" smtClean="0">
                <a:solidFill>
                  <a:srgbClr val="004495"/>
                </a:solidFill>
                <a:latin typeface="+mj-lt"/>
              </a:rPr>
              <a:t> time sheets and provided it is your usual practice…</a:t>
            </a:r>
          </a:p>
          <a:p>
            <a:pPr lvl="1" indent="0">
              <a:buNone/>
            </a:pPr>
            <a:endParaRPr lang="en-GB" sz="1200" b="0" i="0" dirty="0" smtClean="0">
              <a:solidFill>
                <a:srgbClr val="004495"/>
              </a:solidFill>
              <a:latin typeface="+mj-lt"/>
            </a:endParaRPr>
          </a:p>
          <a:p>
            <a:pPr>
              <a:spcBef>
                <a:spcPts val="600"/>
              </a:spcBef>
              <a:spcAft>
                <a:spcPts val="600"/>
              </a:spcAft>
            </a:pPr>
            <a:r>
              <a:rPr lang="en-GB" sz="2400" b="0" dirty="0" smtClean="0">
                <a:solidFill>
                  <a:srgbClr val="004495"/>
                </a:solidFill>
                <a:latin typeface="+mj-lt"/>
              </a:rPr>
              <a:t>Multi-purpose equipment used for several activities/actions: </a:t>
            </a:r>
            <a:br>
              <a:rPr lang="en-GB" sz="2400" b="0" dirty="0" smtClean="0">
                <a:solidFill>
                  <a:srgbClr val="004495"/>
                </a:solidFill>
                <a:latin typeface="+mj-lt"/>
              </a:rPr>
            </a:br>
            <a:r>
              <a:rPr lang="en-GB" sz="2400" b="0" i="0" dirty="0" smtClean="0">
                <a:solidFill>
                  <a:srgbClr val="C00000"/>
                </a:solidFill>
                <a:latin typeface="+mj-lt"/>
              </a:rPr>
              <a:t>	</a:t>
            </a:r>
            <a:r>
              <a:rPr lang="en-GB" sz="2400" b="0" dirty="0" smtClean="0">
                <a:solidFill>
                  <a:srgbClr val="C00000"/>
                </a:solidFill>
                <a:latin typeface="+mj-lt"/>
              </a:rPr>
              <a:t>can I charge its depreciation to an EU action as a % of 	total capacity based on my experience?</a:t>
            </a:r>
          </a:p>
          <a:p>
            <a:pPr lvl="1" indent="0">
              <a:spcBef>
                <a:spcPts val="600"/>
              </a:spcBef>
              <a:spcAft>
                <a:spcPts val="600"/>
              </a:spcAft>
              <a:buNone/>
            </a:pPr>
            <a:r>
              <a:rPr lang="en-GB" sz="1800" dirty="0" smtClean="0">
                <a:solidFill>
                  <a:srgbClr val="004495"/>
                </a:solidFill>
                <a:latin typeface="+mj-lt"/>
              </a:rPr>
              <a:t>	No</a:t>
            </a:r>
            <a:r>
              <a:rPr lang="en-GB" sz="1800" b="0" dirty="0" smtClean="0">
                <a:solidFill>
                  <a:srgbClr val="004495"/>
                </a:solidFill>
                <a:latin typeface="+mj-lt"/>
              </a:rPr>
              <a:t>. I have to measure its use.</a:t>
            </a:r>
            <a:r>
              <a:rPr lang="en-GB" sz="1800" b="0" i="0" dirty="0" smtClean="0">
                <a:solidFill>
                  <a:srgbClr val="004495"/>
                </a:solidFill>
                <a:latin typeface="+mj-lt"/>
              </a:rPr>
              <a:t> </a:t>
            </a:r>
            <a:endParaRPr lang="en-GB" sz="1800" b="0" dirty="0" smtClean="0">
              <a:solidFill>
                <a:srgbClr val="004495"/>
              </a:solidFill>
              <a:latin typeface="+mj-lt"/>
            </a:endParaRPr>
          </a:p>
          <a:p>
            <a:pPr marL="588795" lvl="1" indent="-285750">
              <a:buFont typeface="Arial" panose="020B0604020202020204" pitchFamily="34" charset="0"/>
              <a:buChar char="•"/>
            </a:pPr>
            <a:endParaRPr lang="en-GB" sz="1800" b="0" dirty="0" smtClean="0">
              <a:solidFill>
                <a:srgbClr val="000000"/>
              </a:solidFill>
              <a:latin typeface="+mj-lt"/>
            </a:endParaRPr>
          </a:p>
        </p:txBody>
      </p:sp>
      <p:sp>
        <p:nvSpPr>
          <p:cNvPr id="3" name="Text Placeholder 2"/>
          <p:cNvSpPr>
            <a:spLocks noGrp="1"/>
          </p:cNvSpPr>
          <p:nvPr>
            <p:ph type="body" sz="quarter" idx="10"/>
          </p:nvPr>
        </p:nvSpPr>
        <p:spPr>
          <a:xfrm>
            <a:off x="162124" y="108223"/>
            <a:ext cx="10531276" cy="1008168"/>
          </a:xfrm>
        </p:spPr>
        <p:txBody>
          <a:bodyPr/>
          <a:lstStyle/>
          <a:p>
            <a:pPr marL="0" indent="0">
              <a:buNone/>
            </a:pPr>
            <a:r>
              <a:rPr lang="en-GB" dirty="0" smtClean="0">
                <a:latin typeface="+mj-lt"/>
              </a:rPr>
              <a:t> </a:t>
            </a:r>
            <a:r>
              <a:rPr lang="en-GB" sz="3000" dirty="0" smtClean="0">
                <a:latin typeface="+mj-lt"/>
              </a:rPr>
              <a:t>Auditor's advice: </a:t>
            </a:r>
            <a:r>
              <a:rPr lang="en-GB" sz="3000" dirty="0" smtClean="0">
                <a:solidFill>
                  <a:schemeClr val="bg1"/>
                </a:solidFill>
                <a:latin typeface="+mj-lt"/>
              </a:rPr>
              <a:t>direct measurement</a:t>
            </a:r>
            <a:endParaRPr lang="en-GB" sz="3000" dirty="0">
              <a:solidFill>
                <a:schemeClr val="bg1"/>
              </a:solidFill>
              <a:latin typeface="+mj-lt"/>
            </a:endParaRPr>
          </a:p>
        </p:txBody>
      </p:sp>
    </p:spTree>
    <p:extLst>
      <p:ext uri="{BB962C8B-B14F-4D97-AF65-F5344CB8AC3E}">
        <p14:creationId xmlns:p14="http://schemas.microsoft.com/office/powerpoint/2010/main" val="42116880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5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250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300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522164" y="828303"/>
          <a:ext cx="9793088" cy="6088469"/>
        </p:xfrm>
        <a:graphic>
          <a:graphicData uri="http://schemas.openxmlformats.org/drawingml/2006/table">
            <a:tbl>
              <a:tblPr/>
              <a:tblGrid>
                <a:gridCol w="1440157">
                  <a:extLst>
                    <a:ext uri="{9D8B030D-6E8A-4147-A177-3AD203B41FA5}">
                      <a16:colId xmlns:a16="http://schemas.microsoft.com/office/drawing/2014/main" val="20000"/>
                    </a:ext>
                  </a:extLst>
                </a:gridCol>
                <a:gridCol w="1086260">
                  <a:extLst>
                    <a:ext uri="{9D8B030D-6E8A-4147-A177-3AD203B41FA5}">
                      <a16:colId xmlns:a16="http://schemas.microsoft.com/office/drawing/2014/main" val="20001"/>
                    </a:ext>
                  </a:extLst>
                </a:gridCol>
                <a:gridCol w="1073981">
                  <a:extLst>
                    <a:ext uri="{9D8B030D-6E8A-4147-A177-3AD203B41FA5}">
                      <a16:colId xmlns:a16="http://schemas.microsoft.com/office/drawing/2014/main" val="20002"/>
                    </a:ext>
                  </a:extLst>
                </a:gridCol>
                <a:gridCol w="889786">
                  <a:extLst>
                    <a:ext uri="{9D8B030D-6E8A-4147-A177-3AD203B41FA5}">
                      <a16:colId xmlns:a16="http://schemas.microsoft.com/office/drawing/2014/main" val="20003"/>
                    </a:ext>
                  </a:extLst>
                </a:gridCol>
                <a:gridCol w="981883">
                  <a:extLst>
                    <a:ext uri="{9D8B030D-6E8A-4147-A177-3AD203B41FA5}">
                      <a16:colId xmlns:a16="http://schemas.microsoft.com/office/drawing/2014/main" val="20004"/>
                    </a:ext>
                  </a:extLst>
                </a:gridCol>
                <a:gridCol w="939235">
                  <a:extLst>
                    <a:ext uri="{9D8B030D-6E8A-4147-A177-3AD203B41FA5}">
                      <a16:colId xmlns:a16="http://schemas.microsoft.com/office/drawing/2014/main" val="20005"/>
                    </a:ext>
                  </a:extLst>
                </a:gridCol>
                <a:gridCol w="1972709">
                  <a:extLst>
                    <a:ext uri="{9D8B030D-6E8A-4147-A177-3AD203B41FA5}">
                      <a16:colId xmlns:a16="http://schemas.microsoft.com/office/drawing/2014/main" val="20006"/>
                    </a:ext>
                  </a:extLst>
                </a:gridCol>
                <a:gridCol w="1409077">
                  <a:extLst>
                    <a:ext uri="{9D8B030D-6E8A-4147-A177-3AD203B41FA5}">
                      <a16:colId xmlns:a16="http://schemas.microsoft.com/office/drawing/2014/main" val="20007"/>
                    </a:ext>
                  </a:extLst>
                </a:gridCol>
              </a:tblGrid>
              <a:tr h="311472">
                <a:tc rowSpan="2">
                  <a:txBody>
                    <a:bodyPr/>
                    <a:lstStyle/>
                    <a:p>
                      <a:pPr algn="ctr" fontAlgn="ctr"/>
                      <a:r>
                        <a:rPr lang="en-GB" sz="1800" b="1" i="0" u="none" strike="noStrike" dirty="0">
                          <a:solidFill>
                            <a:srgbClr val="FFFFFF"/>
                          </a:solidFill>
                          <a:effectLst/>
                          <a:latin typeface="+mj-lt"/>
                        </a:rPr>
                        <a:t>Types of third parties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076B"/>
                    </a:solidFill>
                  </a:tcPr>
                </a:tc>
                <a:tc gridSpan="7">
                  <a:txBody>
                    <a:bodyPr/>
                    <a:lstStyle/>
                    <a:p>
                      <a:pPr algn="ctr" fontAlgn="ctr"/>
                      <a:r>
                        <a:rPr lang="en-GB" sz="1700" b="1" i="0" u="none" strike="noStrike" dirty="0">
                          <a:solidFill>
                            <a:srgbClr val="FFFFFF"/>
                          </a:solidFill>
                          <a:effectLst/>
                          <a:latin typeface="+mj-lt"/>
                        </a:rPr>
                        <a:t>CHARACTERISTICS</a:t>
                      </a:r>
                    </a:p>
                  </a:txBody>
                  <a:tcPr marL="2268" marR="2268" marT="2267"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68620">
                <a:tc vMerge="1">
                  <a:txBody>
                    <a:bodyPr/>
                    <a:lstStyle/>
                    <a:p>
                      <a:endParaRPr lang="en-GB"/>
                    </a:p>
                  </a:txBody>
                  <a:tcPr/>
                </a:tc>
                <a:tc>
                  <a:txBody>
                    <a:bodyPr/>
                    <a:lstStyle/>
                    <a:p>
                      <a:pPr algn="ctr" fontAlgn="ctr"/>
                      <a:r>
                        <a:rPr lang="en-GB" sz="1200" b="1" i="0" u="none" strike="noStrike" dirty="0">
                          <a:solidFill>
                            <a:srgbClr val="FFFFFF"/>
                          </a:solidFill>
                          <a:effectLst/>
                          <a:latin typeface="+mj-lt"/>
                        </a:rPr>
                        <a:t>Does work of the action</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Provides resources  or services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What is eligible?</a:t>
                      </a:r>
                      <a:endParaRPr lang="en-GB" sz="1400" b="1" i="0" u="none" strike="noStrike" dirty="0">
                        <a:solidFill>
                          <a:srgbClr val="FFFFFF"/>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Must be indicated in Annex 1</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Indirect costs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Selecting the third party</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GB" sz="1200" b="1" i="0" u="none" strike="noStrike" dirty="0">
                          <a:solidFill>
                            <a:srgbClr val="FFFFFF"/>
                          </a:solidFill>
                          <a:effectLst/>
                          <a:latin typeface="+mj-lt"/>
                        </a:rPr>
                        <a:t>Articles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792438">
                <a:tc>
                  <a:txBody>
                    <a:bodyPr/>
                    <a:lstStyle/>
                    <a:p>
                      <a:pPr algn="ctr" fontAlgn="ctr"/>
                      <a:r>
                        <a:rPr lang="en-GB" sz="1400" b="1" i="0" u="none" strike="noStrike" dirty="0">
                          <a:solidFill>
                            <a:srgbClr val="15076B"/>
                          </a:solidFill>
                          <a:effectLst/>
                          <a:latin typeface="+mj-lt"/>
                        </a:rPr>
                        <a:t>Linked third party</a:t>
                      </a: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Costs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marL="85725" indent="0" algn="l" fontAlgn="ctr"/>
                      <a:r>
                        <a:rPr lang="en-GB" sz="1400" b="0" i="0" u="none" strike="noStrike" dirty="0">
                          <a:solidFill>
                            <a:srgbClr val="000000"/>
                          </a:solidFill>
                          <a:effectLst/>
                          <a:latin typeface="+mj-lt"/>
                        </a:rPr>
                        <a:t>Must be affiliated or have a legal link</a:t>
                      </a: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0" i="0" u="none" strike="noStrike">
                          <a:solidFill>
                            <a:srgbClr val="000000"/>
                          </a:solidFill>
                          <a:effectLst/>
                          <a:latin typeface="+mj-lt"/>
                        </a:rPr>
                        <a:t>Article 14</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CD9"/>
                    </a:solidFill>
                  </a:tcPr>
                </a:tc>
                <a:extLst>
                  <a:ext uri="{0D108BD9-81ED-4DB2-BD59-A6C34878D82A}">
                    <a16:rowId xmlns:a16="http://schemas.microsoft.com/office/drawing/2014/main" val="10002"/>
                  </a:ext>
                </a:extLst>
              </a:tr>
              <a:tr h="792088">
                <a:tc>
                  <a:txBody>
                    <a:bodyPr/>
                    <a:lstStyle/>
                    <a:p>
                      <a:pPr algn="ctr" fontAlgn="ctr"/>
                      <a:r>
                        <a:rPr lang="en-GB" sz="1400" b="1" i="0" u="none" strike="noStrike" spc="-100" baseline="0" dirty="0">
                          <a:solidFill>
                            <a:srgbClr val="15076B"/>
                          </a:solidFill>
                          <a:effectLst/>
                          <a:latin typeface="+mj-lt"/>
                        </a:rPr>
                        <a:t>Subcontractors</a:t>
                      </a: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Price</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marL="85725" indent="0" algn="l" fontAlgn="ctr">
                        <a:tabLst>
                          <a:tab pos="1701800" algn="l"/>
                        </a:tabLst>
                      </a:pPr>
                      <a:r>
                        <a:rPr lang="en-GB" sz="1400" b="0" i="0" u="none" strike="noStrike" dirty="0">
                          <a:solidFill>
                            <a:srgbClr val="000000"/>
                          </a:solidFill>
                          <a:effectLst/>
                          <a:latin typeface="+mj-lt"/>
                        </a:rPr>
                        <a:t>Best value for money, avoid conflict of interest</a:t>
                      </a: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0" i="0" u="none" strike="noStrike" dirty="0">
                          <a:solidFill>
                            <a:srgbClr val="000000"/>
                          </a:solidFill>
                          <a:effectLst/>
                          <a:latin typeface="+mj-lt"/>
                        </a:rPr>
                        <a:t>Article 13</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CD9"/>
                    </a:solidFill>
                  </a:tcPr>
                </a:tc>
                <a:extLst>
                  <a:ext uri="{0D108BD9-81ED-4DB2-BD59-A6C34878D82A}">
                    <a16:rowId xmlns:a16="http://schemas.microsoft.com/office/drawing/2014/main" val="10003"/>
                  </a:ext>
                </a:extLst>
              </a:tr>
              <a:tr h="792088">
                <a:tc>
                  <a:txBody>
                    <a:bodyPr/>
                    <a:lstStyle/>
                    <a:p>
                      <a:pPr algn="ctr" fontAlgn="ctr"/>
                      <a:r>
                        <a:rPr lang="en-GB" sz="1400" b="1" i="0" u="none" strike="noStrike" spc="-100" baseline="0" dirty="0" smtClean="0">
                          <a:solidFill>
                            <a:srgbClr val="15076B"/>
                          </a:solidFill>
                          <a:effectLst/>
                          <a:latin typeface="+mj-lt"/>
                        </a:rPr>
                        <a:t>International partners</a:t>
                      </a:r>
                      <a:endParaRPr lang="en-GB" sz="1400" b="1" i="0" u="none" strike="noStrike" spc="-100" baseline="0" dirty="0">
                        <a:solidFill>
                          <a:srgbClr val="15076B"/>
                        </a:solidFill>
                        <a:effectLst/>
                        <a:latin typeface="+mj-lt"/>
                      </a:endParaRP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smtClean="0">
                          <a:solidFill>
                            <a:srgbClr val="000000"/>
                          </a:solidFill>
                          <a:effectLst/>
                          <a:latin typeface="+mj-lt"/>
                        </a:rPr>
                        <a:t>YES</a:t>
                      </a:r>
                      <a:endParaRPr lang="en-GB" sz="1400" b="1"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smtClean="0">
                          <a:solidFill>
                            <a:srgbClr val="000000"/>
                          </a:solidFill>
                          <a:effectLst/>
                          <a:latin typeface="+mj-lt"/>
                        </a:rPr>
                        <a:t>NO</a:t>
                      </a:r>
                      <a:endParaRPr lang="en-GB" sz="1400" b="1"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smtClean="0">
                          <a:solidFill>
                            <a:srgbClr val="000000"/>
                          </a:solidFill>
                          <a:effectLst/>
                          <a:latin typeface="+mj-lt"/>
                        </a:rPr>
                        <a:t>No EU</a:t>
                      </a:r>
                      <a:r>
                        <a:rPr lang="en-GB" sz="1400" b="1" i="0" u="none" strike="noStrike" baseline="0" dirty="0" smtClean="0">
                          <a:solidFill>
                            <a:srgbClr val="000000"/>
                          </a:solidFill>
                          <a:effectLst/>
                          <a:latin typeface="+mj-lt"/>
                        </a:rPr>
                        <a:t> funding</a:t>
                      </a:r>
                      <a:endParaRPr lang="en-GB" sz="1400" b="1"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dirty="0" smtClean="0">
                          <a:solidFill>
                            <a:srgbClr val="000000"/>
                          </a:solidFill>
                          <a:effectLst/>
                          <a:latin typeface="+mj-lt"/>
                        </a:rPr>
                        <a:t>YES</a:t>
                      </a:r>
                      <a:endParaRPr lang="en-GB" sz="1400" b="1"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1" i="0" u="none" strike="noStrike" kern="1200" dirty="0" smtClean="0">
                          <a:solidFill>
                            <a:srgbClr val="000000"/>
                          </a:solidFill>
                          <a:effectLst/>
                          <a:latin typeface="+mn-lt"/>
                          <a:ea typeface="+mn-ea"/>
                          <a:cs typeface="+mn-cs"/>
                        </a:rPr>
                        <a:t>No EU</a:t>
                      </a:r>
                      <a:r>
                        <a:rPr lang="en-GB" sz="1400" b="1" i="0" u="none" strike="noStrike" kern="1200" baseline="0" dirty="0" smtClean="0">
                          <a:solidFill>
                            <a:srgbClr val="000000"/>
                          </a:solidFill>
                          <a:effectLst/>
                          <a:latin typeface="+mn-lt"/>
                          <a:ea typeface="+mn-ea"/>
                          <a:cs typeface="+mn-cs"/>
                        </a:rPr>
                        <a:t> funding</a:t>
                      </a:r>
                      <a:endParaRPr lang="en-GB" sz="1400" b="1" i="0" u="none" strike="noStrike" kern="1200" dirty="0">
                        <a:solidFill>
                          <a:srgbClr val="000000"/>
                        </a:solidFill>
                        <a:effectLst/>
                        <a:latin typeface="+mn-lt"/>
                        <a:ea typeface="+mn-ea"/>
                        <a:cs typeface="+mn-cs"/>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marL="85725" indent="0" algn="l" fontAlgn="ctr">
                        <a:tabLst>
                          <a:tab pos="1701800" algn="l"/>
                        </a:tabLst>
                      </a:pPr>
                      <a:r>
                        <a:rPr lang="en-GB" sz="1400" b="0" i="0" u="none" strike="noStrike" dirty="0" smtClean="0">
                          <a:solidFill>
                            <a:srgbClr val="000000"/>
                          </a:solidFill>
                          <a:effectLst/>
                          <a:latin typeface="+mj-lt"/>
                        </a:rPr>
                        <a:t>Partner</a:t>
                      </a:r>
                      <a:r>
                        <a:rPr lang="en-GB" sz="1400" b="0" i="0" u="none" strike="noStrike" baseline="0" dirty="0" smtClean="0">
                          <a:solidFill>
                            <a:srgbClr val="000000"/>
                          </a:solidFill>
                          <a:effectLst/>
                          <a:latin typeface="+mj-lt"/>
                        </a:rPr>
                        <a:t> to one beneficiary</a:t>
                      </a:r>
                      <a:endParaRPr lang="en-GB" sz="1400" b="0" i="0" u="none" strike="noStrike" dirty="0">
                        <a:solidFill>
                          <a:srgbClr val="000000"/>
                        </a:solidFill>
                        <a:effectLst/>
                        <a:latin typeface="+mj-lt"/>
                      </a:endParaRP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D9"/>
                    </a:solidFill>
                  </a:tcPr>
                </a:tc>
                <a:tc>
                  <a:txBody>
                    <a:bodyPr/>
                    <a:lstStyle/>
                    <a:p>
                      <a:pPr algn="ctr" fontAlgn="ctr"/>
                      <a:r>
                        <a:rPr lang="en-GB" sz="1400" b="0" i="0" u="none" strike="noStrike" dirty="0" smtClean="0">
                          <a:solidFill>
                            <a:srgbClr val="000000"/>
                          </a:solidFill>
                          <a:effectLst/>
                          <a:latin typeface="+mj-lt"/>
                        </a:rPr>
                        <a:t>Article 14a</a:t>
                      </a:r>
                      <a:endParaRPr lang="en-GB" sz="1400" b="0"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CD9"/>
                    </a:solidFill>
                  </a:tcPr>
                </a:tc>
                <a:extLst>
                  <a:ext uri="{0D108BD9-81ED-4DB2-BD59-A6C34878D82A}">
                    <a16:rowId xmlns:a16="http://schemas.microsoft.com/office/drawing/2014/main" val="10004"/>
                  </a:ext>
                </a:extLst>
              </a:tr>
              <a:tr h="1008112">
                <a:tc>
                  <a:txBody>
                    <a:bodyPr/>
                    <a:lstStyle/>
                    <a:p>
                      <a:pPr algn="ctr" fontAlgn="ctr"/>
                      <a:r>
                        <a:rPr lang="en-GB" sz="1400" b="1" i="0" u="none" strike="noStrike" dirty="0" smtClean="0">
                          <a:solidFill>
                            <a:srgbClr val="15076B"/>
                          </a:solidFill>
                          <a:effectLst/>
                          <a:latin typeface="+mj-lt"/>
                        </a:rPr>
                        <a:t>In-kind contributions by third parties</a:t>
                      </a:r>
                      <a:endParaRPr lang="en-GB" sz="1400" b="1" i="0" u="none" strike="noStrike" dirty="0">
                        <a:solidFill>
                          <a:srgbClr val="15076B"/>
                        </a:solidFill>
                        <a:effectLst/>
                        <a:latin typeface="+mj-lt"/>
                      </a:endParaRP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a:solidFill>
                            <a:srgbClr val="000000"/>
                          </a:solidFill>
                          <a:effectLst/>
                          <a:latin typeface="+mj-lt"/>
                        </a:rPr>
                        <a:t>Costs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a:solidFill>
                            <a:srgbClr val="000000"/>
                          </a:solidFill>
                          <a:effectLst/>
                          <a:latin typeface="+mj-lt"/>
                        </a:rPr>
                        <a:t>YES </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ctr"/>
                      <a:r>
                        <a:rPr lang="en-GB" sz="1400" b="0" i="0" u="none" strike="noStrike" dirty="0">
                          <a:solidFill>
                            <a:srgbClr val="000000"/>
                          </a:solidFill>
                          <a:effectLst/>
                          <a:latin typeface="+mj-lt"/>
                        </a:rPr>
                        <a:t>Not used to </a:t>
                      </a:r>
                      <a:r>
                        <a:rPr lang="en-GB" sz="1400" b="0" i="0" u="none" strike="noStrike" dirty="0" smtClean="0">
                          <a:solidFill>
                            <a:srgbClr val="000000"/>
                          </a:solidFill>
                          <a:effectLst/>
                          <a:latin typeface="+mj-lt"/>
                        </a:rPr>
                        <a:t>circumvent </a:t>
                      </a:r>
                      <a:r>
                        <a:rPr lang="en-GB" sz="1400" b="0" i="0" u="none" strike="noStrike" dirty="0">
                          <a:solidFill>
                            <a:srgbClr val="000000"/>
                          </a:solidFill>
                          <a:effectLst/>
                          <a:latin typeface="+mj-lt"/>
                        </a:rPr>
                        <a:t>the rules</a:t>
                      </a: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mj-lt"/>
                        </a:rPr>
                        <a:t>Articles </a:t>
                      </a:r>
                      <a:r>
                        <a:rPr lang="en-GB" sz="1400" b="0" i="0" u="none" strike="noStrike" dirty="0" smtClean="0">
                          <a:solidFill>
                            <a:srgbClr val="000000"/>
                          </a:solidFill>
                          <a:effectLst/>
                          <a:latin typeface="+mj-lt"/>
                        </a:rPr>
                        <a:t>11</a:t>
                      </a:r>
                    </a:p>
                    <a:p>
                      <a:pPr algn="ctr" fontAlgn="ctr"/>
                      <a:r>
                        <a:rPr lang="en-GB" sz="1400" b="0" i="0" u="none" strike="noStrike" dirty="0" smtClean="0">
                          <a:solidFill>
                            <a:srgbClr val="000000"/>
                          </a:solidFill>
                          <a:effectLst/>
                          <a:latin typeface="+mj-lt"/>
                        </a:rPr>
                        <a:t> </a:t>
                      </a:r>
                      <a:r>
                        <a:rPr lang="en-GB" sz="1400" b="0" i="0" u="none" strike="noStrike" dirty="0">
                          <a:solidFill>
                            <a:srgbClr val="000000"/>
                          </a:solidFill>
                          <a:effectLst/>
                          <a:latin typeface="+mj-lt"/>
                        </a:rPr>
                        <a:t>and 12</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92088">
                <a:tc>
                  <a:txBody>
                    <a:bodyPr/>
                    <a:lstStyle/>
                    <a:p>
                      <a:pPr algn="ctr" fontAlgn="ctr"/>
                      <a:r>
                        <a:rPr lang="en-GB" sz="1400" b="1" i="0" u="none" strike="noStrike" dirty="0">
                          <a:solidFill>
                            <a:srgbClr val="15076B"/>
                          </a:solidFill>
                          <a:effectLst/>
                          <a:latin typeface="+mj-lt"/>
                        </a:rPr>
                        <a:t>Contractors</a:t>
                      </a:r>
                      <a:endParaRPr lang="en-GB" sz="1600" b="1" i="0" u="none" strike="noStrike" dirty="0">
                        <a:solidFill>
                          <a:srgbClr val="15076B"/>
                        </a:solidFill>
                        <a:effectLst/>
                        <a:latin typeface="+mj-lt"/>
                      </a:endParaRP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Price</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1" i="0" u="none" strike="noStrike" dirty="0">
                          <a:solidFill>
                            <a:srgbClr val="000000"/>
                          </a:solidFill>
                          <a:effectLst/>
                          <a:latin typeface="+mj-lt"/>
                        </a:rPr>
                        <a:t>YES</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85725" indent="0" algn="l" fontAlgn="ctr"/>
                      <a:r>
                        <a:rPr lang="en-GB" sz="1400" b="0" i="0" u="none" strike="noStrike" dirty="0">
                          <a:solidFill>
                            <a:srgbClr val="000000"/>
                          </a:solidFill>
                          <a:effectLst/>
                          <a:latin typeface="+mj-lt"/>
                        </a:rPr>
                        <a:t>Best value for money, avoid conflict of interest</a:t>
                      </a: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000000"/>
                          </a:solidFill>
                          <a:effectLst/>
                          <a:latin typeface="+mj-lt"/>
                        </a:rPr>
                        <a:t>Article 10</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831563">
                <a:tc>
                  <a:txBody>
                    <a:bodyPr/>
                    <a:lstStyle/>
                    <a:p>
                      <a:pPr algn="ctr" fontAlgn="ctr"/>
                      <a:r>
                        <a:rPr lang="en-GB" sz="1400" b="1" i="0" u="none" strike="noStrike" dirty="0" smtClean="0">
                          <a:solidFill>
                            <a:srgbClr val="15076B"/>
                          </a:solidFill>
                          <a:effectLst/>
                          <a:latin typeface="+mj-lt"/>
                        </a:rPr>
                        <a:t>Financial support to third parties</a:t>
                      </a:r>
                      <a:endParaRPr lang="en-GB" sz="1400" b="1" i="0" u="none" strike="noStrike" dirty="0">
                        <a:solidFill>
                          <a:srgbClr val="15076B"/>
                        </a:solidFill>
                        <a:effectLst/>
                        <a:latin typeface="+mj-lt"/>
                      </a:endParaRPr>
                    </a:p>
                  </a:txBody>
                  <a:tcPr marL="20401"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85725" indent="0" algn="l" fontAlgn="ctr"/>
                      <a:r>
                        <a:rPr lang="en-GB" sz="1200" b="1" i="0" u="sng" strike="noStrike" dirty="0">
                          <a:solidFill>
                            <a:srgbClr val="000000"/>
                          </a:solidFill>
                          <a:effectLst/>
                          <a:latin typeface="+mj-lt"/>
                        </a:rPr>
                        <a:t>Only if allowed in the </a:t>
                      </a:r>
                      <a:r>
                        <a:rPr lang="en-GB" sz="1200" b="1" i="0" u="sng" strike="noStrike" dirty="0" smtClean="0">
                          <a:solidFill>
                            <a:srgbClr val="000000"/>
                          </a:solidFill>
                          <a:effectLst/>
                          <a:latin typeface="+mj-lt"/>
                        </a:rPr>
                        <a:t>call</a:t>
                      </a:r>
                      <a:r>
                        <a:rPr lang="en-GB" sz="1200" b="0" i="0" u="none" strike="noStrike" dirty="0" smtClean="0">
                          <a:solidFill>
                            <a:srgbClr val="000000"/>
                          </a:solidFill>
                          <a:effectLst/>
                          <a:latin typeface="+mj-lt"/>
                        </a:rPr>
                        <a:t> </a:t>
                      </a:r>
                    </a:p>
                    <a:p>
                      <a:pPr marL="85725" indent="0" algn="l" fontAlgn="ctr">
                        <a:spcBef>
                          <a:spcPts val="300"/>
                        </a:spcBef>
                      </a:pPr>
                      <a:r>
                        <a:rPr lang="en-GB" sz="1200" b="0" i="0" u="none" strike="noStrike" dirty="0" smtClean="0">
                          <a:solidFill>
                            <a:srgbClr val="000000"/>
                          </a:solidFill>
                          <a:effectLst/>
                          <a:latin typeface="+mj-lt"/>
                        </a:rPr>
                        <a:t>The </a:t>
                      </a:r>
                      <a:r>
                        <a:rPr lang="en-GB" sz="1200" b="0" i="0" u="none" strike="noStrike" dirty="0">
                          <a:solidFill>
                            <a:srgbClr val="000000"/>
                          </a:solidFill>
                          <a:effectLst/>
                          <a:latin typeface="+mj-lt"/>
                        </a:rPr>
                        <a:t>beneficiaries’ activity consists in providing financial support to the target population</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a:txBody>
                    <a:bodyPr/>
                    <a:lstStyle/>
                    <a:p>
                      <a:pPr algn="ctr" fontAlgn="ctr"/>
                      <a:r>
                        <a:rPr lang="en-GB" sz="1200" b="1" i="0" u="none" strike="noStrike" dirty="0" smtClean="0">
                          <a:solidFill>
                            <a:srgbClr val="000000"/>
                          </a:solidFill>
                          <a:effectLst/>
                          <a:latin typeface="+mj-lt"/>
                        </a:rPr>
                        <a:t>YES</a:t>
                      </a:r>
                      <a:endParaRPr lang="en-GB" sz="1200" b="1"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0000"/>
                          </a:solidFill>
                          <a:effectLst/>
                          <a:latin typeface="+mj-lt"/>
                        </a:rPr>
                        <a:t>NO</a:t>
                      </a: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5725" indent="0" algn="l" fontAlgn="ctr"/>
                      <a:r>
                        <a:rPr lang="en-GB" sz="1200" b="0" i="0" u="none" strike="noStrike" dirty="0">
                          <a:solidFill>
                            <a:srgbClr val="000000"/>
                          </a:solidFill>
                          <a:effectLst/>
                          <a:latin typeface="+mj-lt"/>
                        </a:rPr>
                        <a:t>According to the conditions in Annex 1</a:t>
                      </a:r>
                    </a:p>
                  </a:txBody>
                  <a:tcPr marL="40802"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0" i="0" u="none" strike="noStrike" dirty="0" smtClean="0">
                          <a:solidFill>
                            <a:srgbClr val="000000"/>
                          </a:solidFill>
                          <a:effectLst/>
                          <a:latin typeface="+mj-lt"/>
                        </a:rPr>
                        <a:t>Article 15</a:t>
                      </a:r>
                      <a:endParaRPr lang="en-GB" sz="1200" b="0" i="0" u="none" strike="noStrike" dirty="0">
                        <a:solidFill>
                          <a:srgbClr val="000000"/>
                        </a:solidFill>
                        <a:effectLst/>
                        <a:latin typeface="+mj-lt"/>
                      </a:endParaRPr>
                    </a:p>
                  </a:txBody>
                  <a:tcPr marL="2268" marR="2268" marT="22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bl>
          </a:graphicData>
        </a:graphic>
      </p:graphicFrame>
      <p:sp>
        <p:nvSpPr>
          <p:cNvPr id="10" name="Text Placeholder 8"/>
          <p:cNvSpPr>
            <a:spLocks noGrp="1"/>
          </p:cNvSpPr>
          <p:nvPr>
            <p:ph type="body" sz="quarter" idx="10"/>
          </p:nvPr>
        </p:nvSpPr>
        <p:spPr>
          <a:xfrm>
            <a:off x="440016" y="108223"/>
            <a:ext cx="9612921" cy="1008168"/>
          </a:xfrm>
        </p:spPr>
        <p:txBody>
          <a:bodyPr/>
          <a:lstStyle/>
          <a:p>
            <a:pPr marL="0" indent="0">
              <a:buNone/>
            </a:pPr>
            <a:r>
              <a:rPr lang="en-GB" dirty="0" smtClean="0"/>
              <a:t>Third parties: </a:t>
            </a:r>
            <a:r>
              <a:rPr lang="en-GB" dirty="0" smtClean="0">
                <a:solidFill>
                  <a:schemeClr val="bg1"/>
                </a:solidFill>
              </a:rPr>
              <a:t>summary</a:t>
            </a:r>
            <a:endParaRPr lang="en-GB" dirty="0">
              <a:solidFill>
                <a:schemeClr val="bg1"/>
              </a:solidFill>
            </a:endParaRPr>
          </a:p>
        </p:txBody>
      </p:sp>
    </p:spTree>
    <p:extLst>
      <p:ext uri="{BB962C8B-B14F-4D97-AF65-F5344CB8AC3E}">
        <p14:creationId xmlns:p14="http://schemas.microsoft.com/office/powerpoint/2010/main" val="1212951553"/>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2" name="Group 179291"/>
          <p:cNvGrpSpPr>
            <a:grpSpLocks/>
          </p:cNvGrpSpPr>
          <p:nvPr/>
        </p:nvGrpSpPr>
        <p:grpSpPr bwMode="auto">
          <a:xfrm>
            <a:off x="4338638" y="1525588"/>
            <a:ext cx="2414587" cy="1766887"/>
            <a:chOff x="4437063" y="1620838"/>
            <a:chExt cx="1819275" cy="1809750"/>
          </a:xfrm>
        </p:grpSpPr>
        <p:sp>
          <p:nvSpPr>
            <p:cNvPr id="179248" name="Rectangle 179247"/>
            <p:cNvSpPr/>
            <p:nvPr/>
          </p:nvSpPr>
          <p:spPr>
            <a:xfrm>
              <a:off x="4586012" y="2916239"/>
              <a:ext cx="1413427" cy="443869"/>
            </a:xfrm>
            <a:prstGeom prst="rect">
              <a:avLst/>
            </a:prstGeom>
            <a:noFill/>
          </p:spPr>
          <p:txBody>
            <a:bodyPr wrap="none">
              <a:prstTxWarp prst="textDeflateBottom">
                <a:avLst/>
              </a:prstTxWarp>
              <a:spAutoFit/>
            </a:bodyPr>
            <a:lstStyle/>
            <a:p>
              <a:pPr algn="ctr">
                <a:defRPr/>
              </a:pPr>
              <a:r>
                <a:rPr lang="en-US" sz="54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Beneficiary</a:t>
              </a:r>
            </a:p>
          </p:txBody>
        </p:sp>
        <p:grpSp>
          <p:nvGrpSpPr>
            <p:cNvPr id="58394" name="Group 179290"/>
            <p:cNvGrpSpPr>
              <a:grpSpLocks/>
            </p:cNvGrpSpPr>
            <p:nvPr/>
          </p:nvGrpSpPr>
          <p:grpSpPr bwMode="auto">
            <a:xfrm>
              <a:off x="4437063" y="1620838"/>
              <a:ext cx="1819275" cy="1809750"/>
              <a:chOff x="4437063" y="1620838"/>
              <a:chExt cx="1819275" cy="1809750"/>
            </a:xfrm>
          </p:grpSpPr>
          <p:sp>
            <p:nvSpPr>
              <p:cNvPr id="58395" name="AutoShape 141"/>
              <p:cNvSpPr>
                <a:spLocks noChangeAspect="1" noChangeArrowheads="1" noTextEdit="1"/>
              </p:cNvSpPr>
              <p:nvPr/>
            </p:nvSpPr>
            <p:spPr bwMode="auto">
              <a:xfrm>
                <a:off x="4437063" y="1620838"/>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8396" name="Freeform 143"/>
              <p:cNvSpPr>
                <a:spLocks/>
              </p:cNvSpPr>
              <p:nvPr/>
            </p:nvSpPr>
            <p:spPr bwMode="auto">
              <a:xfrm>
                <a:off x="4437063" y="1620838"/>
                <a:ext cx="1819275" cy="1317625"/>
              </a:xfrm>
              <a:custGeom>
                <a:avLst/>
                <a:gdLst>
                  <a:gd name="T0" fmla="*/ 2147483647 w 2292"/>
                  <a:gd name="T1" fmla="*/ 2147483647 h 1660"/>
                  <a:gd name="T2" fmla="*/ 2147483647 w 2292"/>
                  <a:gd name="T3" fmla="*/ 2147483647 h 1660"/>
                  <a:gd name="T4" fmla="*/ 2147483647 w 2292"/>
                  <a:gd name="T5" fmla="*/ 0 h 1660"/>
                  <a:gd name="T6" fmla="*/ 0 w 2292"/>
                  <a:gd name="T7" fmla="*/ 2147483647 h 1660"/>
                  <a:gd name="T8" fmla="*/ 2147483647 w 2292"/>
                  <a:gd name="T9" fmla="*/ 2147483647 h 1660"/>
                  <a:gd name="T10" fmla="*/ 2147483647 w 2292"/>
                  <a:gd name="T11" fmla="*/ 2147483647 h 1660"/>
                  <a:gd name="T12" fmla="*/ 2147483647 w 2292"/>
                  <a:gd name="T13" fmla="*/ 2147483647 h 1660"/>
                  <a:gd name="T14" fmla="*/ 2147483647 w 2292"/>
                  <a:gd name="T15" fmla="*/ 2147483647 h 1660"/>
                  <a:gd name="T16" fmla="*/ 2147483647 w 2292"/>
                  <a:gd name="T17" fmla="*/ 2147483647 h 1660"/>
                  <a:gd name="T18" fmla="*/ 2147483647 w 2292"/>
                  <a:gd name="T19" fmla="*/ 2147483647 h 1660"/>
                  <a:gd name="T20" fmla="*/ 2147483647 w 2292"/>
                  <a:gd name="T21" fmla="*/ 2147483647 h 1660"/>
                  <a:gd name="T22" fmla="*/ 2147483647 w 2292"/>
                  <a:gd name="T23" fmla="*/ 2147483647 h 1660"/>
                  <a:gd name="T24" fmla="*/ 2147483647 w 2292"/>
                  <a:gd name="T25" fmla="*/ 2147483647 h 1660"/>
                  <a:gd name="T26" fmla="*/ 2147483647 w 2292"/>
                  <a:gd name="T27" fmla="*/ 2147483647 h 1660"/>
                  <a:gd name="T28" fmla="*/ 2147483647 w 2292"/>
                  <a:gd name="T29" fmla="*/ 2147483647 h 1660"/>
                  <a:gd name="T30" fmla="*/ 2147483647 w 2292"/>
                  <a:gd name="T31" fmla="*/ 2147483647 h 1660"/>
                  <a:gd name="T32" fmla="*/ 2147483647 w 2292"/>
                  <a:gd name="T33" fmla="*/ 2147483647 h 1660"/>
                  <a:gd name="T34" fmla="*/ 2147483647 w 2292"/>
                  <a:gd name="T35" fmla="*/ 2147483647 h 1660"/>
                  <a:gd name="T36" fmla="*/ 2147483647 w 2292"/>
                  <a:gd name="T37" fmla="*/ 2147483647 h 1660"/>
                  <a:gd name="T38" fmla="*/ 2147483647 w 2292"/>
                  <a:gd name="T39" fmla="*/ 2147483647 h 1660"/>
                  <a:gd name="T40" fmla="*/ 2147483647 w 2292"/>
                  <a:gd name="T41" fmla="*/ 2147483647 h 1660"/>
                  <a:gd name="T42" fmla="*/ 2147483647 w 2292"/>
                  <a:gd name="T43" fmla="*/ 2147483647 h 1660"/>
                  <a:gd name="T44" fmla="*/ 2147483647 w 2292"/>
                  <a:gd name="T45" fmla="*/ 2147483647 h 1660"/>
                  <a:gd name="T46" fmla="*/ 2147483647 w 2292"/>
                  <a:gd name="T47" fmla="*/ 2147483647 h 1660"/>
                  <a:gd name="T48" fmla="*/ 2147483647 w 2292"/>
                  <a:gd name="T49" fmla="*/ 2147483647 h 1660"/>
                  <a:gd name="T50" fmla="*/ 2147483647 w 2292"/>
                  <a:gd name="T51" fmla="*/ 2147483647 h 1660"/>
                  <a:gd name="T52" fmla="*/ 2147483647 w 2292"/>
                  <a:gd name="T53" fmla="*/ 2147483647 h 1660"/>
                  <a:gd name="T54" fmla="*/ 2147483647 w 2292"/>
                  <a:gd name="T55" fmla="*/ 2147483647 h 1660"/>
                  <a:gd name="T56" fmla="*/ 2147483647 w 2292"/>
                  <a:gd name="T57" fmla="*/ 2147483647 h 1660"/>
                  <a:gd name="T58" fmla="*/ 2147483647 w 2292"/>
                  <a:gd name="T59" fmla="*/ 2147483647 h 1660"/>
                  <a:gd name="T60" fmla="*/ 2147483647 w 2292"/>
                  <a:gd name="T61" fmla="*/ 2147483647 h 1660"/>
                  <a:gd name="T62" fmla="*/ 2147483647 w 2292"/>
                  <a:gd name="T63" fmla="*/ 2147483647 h 1660"/>
                  <a:gd name="T64" fmla="*/ 2147483647 w 2292"/>
                  <a:gd name="T65" fmla="*/ 2147483647 h 1660"/>
                  <a:gd name="T66" fmla="*/ 2147483647 w 2292"/>
                  <a:gd name="T67" fmla="*/ 2147483647 h 1660"/>
                  <a:gd name="T68" fmla="*/ 2147483647 w 2292"/>
                  <a:gd name="T69" fmla="*/ 2147483647 h 1660"/>
                  <a:gd name="T70" fmla="*/ 2147483647 w 2292"/>
                  <a:gd name="T71" fmla="*/ 2147483647 h 1660"/>
                  <a:gd name="T72" fmla="*/ 2147483647 w 2292"/>
                  <a:gd name="T73" fmla="*/ 2147483647 h 16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92" h="1660">
                    <a:moveTo>
                      <a:pt x="1791" y="1660"/>
                    </a:moveTo>
                    <a:lnTo>
                      <a:pt x="2292" y="1175"/>
                    </a:lnTo>
                    <a:lnTo>
                      <a:pt x="1095" y="0"/>
                    </a:lnTo>
                    <a:lnTo>
                      <a:pt x="0" y="1235"/>
                    </a:lnTo>
                    <a:lnTo>
                      <a:pt x="408" y="1651"/>
                    </a:lnTo>
                    <a:lnTo>
                      <a:pt x="452" y="1639"/>
                    </a:lnTo>
                    <a:lnTo>
                      <a:pt x="494" y="1628"/>
                    </a:lnTo>
                    <a:lnTo>
                      <a:pt x="538" y="1618"/>
                    </a:lnTo>
                    <a:lnTo>
                      <a:pt x="582" y="1608"/>
                    </a:lnTo>
                    <a:lnTo>
                      <a:pt x="627" y="1599"/>
                    </a:lnTo>
                    <a:lnTo>
                      <a:pt x="671" y="1591"/>
                    </a:lnTo>
                    <a:lnTo>
                      <a:pt x="714" y="1583"/>
                    </a:lnTo>
                    <a:lnTo>
                      <a:pt x="759" y="1576"/>
                    </a:lnTo>
                    <a:lnTo>
                      <a:pt x="803" y="1570"/>
                    </a:lnTo>
                    <a:lnTo>
                      <a:pt x="848" y="1565"/>
                    </a:lnTo>
                    <a:lnTo>
                      <a:pt x="893" y="1560"/>
                    </a:lnTo>
                    <a:lnTo>
                      <a:pt x="938" y="1556"/>
                    </a:lnTo>
                    <a:lnTo>
                      <a:pt x="983" y="1553"/>
                    </a:lnTo>
                    <a:lnTo>
                      <a:pt x="1027" y="1551"/>
                    </a:lnTo>
                    <a:lnTo>
                      <a:pt x="1072" y="1550"/>
                    </a:lnTo>
                    <a:lnTo>
                      <a:pt x="1117" y="1550"/>
                    </a:lnTo>
                    <a:lnTo>
                      <a:pt x="1164" y="1550"/>
                    </a:lnTo>
                    <a:lnTo>
                      <a:pt x="1210" y="1551"/>
                    </a:lnTo>
                    <a:lnTo>
                      <a:pt x="1256" y="1553"/>
                    </a:lnTo>
                    <a:lnTo>
                      <a:pt x="1301" y="1556"/>
                    </a:lnTo>
                    <a:lnTo>
                      <a:pt x="1346" y="1560"/>
                    </a:lnTo>
                    <a:lnTo>
                      <a:pt x="1390" y="1565"/>
                    </a:lnTo>
                    <a:lnTo>
                      <a:pt x="1434" y="1570"/>
                    </a:lnTo>
                    <a:lnTo>
                      <a:pt x="1476" y="1577"/>
                    </a:lnTo>
                    <a:lnTo>
                      <a:pt x="1518" y="1584"/>
                    </a:lnTo>
                    <a:lnTo>
                      <a:pt x="1559" y="1593"/>
                    </a:lnTo>
                    <a:lnTo>
                      <a:pt x="1599" y="1603"/>
                    </a:lnTo>
                    <a:lnTo>
                      <a:pt x="1640" y="1612"/>
                    </a:lnTo>
                    <a:lnTo>
                      <a:pt x="1678" y="1623"/>
                    </a:lnTo>
                    <a:lnTo>
                      <a:pt x="1717" y="1635"/>
                    </a:lnTo>
                    <a:lnTo>
                      <a:pt x="1754" y="1647"/>
                    </a:lnTo>
                    <a:lnTo>
                      <a:pt x="1791" y="1660"/>
                    </a:lnTo>
                    <a:close/>
                  </a:path>
                </a:pathLst>
              </a:custGeom>
              <a:solidFill>
                <a:srgbClr val="E2E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97" name="Freeform 144"/>
              <p:cNvSpPr>
                <a:spLocks/>
              </p:cNvSpPr>
              <p:nvPr/>
            </p:nvSpPr>
            <p:spPr bwMode="auto">
              <a:xfrm>
                <a:off x="4891088" y="1895476"/>
                <a:ext cx="996950" cy="1044575"/>
              </a:xfrm>
              <a:custGeom>
                <a:avLst/>
                <a:gdLst>
                  <a:gd name="T0" fmla="*/ 2147483647 w 1256"/>
                  <a:gd name="T1" fmla="*/ 2147483647 h 1315"/>
                  <a:gd name="T2" fmla="*/ 2147483647 w 1256"/>
                  <a:gd name="T3" fmla="*/ 2147483647 h 1315"/>
                  <a:gd name="T4" fmla="*/ 2147483647 w 1256"/>
                  <a:gd name="T5" fmla="*/ 2147483647 h 1315"/>
                  <a:gd name="T6" fmla="*/ 2147483647 w 1256"/>
                  <a:gd name="T7" fmla="*/ 2147483647 h 1315"/>
                  <a:gd name="T8" fmla="*/ 2147483647 w 1256"/>
                  <a:gd name="T9" fmla="*/ 2147483647 h 1315"/>
                  <a:gd name="T10" fmla="*/ 2147483647 w 1256"/>
                  <a:gd name="T11" fmla="*/ 2147483647 h 1315"/>
                  <a:gd name="T12" fmla="*/ 2147483647 w 1256"/>
                  <a:gd name="T13" fmla="*/ 2147483647 h 1315"/>
                  <a:gd name="T14" fmla="*/ 2147483647 w 1256"/>
                  <a:gd name="T15" fmla="*/ 2147483647 h 1315"/>
                  <a:gd name="T16" fmla="*/ 2147483647 w 1256"/>
                  <a:gd name="T17" fmla="*/ 2147483647 h 1315"/>
                  <a:gd name="T18" fmla="*/ 2147483647 w 1256"/>
                  <a:gd name="T19" fmla="*/ 2147483647 h 1315"/>
                  <a:gd name="T20" fmla="*/ 2147483647 w 1256"/>
                  <a:gd name="T21" fmla="*/ 2147483647 h 1315"/>
                  <a:gd name="T22" fmla="*/ 2147483647 w 1256"/>
                  <a:gd name="T23" fmla="*/ 2147483647 h 1315"/>
                  <a:gd name="T24" fmla="*/ 2147483647 w 1256"/>
                  <a:gd name="T25" fmla="*/ 2147483647 h 1315"/>
                  <a:gd name="T26" fmla="*/ 2147483647 w 1256"/>
                  <a:gd name="T27" fmla="*/ 2147483647 h 1315"/>
                  <a:gd name="T28" fmla="*/ 2147483647 w 1256"/>
                  <a:gd name="T29" fmla="*/ 2147483647 h 1315"/>
                  <a:gd name="T30" fmla="*/ 2147483647 w 1256"/>
                  <a:gd name="T31" fmla="*/ 2147483647 h 1315"/>
                  <a:gd name="T32" fmla="*/ 2147483647 w 1256"/>
                  <a:gd name="T33" fmla="*/ 2147483647 h 1315"/>
                  <a:gd name="T34" fmla="*/ 2147483647 w 1256"/>
                  <a:gd name="T35" fmla="*/ 2147483647 h 1315"/>
                  <a:gd name="T36" fmla="*/ 2147483647 w 1256"/>
                  <a:gd name="T37" fmla="*/ 0 h 1315"/>
                  <a:gd name="T38" fmla="*/ 2147483647 w 1256"/>
                  <a:gd name="T39" fmla="*/ 2147483647 h 1315"/>
                  <a:gd name="T40" fmla="*/ 2147483647 w 1256"/>
                  <a:gd name="T41" fmla="*/ 2147483647 h 1315"/>
                  <a:gd name="T42" fmla="*/ 2147483647 w 1256"/>
                  <a:gd name="T43" fmla="*/ 2147483647 h 1315"/>
                  <a:gd name="T44" fmla="*/ 2147483647 w 1256"/>
                  <a:gd name="T45" fmla="*/ 2147483647 h 1315"/>
                  <a:gd name="T46" fmla="*/ 2147483647 w 1256"/>
                  <a:gd name="T47" fmla="*/ 2147483647 h 1315"/>
                  <a:gd name="T48" fmla="*/ 2147483647 w 1256"/>
                  <a:gd name="T49" fmla="*/ 2147483647 h 1315"/>
                  <a:gd name="T50" fmla="*/ 2147483647 w 1256"/>
                  <a:gd name="T51" fmla="*/ 2147483647 h 1315"/>
                  <a:gd name="T52" fmla="*/ 2147483647 w 1256"/>
                  <a:gd name="T53" fmla="*/ 2147483647 h 1315"/>
                  <a:gd name="T54" fmla="*/ 2147483647 w 1256"/>
                  <a:gd name="T55" fmla="*/ 2147483647 h 1315"/>
                  <a:gd name="T56" fmla="*/ 2147483647 w 1256"/>
                  <a:gd name="T57" fmla="*/ 2147483647 h 1315"/>
                  <a:gd name="T58" fmla="*/ 2147483647 w 1256"/>
                  <a:gd name="T59" fmla="*/ 2147483647 h 1315"/>
                  <a:gd name="T60" fmla="*/ 2147483647 w 1256"/>
                  <a:gd name="T61" fmla="*/ 2147483647 h 1315"/>
                  <a:gd name="T62" fmla="*/ 2147483647 w 1256"/>
                  <a:gd name="T63" fmla="*/ 2147483647 h 1315"/>
                  <a:gd name="T64" fmla="*/ 2147483647 w 1256"/>
                  <a:gd name="T65" fmla="*/ 2147483647 h 1315"/>
                  <a:gd name="T66" fmla="*/ 2147483647 w 1256"/>
                  <a:gd name="T67" fmla="*/ 2147483647 h 1315"/>
                  <a:gd name="T68" fmla="*/ 2147483647 w 1256"/>
                  <a:gd name="T69" fmla="*/ 2147483647 h 1315"/>
                  <a:gd name="T70" fmla="*/ 2147483647 w 1256"/>
                  <a:gd name="T71" fmla="*/ 2147483647 h 1315"/>
                  <a:gd name="T72" fmla="*/ 2147483647 w 1256"/>
                  <a:gd name="T73" fmla="*/ 2147483647 h 1315"/>
                  <a:gd name="T74" fmla="*/ 2147483647 w 1256"/>
                  <a:gd name="T75" fmla="*/ 2147483647 h 1315"/>
                  <a:gd name="T76" fmla="*/ 2147483647 w 1256"/>
                  <a:gd name="T77" fmla="*/ 2147483647 h 1315"/>
                  <a:gd name="T78" fmla="*/ 2147483647 w 1256"/>
                  <a:gd name="T79" fmla="*/ 2147483647 h 1315"/>
                  <a:gd name="T80" fmla="*/ 2147483647 w 1256"/>
                  <a:gd name="T81" fmla="*/ 2147483647 h 1315"/>
                  <a:gd name="T82" fmla="*/ 2147483647 w 1256"/>
                  <a:gd name="T83" fmla="*/ 2147483647 h 1315"/>
                  <a:gd name="T84" fmla="*/ 2147483647 w 1256"/>
                  <a:gd name="T85" fmla="*/ 2147483647 h 1315"/>
                  <a:gd name="T86" fmla="*/ 2147483647 w 1256"/>
                  <a:gd name="T87" fmla="*/ 2147483647 h 1315"/>
                  <a:gd name="T88" fmla="*/ 2147483647 w 1256"/>
                  <a:gd name="T89" fmla="*/ 2147483647 h 1315"/>
                  <a:gd name="T90" fmla="*/ 2147483647 w 1256"/>
                  <a:gd name="T91" fmla="*/ 2147483647 h 1315"/>
                  <a:gd name="T92" fmla="*/ 2147483647 w 1256"/>
                  <a:gd name="T93" fmla="*/ 2147483647 h 1315"/>
                  <a:gd name="T94" fmla="*/ 2147483647 w 1256"/>
                  <a:gd name="T95" fmla="*/ 2147483647 h 1315"/>
                  <a:gd name="T96" fmla="*/ 2147483647 w 1256"/>
                  <a:gd name="T97" fmla="*/ 2147483647 h 13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56" h="1315">
                    <a:moveTo>
                      <a:pt x="1250" y="671"/>
                    </a:moveTo>
                    <a:lnTo>
                      <a:pt x="1234" y="660"/>
                    </a:lnTo>
                    <a:lnTo>
                      <a:pt x="1218" y="648"/>
                    </a:lnTo>
                    <a:lnTo>
                      <a:pt x="1201" y="637"/>
                    </a:lnTo>
                    <a:lnTo>
                      <a:pt x="1185" y="625"/>
                    </a:lnTo>
                    <a:lnTo>
                      <a:pt x="1170" y="614"/>
                    </a:lnTo>
                    <a:lnTo>
                      <a:pt x="1154" y="602"/>
                    </a:lnTo>
                    <a:lnTo>
                      <a:pt x="1138" y="591"/>
                    </a:lnTo>
                    <a:lnTo>
                      <a:pt x="1123" y="580"/>
                    </a:lnTo>
                    <a:lnTo>
                      <a:pt x="1107" y="569"/>
                    </a:lnTo>
                    <a:lnTo>
                      <a:pt x="1092" y="557"/>
                    </a:lnTo>
                    <a:lnTo>
                      <a:pt x="1076" y="546"/>
                    </a:lnTo>
                    <a:lnTo>
                      <a:pt x="1060" y="534"/>
                    </a:lnTo>
                    <a:lnTo>
                      <a:pt x="1045" y="524"/>
                    </a:lnTo>
                    <a:lnTo>
                      <a:pt x="1029" y="512"/>
                    </a:lnTo>
                    <a:lnTo>
                      <a:pt x="1014" y="501"/>
                    </a:lnTo>
                    <a:lnTo>
                      <a:pt x="997" y="489"/>
                    </a:lnTo>
                    <a:lnTo>
                      <a:pt x="996" y="488"/>
                    </a:lnTo>
                    <a:lnTo>
                      <a:pt x="995" y="488"/>
                    </a:lnTo>
                    <a:lnTo>
                      <a:pt x="974" y="492"/>
                    </a:lnTo>
                    <a:lnTo>
                      <a:pt x="954" y="496"/>
                    </a:lnTo>
                    <a:lnTo>
                      <a:pt x="934" y="500"/>
                    </a:lnTo>
                    <a:lnTo>
                      <a:pt x="913" y="504"/>
                    </a:lnTo>
                    <a:lnTo>
                      <a:pt x="893" y="508"/>
                    </a:lnTo>
                    <a:lnTo>
                      <a:pt x="873" y="512"/>
                    </a:lnTo>
                    <a:lnTo>
                      <a:pt x="852" y="517"/>
                    </a:lnTo>
                    <a:lnTo>
                      <a:pt x="832" y="522"/>
                    </a:lnTo>
                    <a:lnTo>
                      <a:pt x="826" y="447"/>
                    </a:lnTo>
                    <a:lnTo>
                      <a:pt x="819" y="373"/>
                    </a:lnTo>
                    <a:lnTo>
                      <a:pt x="811" y="299"/>
                    </a:lnTo>
                    <a:lnTo>
                      <a:pt x="802" y="224"/>
                    </a:lnTo>
                    <a:lnTo>
                      <a:pt x="788" y="210"/>
                    </a:lnTo>
                    <a:lnTo>
                      <a:pt x="773" y="195"/>
                    </a:lnTo>
                    <a:lnTo>
                      <a:pt x="759" y="182"/>
                    </a:lnTo>
                    <a:lnTo>
                      <a:pt x="745" y="168"/>
                    </a:lnTo>
                    <a:lnTo>
                      <a:pt x="731" y="154"/>
                    </a:lnTo>
                    <a:lnTo>
                      <a:pt x="717" y="140"/>
                    </a:lnTo>
                    <a:lnTo>
                      <a:pt x="705" y="126"/>
                    </a:lnTo>
                    <a:lnTo>
                      <a:pt x="691" y="113"/>
                    </a:lnTo>
                    <a:lnTo>
                      <a:pt x="677" y="100"/>
                    </a:lnTo>
                    <a:lnTo>
                      <a:pt x="663" y="86"/>
                    </a:lnTo>
                    <a:lnTo>
                      <a:pt x="649" y="72"/>
                    </a:lnTo>
                    <a:lnTo>
                      <a:pt x="637" y="58"/>
                    </a:lnTo>
                    <a:lnTo>
                      <a:pt x="623" y="45"/>
                    </a:lnTo>
                    <a:lnTo>
                      <a:pt x="609" y="32"/>
                    </a:lnTo>
                    <a:lnTo>
                      <a:pt x="595" y="18"/>
                    </a:lnTo>
                    <a:lnTo>
                      <a:pt x="581" y="4"/>
                    </a:lnTo>
                    <a:lnTo>
                      <a:pt x="580" y="3"/>
                    </a:lnTo>
                    <a:lnTo>
                      <a:pt x="579" y="2"/>
                    </a:lnTo>
                    <a:lnTo>
                      <a:pt x="578" y="1"/>
                    </a:lnTo>
                    <a:lnTo>
                      <a:pt x="577" y="0"/>
                    </a:lnTo>
                    <a:lnTo>
                      <a:pt x="555" y="15"/>
                    </a:lnTo>
                    <a:lnTo>
                      <a:pt x="532" y="31"/>
                    </a:lnTo>
                    <a:lnTo>
                      <a:pt x="510" y="47"/>
                    </a:lnTo>
                    <a:lnTo>
                      <a:pt x="487" y="63"/>
                    </a:lnTo>
                    <a:lnTo>
                      <a:pt x="465" y="79"/>
                    </a:lnTo>
                    <a:lnTo>
                      <a:pt x="442" y="95"/>
                    </a:lnTo>
                    <a:lnTo>
                      <a:pt x="420" y="111"/>
                    </a:lnTo>
                    <a:lnTo>
                      <a:pt x="398" y="129"/>
                    </a:lnTo>
                    <a:lnTo>
                      <a:pt x="375" y="145"/>
                    </a:lnTo>
                    <a:lnTo>
                      <a:pt x="353" y="162"/>
                    </a:lnTo>
                    <a:lnTo>
                      <a:pt x="330" y="179"/>
                    </a:lnTo>
                    <a:lnTo>
                      <a:pt x="308" y="197"/>
                    </a:lnTo>
                    <a:lnTo>
                      <a:pt x="285" y="214"/>
                    </a:lnTo>
                    <a:lnTo>
                      <a:pt x="263" y="232"/>
                    </a:lnTo>
                    <a:lnTo>
                      <a:pt x="240" y="250"/>
                    </a:lnTo>
                    <a:lnTo>
                      <a:pt x="219" y="268"/>
                    </a:lnTo>
                    <a:lnTo>
                      <a:pt x="227" y="352"/>
                    </a:lnTo>
                    <a:lnTo>
                      <a:pt x="233" y="436"/>
                    </a:lnTo>
                    <a:lnTo>
                      <a:pt x="240" y="520"/>
                    </a:lnTo>
                    <a:lnTo>
                      <a:pt x="245" y="604"/>
                    </a:lnTo>
                    <a:lnTo>
                      <a:pt x="239" y="602"/>
                    </a:lnTo>
                    <a:lnTo>
                      <a:pt x="233" y="600"/>
                    </a:lnTo>
                    <a:lnTo>
                      <a:pt x="227" y="598"/>
                    </a:lnTo>
                    <a:lnTo>
                      <a:pt x="221" y="595"/>
                    </a:lnTo>
                    <a:lnTo>
                      <a:pt x="215" y="594"/>
                    </a:lnTo>
                    <a:lnTo>
                      <a:pt x="209" y="592"/>
                    </a:lnTo>
                    <a:lnTo>
                      <a:pt x="202" y="590"/>
                    </a:lnTo>
                    <a:lnTo>
                      <a:pt x="197" y="587"/>
                    </a:lnTo>
                    <a:lnTo>
                      <a:pt x="197" y="588"/>
                    </a:lnTo>
                    <a:lnTo>
                      <a:pt x="184" y="595"/>
                    </a:lnTo>
                    <a:lnTo>
                      <a:pt x="172" y="601"/>
                    </a:lnTo>
                    <a:lnTo>
                      <a:pt x="160" y="608"/>
                    </a:lnTo>
                    <a:lnTo>
                      <a:pt x="148" y="614"/>
                    </a:lnTo>
                    <a:lnTo>
                      <a:pt x="137" y="621"/>
                    </a:lnTo>
                    <a:lnTo>
                      <a:pt x="124" y="626"/>
                    </a:lnTo>
                    <a:lnTo>
                      <a:pt x="112" y="633"/>
                    </a:lnTo>
                    <a:lnTo>
                      <a:pt x="101" y="640"/>
                    </a:lnTo>
                    <a:lnTo>
                      <a:pt x="89" y="646"/>
                    </a:lnTo>
                    <a:lnTo>
                      <a:pt x="77" y="653"/>
                    </a:lnTo>
                    <a:lnTo>
                      <a:pt x="65" y="659"/>
                    </a:lnTo>
                    <a:lnTo>
                      <a:pt x="54" y="666"/>
                    </a:lnTo>
                    <a:lnTo>
                      <a:pt x="42" y="672"/>
                    </a:lnTo>
                    <a:lnTo>
                      <a:pt x="31" y="678"/>
                    </a:lnTo>
                    <a:lnTo>
                      <a:pt x="18" y="685"/>
                    </a:lnTo>
                    <a:lnTo>
                      <a:pt x="6" y="692"/>
                    </a:lnTo>
                    <a:lnTo>
                      <a:pt x="12" y="838"/>
                    </a:lnTo>
                    <a:lnTo>
                      <a:pt x="12" y="982"/>
                    </a:lnTo>
                    <a:lnTo>
                      <a:pt x="9" y="1125"/>
                    </a:lnTo>
                    <a:lnTo>
                      <a:pt x="0" y="1266"/>
                    </a:lnTo>
                    <a:lnTo>
                      <a:pt x="33" y="1258"/>
                    </a:lnTo>
                    <a:lnTo>
                      <a:pt x="68" y="1251"/>
                    </a:lnTo>
                    <a:lnTo>
                      <a:pt x="101" y="1244"/>
                    </a:lnTo>
                    <a:lnTo>
                      <a:pt x="136" y="1237"/>
                    </a:lnTo>
                    <a:lnTo>
                      <a:pt x="169" y="1231"/>
                    </a:lnTo>
                    <a:lnTo>
                      <a:pt x="204" y="1227"/>
                    </a:lnTo>
                    <a:lnTo>
                      <a:pt x="237" y="1221"/>
                    </a:lnTo>
                    <a:lnTo>
                      <a:pt x="272" y="1216"/>
                    </a:lnTo>
                    <a:lnTo>
                      <a:pt x="305" y="1213"/>
                    </a:lnTo>
                    <a:lnTo>
                      <a:pt x="339" y="1209"/>
                    </a:lnTo>
                    <a:lnTo>
                      <a:pt x="374" y="1206"/>
                    </a:lnTo>
                    <a:lnTo>
                      <a:pt x="407" y="1204"/>
                    </a:lnTo>
                    <a:lnTo>
                      <a:pt x="442" y="1202"/>
                    </a:lnTo>
                    <a:lnTo>
                      <a:pt x="477" y="1200"/>
                    </a:lnTo>
                    <a:lnTo>
                      <a:pt x="510" y="1199"/>
                    </a:lnTo>
                    <a:lnTo>
                      <a:pt x="545" y="1199"/>
                    </a:lnTo>
                    <a:lnTo>
                      <a:pt x="591" y="1199"/>
                    </a:lnTo>
                    <a:lnTo>
                      <a:pt x="637" y="1201"/>
                    </a:lnTo>
                    <a:lnTo>
                      <a:pt x="683" y="1204"/>
                    </a:lnTo>
                    <a:lnTo>
                      <a:pt x="728" y="1207"/>
                    </a:lnTo>
                    <a:lnTo>
                      <a:pt x="772" y="1210"/>
                    </a:lnTo>
                    <a:lnTo>
                      <a:pt x="814" y="1216"/>
                    </a:lnTo>
                    <a:lnTo>
                      <a:pt x="858" y="1222"/>
                    </a:lnTo>
                    <a:lnTo>
                      <a:pt x="900" y="1229"/>
                    </a:lnTo>
                    <a:lnTo>
                      <a:pt x="941" y="1237"/>
                    </a:lnTo>
                    <a:lnTo>
                      <a:pt x="981" y="1245"/>
                    </a:lnTo>
                    <a:lnTo>
                      <a:pt x="1022" y="1255"/>
                    </a:lnTo>
                    <a:lnTo>
                      <a:pt x="1061" y="1266"/>
                    </a:lnTo>
                    <a:lnTo>
                      <a:pt x="1100" y="1277"/>
                    </a:lnTo>
                    <a:lnTo>
                      <a:pt x="1137" y="1289"/>
                    </a:lnTo>
                    <a:lnTo>
                      <a:pt x="1175" y="1301"/>
                    </a:lnTo>
                    <a:lnTo>
                      <a:pt x="1211" y="1315"/>
                    </a:lnTo>
                    <a:lnTo>
                      <a:pt x="1226" y="1237"/>
                    </a:lnTo>
                    <a:lnTo>
                      <a:pt x="1237" y="1159"/>
                    </a:lnTo>
                    <a:lnTo>
                      <a:pt x="1245" y="1079"/>
                    </a:lnTo>
                    <a:lnTo>
                      <a:pt x="1252" y="998"/>
                    </a:lnTo>
                    <a:lnTo>
                      <a:pt x="1256" y="918"/>
                    </a:lnTo>
                    <a:lnTo>
                      <a:pt x="1256" y="836"/>
                    </a:lnTo>
                    <a:lnTo>
                      <a:pt x="1254" y="754"/>
                    </a:lnTo>
                    <a:lnTo>
                      <a:pt x="1250" y="671"/>
                    </a:lnTo>
                    <a:close/>
                  </a:path>
                </a:pathLst>
              </a:custGeom>
              <a:solidFill>
                <a:srgbClr val="B7B7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98" name="Freeform 145"/>
              <p:cNvSpPr>
                <a:spLocks/>
              </p:cNvSpPr>
              <p:nvPr/>
            </p:nvSpPr>
            <p:spPr bwMode="auto">
              <a:xfrm>
                <a:off x="4826001" y="2422526"/>
                <a:ext cx="165100" cy="493713"/>
              </a:xfrm>
              <a:custGeom>
                <a:avLst/>
                <a:gdLst>
                  <a:gd name="T0" fmla="*/ 2147483647 w 207"/>
                  <a:gd name="T1" fmla="*/ 0 h 622"/>
                  <a:gd name="T2" fmla="*/ 2147483647 w 207"/>
                  <a:gd name="T3" fmla="*/ 2147483647 h 622"/>
                  <a:gd name="T4" fmla="*/ 2147483647 w 207"/>
                  <a:gd name="T5" fmla="*/ 2147483647 h 622"/>
                  <a:gd name="T6" fmla="*/ 2147483647 w 207"/>
                  <a:gd name="T7" fmla="*/ 2147483647 h 622"/>
                  <a:gd name="T8" fmla="*/ 2147483647 w 207"/>
                  <a:gd name="T9" fmla="*/ 2147483647 h 622"/>
                  <a:gd name="T10" fmla="*/ 2147483647 w 207"/>
                  <a:gd name="T11" fmla="*/ 2147483647 h 622"/>
                  <a:gd name="T12" fmla="*/ 2147483647 w 207"/>
                  <a:gd name="T13" fmla="*/ 2147483647 h 622"/>
                  <a:gd name="T14" fmla="*/ 2147483647 w 207"/>
                  <a:gd name="T15" fmla="*/ 2147483647 h 622"/>
                  <a:gd name="T16" fmla="*/ 2147483647 w 207"/>
                  <a:gd name="T17" fmla="*/ 2147483647 h 622"/>
                  <a:gd name="T18" fmla="*/ 2147483647 w 207"/>
                  <a:gd name="T19" fmla="*/ 2147483647 h 622"/>
                  <a:gd name="T20" fmla="*/ 2147483647 w 207"/>
                  <a:gd name="T21" fmla="*/ 2147483647 h 622"/>
                  <a:gd name="T22" fmla="*/ 2147483647 w 207"/>
                  <a:gd name="T23" fmla="*/ 2147483647 h 622"/>
                  <a:gd name="T24" fmla="*/ 2147483647 w 207"/>
                  <a:gd name="T25" fmla="*/ 2147483647 h 622"/>
                  <a:gd name="T26" fmla="*/ 2147483647 w 207"/>
                  <a:gd name="T27" fmla="*/ 2147483647 h 622"/>
                  <a:gd name="T28" fmla="*/ 2147483647 w 207"/>
                  <a:gd name="T29" fmla="*/ 2147483647 h 622"/>
                  <a:gd name="T30" fmla="*/ 2147483647 w 207"/>
                  <a:gd name="T31" fmla="*/ 2147483647 h 622"/>
                  <a:gd name="T32" fmla="*/ 2147483647 w 207"/>
                  <a:gd name="T33" fmla="*/ 2147483647 h 622"/>
                  <a:gd name="T34" fmla="*/ 2147483647 w 207"/>
                  <a:gd name="T35" fmla="*/ 2147483647 h 622"/>
                  <a:gd name="T36" fmla="*/ 2147483647 w 207"/>
                  <a:gd name="T37" fmla="*/ 2147483647 h 622"/>
                  <a:gd name="T38" fmla="*/ 2147483647 w 207"/>
                  <a:gd name="T39" fmla="*/ 2147483647 h 622"/>
                  <a:gd name="T40" fmla="*/ 0 w 207"/>
                  <a:gd name="T41" fmla="*/ 2147483647 h 622"/>
                  <a:gd name="T42" fmla="*/ 2147483647 w 207"/>
                  <a:gd name="T43" fmla="*/ 2147483647 h 622"/>
                  <a:gd name="T44" fmla="*/ 2147483647 w 207"/>
                  <a:gd name="T45" fmla="*/ 2147483647 h 622"/>
                  <a:gd name="T46" fmla="*/ 2147483647 w 207"/>
                  <a:gd name="T47" fmla="*/ 2147483647 h 622"/>
                  <a:gd name="T48" fmla="*/ 2147483647 w 207"/>
                  <a:gd name="T49" fmla="*/ 2147483647 h 622"/>
                  <a:gd name="T50" fmla="*/ 2147483647 w 207"/>
                  <a:gd name="T51" fmla="*/ 2147483647 h 622"/>
                  <a:gd name="T52" fmla="*/ 2147483647 w 207"/>
                  <a:gd name="T53" fmla="*/ 2147483647 h 622"/>
                  <a:gd name="T54" fmla="*/ 2147483647 w 207"/>
                  <a:gd name="T55" fmla="*/ 2147483647 h 622"/>
                  <a:gd name="T56" fmla="*/ 2147483647 w 207"/>
                  <a:gd name="T57" fmla="*/ 2147483647 h 622"/>
                  <a:gd name="T58" fmla="*/ 2147483647 w 207"/>
                  <a:gd name="T59" fmla="*/ 2147483647 h 622"/>
                  <a:gd name="T60" fmla="*/ 2147483647 w 207"/>
                  <a:gd name="T61" fmla="*/ 2147483647 h 622"/>
                  <a:gd name="T62" fmla="*/ 2147483647 w 207"/>
                  <a:gd name="T63" fmla="*/ 2147483647 h 622"/>
                  <a:gd name="T64" fmla="*/ 2147483647 w 207"/>
                  <a:gd name="T65" fmla="*/ 2147483647 h 622"/>
                  <a:gd name="T66" fmla="*/ 2147483647 w 207"/>
                  <a:gd name="T67" fmla="*/ 2147483647 h 622"/>
                  <a:gd name="T68" fmla="*/ 2147483647 w 207"/>
                  <a:gd name="T69" fmla="*/ 2147483647 h 622"/>
                  <a:gd name="T70" fmla="*/ 2147483647 w 207"/>
                  <a:gd name="T71" fmla="*/ 2147483647 h 622"/>
                  <a:gd name="T72" fmla="*/ 2147483647 w 207"/>
                  <a:gd name="T73" fmla="*/ 2147483647 h 622"/>
                  <a:gd name="T74" fmla="*/ 2147483647 w 207"/>
                  <a:gd name="T75" fmla="*/ 2147483647 h 622"/>
                  <a:gd name="T76" fmla="*/ 2147483647 w 207"/>
                  <a:gd name="T77" fmla="*/ 2147483647 h 622"/>
                  <a:gd name="T78" fmla="*/ 2147483647 w 207"/>
                  <a:gd name="T79" fmla="*/ 2147483647 h 622"/>
                  <a:gd name="T80" fmla="*/ 2147483647 w 207"/>
                  <a:gd name="T81" fmla="*/ 0 h 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7" h="622">
                    <a:moveTo>
                      <a:pt x="197" y="0"/>
                    </a:moveTo>
                    <a:lnTo>
                      <a:pt x="184" y="6"/>
                    </a:lnTo>
                    <a:lnTo>
                      <a:pt x="173" y="12"/>
                    </a:lnTo>
                    <a:lnTo>
                      <a:pt x="160" y="19"/>
                    </a:lnTo>
                    <a:lnTo>
                      <a:pt x="149" y="24"/>
                    </a:lnTo>
                    <a:lnTo>
                      <a:pt x="137" y="30"/>
                    </a:lnTo>
                    <a:lnTo>
                      <a:pt x="124" y="36"/>
                    </a:lnTo>
                    <a:lnTo>
                      <a:pt x="113" y="42"/>
                    </a:lnTo>
                    <a:lnTo>
                      <a:pt x="101" y="49"/>
                    </a:lnTo>
                    <a:lnTo>
                      <a:pt x="90" y="54"/>
                    </a:lnTo>
                    <a:lnTo>
                      <a:pt x="77" y="60"/>
                    </a:lnTo>
                    <a:lnTo>
                      <a:pt x="66" y="66"/>
                    </a:lnTo>
                    <a:lnTo>
                      <a:pt x="54" y="73"/>
                    </a:lnTo>
                    <a:lnTo>
                      <a:pt x="43" y="79"/>
                    </a:lnTo>
                    <a:lnTo>
                      <a:pt x="31" y="84"/>
                    </a:lnTo>
                    <a:lnTo>
                      <a:pt x="18" y="91"/>
                    </a:lnTo>
                    <a:lnTo>
                      <a:pt x="7" y="97"/>
                    </a:lnTo>
                    <a:lnTo>
                      <a:pt x="13" y="232"/>
                    </a:lnTo>
                    <a:lnTo>
                      <a:pt x="13" y="363"/>
                    </a:lnTo>
                    <a:lnTo>
                      <a:pt x="9" y="493"/>
                    </a:lnTo>
                    <a:lnTo>
                      <a:pt x="0" y="622"/>
                    </a:lnTo>
                    <a:lnTo>
                      <a:pt x="13" y="619"/>
                    </a:lnTo>
                    <a:lnTo>
                      <a:pt x="25" y="617"/>
                    </a:lnTo>
                    <a:lnTo>
                      <a:pt x="38" y="613"/>
                    </a:lnTo>
                    <a:lnTo>
                      <a:pt x="51" y="611"/>
                    </a:lnTo>
                    <a:lnTo>
                      <a:pt x="62" y="607"/>
                    </a:lnTo>
                    <a:lnTo>
                      <a:pt x="75" y="605"/>
                    </a:lnTo>
                    <a:lnTo>
                      <a:pt x="87" y="603"/>
                    </a:lnTo>
                    <a:lnTo>
                      <a:pt x="100" y="599"/>
                    </a:lnTo>
                    <a:lnTo>
                      <a:pt x="113" y="597"/>
                    </a:lnTo>
                    <a:lnTo>
                      <a:pt x="126" y="595"/>
                    </a:lnTo>
                    <a:lnTo>
                      <a:pt x="138" y="592"/>
                    </a:lnTo>
                    <a:lnTo>
                      <a:pt x="151" y="590"/>
                    </a:lnTo>
                    <a:lnTo>
                      <a:pt x="164" y="588"/>
                    </a:lnTo>
                    <a:lnTo>
                      <a:pt x="176" y="586"/>
                    </a:lnTo>
                    <a:lnTo>
                      <a:pt x="189" y="583"/>
                    </a:lnTo>
                    <a:lnTo>
                      <a:pt x="202" y="581"/>
                    </a:lnTo>
                    <a:lnTo>
                      <a:pt x="206" y="438"/>
                    </a:lnTo>
                    <a:lnTo>
                      <a:pt x="207" y="294"/>
                    </a:lnTo>
                    <a:lnTo>
                      <a:pt x="204" y="149"/>
                    </a:lnTo>
                    <a:lnTo>
                      <a:pt x="197"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399" name="Freeform 146"/>
              <p:cNvSpPr>
                <a:spLocks/>
              </p:cNvSpPr>
              <p:nvPr/>
            </p:nvSpPr>
            <p:spPr bwMode="auto">
              <a:xfrm>
                <a:off x="5365751" y="2346326"/>
                <a:ext cx="269875" cy="531813"/>
              </a:xfrm>
              <a:custGeom>
                <a:avLst/>
                <a:gdLst>
                  <a:gd name="T0" fmla="*/ 2147483647 w 341"/>
                  <a:gd name="T1" fmla="*/ 2147483647 h 670"/>
                  <a:gd name="T2" fmla="*/ 2147483647 w 341"/>
                  <a:gd name="T3" fmla="*/ 2147483647 h 670"/>
                  <a:gd name="T4" fmla="*/ 2147483647 w 341"/>
                  <a:gd name="T5" fmla="*/ 2147483647 h 670"/>
                  <a:gd name="T6" fmla="*/ 2147483647 w 341"/>
                  <a:gd name="T7" fmla="*/ 2147483647 h 670"/>
                  <a:gd name="T8" fmla="*/ 2147483647 w 341"/>
                  <a:gd name="T9" fmla="*/ 2147483647 h 670"/>
                  <a:gd name="T10" fmla="*/ 2147483647 w 341"/>
                  <a:gd name="T11" fmla="*/ 2147483647 h 670"/>
                  <a:gd name="T12" fmla="*/ 2147483647 w 341"/>
                  <a:gd name="T13" fmla="*/ 2147483647 h 670"/>
                  <a:gd name="T14" fmla="*/ 2147483647 w 341"/>
                  <a:gd name="T15" fmla="*/ 2147483647 h 670"/>
                  <a:gd name="T16" fmla="*/ 2147483647 w 341"/>
                  <a:gd name="T17" fmla="*/ 2147483647 h 670"/>
                  <a:gd name="T18" fmla="*/ 2147483647 w 341"/>
                  <a:gd name="T19" fmla="*/ 2147483647 h 670"/>
                  <a:gd name="T20" fmla="*/ 2147483647 w 341"/>
                  <a:gd name="T21" fmla="*/ 2147483647 h 670"/>
                  <a:gd name="T22" fmla="*/ 2147483647 w 341"/>
                  <a:gd name="T23" fmla="*/ 2147483647 h 670"/>
                  <a:gd name="T24" fmla="*/ 2147483647 w 341"/>
                  <a:gd name="T25" fmla="*/ 2147483647 h 670"/>
                  <a:gd name="T26" fmla="*/ 2147483647 w 341"/>
                  <a:gd name="T27" fmla="*/ 2147483647 h 670"/>
                  <a:gd name="T28" fmla="*/ 2147483647 w 341"/>
                  <a:gd name="T29" fmla="*/ 2147483647 h 670"/>
                  <a:gd name="T30" fmla="*/ 2147483647 w 341"/>
                  <a:gd name="T31" fmla="*/ 2147483647 h 670"/>
                  <a:gd name="T32" fmla="*/ 2147483647 w 341"/>
                  <a:gd name="T33" fmla="*/ 2147483647 h 670"/>
                  <a:gd name="T34" fmla="*/ 2147483647 w 341"/>
                  <a:gd name="T35" fmla="*/ 2147483647 h 670"/>
                  <a:gd name="T36" fmla="*/ 2147483647 w 341"/>
                  <a:gd name="T37" fmla="*/ 2147483647 h 670"/>
                  <a:gd name="T38" fmla="*/ 2147483647 w 341"/>
                  <a:gd name="T39" fmla="*/ 2147483647 h 670"/>
                  <a:gd name="T40" fmla="*/ 2147483647 w 341"/>
                  <a:gd name="T41" fmla="*/ 2147483647 h 670"/>
                  <a:gd name="T42" fmla="*/ 2147483647 w 341"/>
                  <a:gd name="T43" fmla="*/ 2147483647 h 670"/>
                  <a:gd name="T44" fmla="*/ 2147483647 w 341"/>
                  <a:gd name="T45" fmla="*/ 0 h 670"/>
                  <a:gd name="T46" fmla="*/ 2147483647 w 341"/>
                  <a:gd name="T47" fmla="*/ 0 h 670"/>
                  <a:gd name="T48" fmla="*/ 2147483647 w 341"/>
                  <a:gd name="T49" fmla="*/ 0 h 670"/>
                  <a:gd name="T50" fmla="*/ 2147483647 w 341"/>
                  <a:gd name="T51" fmla="*/ 2147483647 h 670"/>
                  <a:gd name="T52" fmla="*/ 2147483647 w 341"/>
                  <a:gd name="T53" fmla="*/ 2147483647 h 670"/>
                  <a:gd name="T54" fmla="*/ 2147483647 w 341"/>
                  <a:gd name="T55" fmla="*/ 2147483647 h 670"/>
                  <a:gd name="T56" fmla="*/ 2147483647 w 341"/>
                  <a:gd name="T57" fmla="*/ 2147483647 h 670"/>
                  <a:gd name="T58" fmla="*/ 2147483647 w 341"/>
                  <a:gd name="T59" fmla="*/ 2147483647 h 670"/>
                  <a:gd name="T60" fmla="*/ 2147483647 w 341"/>
                  <a:gd name="T61" fmla="*/ 2147483647 h 670"/>
                  <a:gd name="T62" fmla="*/ 2147483647 w 341"/>
                  <a:gd name="T63" fmla="*/ 2147483647 h 670"/>
                  <a:gd name="T64" fmla="*/ 2147483647 w 341"/>
                  <a:gd name="T65" fmla="*/ 2147483647 h 670"/>
                  <a:gd name="T66" fmla="*/ 2147483647 w 341"/>
                  <a:gd name="T67" fmla="*/ 2147483647 h 670"/>
                  <a:gd name="T68" fmla="*/ 2147483647 w 341"/>
                  <a:gd name="T69" fmla="*/ 2147483647 h 670"/>
                  <a:gd name="T70" fmla="*/ 2147483647 w 341"/>
                  <a:gd name="T71" fmla="*/ 2147483647 h 670"/>
                  <a:gd name="T72" fmla="*/ 2147483647 w 341"/>
                  <a:gd name="T73" fmla="*/ 2147483647 h 670"/>
                  <a:gd name="T74" fmla="*/ 2147483647 w 341"/>
                  <a:gd name="T75" fmla="*/ 2147483647 h 670"/>
                  <a:gd name="T76" fmla="*/ 2147483647 w 341"/>
                  <a:gd name="T77" fmla="*/ 2147483647 h 670"/>
                  <a:gd name="T78" fmla="*/ 2147483647 w 341"/>
                  <a:gd name="T79" fmla="*/ 2147483647 h 670"/>
                  <a:gd name="T80" fmla="*/ 0 w 341"/>
                  <a:gd name="T81" fmla="*/ 2147483647 h 670"/>
                  <a:gd name="T82" fmla="*/ 2147483647 w 341"/>
                  <a:gd name="T83" fmla="*/ 2147483647 h 670"/>
                  <a:gd name="T84" fmla="*/ 2147483647 w 341"/>
                  <a:gd name="T85" fmla="*/ 2147483647 h 670"/>
                  <a:gd name="T86" fmla="*/ 2147483647 w 341"/>
                  <a:gd name="T87" fmla="*/ 2147483647 h 670"/>
                  <a:gd name="T88" fmla="*/ 2147483647 w 341"/>
                  <a:gd name="T89" fmla="*/ 2147483647 h 6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1" h="670">
                    <a:moveTo>
                      <a:pt x="10" y="638"/>
                    </a:moveTo>
                    <a:lnTo>
                      <a:pt x="31" y="639"/>
                    </a:lnTo>
                    <a:lnTo>
                      <a:pt x="51" y="639"/>
                    </a:lnTo>
                    <a:lnTo>
                      <a:pt x="72" y="640"/>
                    </a:lnTo>
                    <a:lnTo>
                      <a:pt x="92" y="641"/>
                    </a:lnTo>
                    <a:lnTo>
                      <a:pt x="113" y="644"/>
                    </a:lnTo>
                    <a:lnTo>
                      <a:pt x="132" y="645"/>
                    </a:lnTo>
                    <a:lnTo>
                      <a:pt x="153" y="646"/>
                    </a:lnTo>
                    <a:lnTo>
                      <a:pt x="172" y="648"/>
                    </a:lnTo>
                    <a:lnTo>
                      <a:pt x="192" y="651"/>
                    </a:lnTo>
                    <a:lnTo>
                      <a:pt x="212" y="653"/>
                    </a:lnTo>
                    <a:lnTo>
                      <a:pt x="231" y="655"/>
                    </a:lnTo>
                    <a:lnTo>
                      <a:pt x="251" y="657"/>
                    </a:lnTo>
                    <a:lnTo>
                      <a:pt x="270" y="661"/>
                    </a:lnTo>
                    <a:lnTo>
                      <a:pt x="289" y="663"/>
                    </a:lnTo>
                    <a:lnTo>
                      <a:pt x="308" y="667"/>
                    </a:lnTo>
                    <a:lnTo>
                      <a:pt x="327" y="670"/>
                    </a:lnTo>
                    <a:lnTo>
                      <a:pt x="338" y="505"/>
                    </a:lnTo>
                    <a:lnTo>
                      <a:pt x="341" y="339"/>
                    </a:lnTo>
                    <a:lnTo>
                      <a:pt x="334" y="171"/>
                    </a:lnTo>
                    <a:lnTo>
                      <a:pt x="319" y="1"/>
                    </a:lnTo>
                    <a:lnTo>
                      <a:pt x="318" y="1"/>
                    </a:lnTo>
                    <a:lnTo>
                      <a:pt x="318" y="0"/>
                    </a:lnTo>
                    <a:lnTo>
                      <a:pt x="317" y="0"/>
                    </a:lnTo>
                    <a:lnTo>
                      <a:pt x="296" y="3"/>
                    </a:lnTo>
                    <a:lnTo>
                      <a:pt x="275" y="7"/>
                    </a:lnTo>
                    <a:lnTo>
                      <a:pt x="254" y="10"/>
                    </a:lnTo>
                    <a:lnTo>
                      <a:pt x="234" y="15"/>
                    </a:lnTo>
                    <a:lnTo>
                      <a:pt x="214" y="18"/>
                    </a:lnTo>
                    <a:lnTo>
                      <a:pt x="193" y="23"/>
                    </a:lnTo>
                    <a:lnTo>
                      <a:pt x="174" y="27"/>
                    </a:lnTo>
                    <a:lnTo>
                      <a:pt x="153" y="32"/>
                    </a:lnTo>
                    <a:lnTo>
                      <a:pt x="133" y="36"/>
                    </a:lnTo>
                    <a:lnTo>
                      <a:pt x="114" y="41"/>
                    </a:lnTo>
                    <a:lnTo>
                      <a:pt x="95" y="46"/>
                    </a:lnTo>
                    <a:lnTo>
                      <a:pt x="76" y="50"/>
                    </a:lnTo>
                    <a:lnTo>
                      <a:pt x="57" y="55"/>
                    </a:lnTo>
                    <a:lnTo>
                      <a:pt x="38" y="60"/>
                    </a:lnTo>
                    <a:lnTo>
                      <a:pt x="19" y="65"/>
                    </a:lnTo>
                    <a:lnTo>
                      <a:pt x="0" y="70"/>
                    </a:lnTo>
                    <a:lnTo>
                      <a:pt x="8" y="215"/>
                    </a:lnTo>
                    <a:lnTo>
                      <a:pt x="12" y="358"/>
                    </a:lnTo>
                    <a:lnTo>
                      <a:pt x="12" y="498"/>
                    </a:lnTo>
                    <a:lnTo>
                      <a:pt x="10" y="638"/>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0" name="Freeform 147"/>
              <p:cNvSpPr>
                <a:spLocks/>
              </p:cNvSpPr>
              <p:nvPr/>
            </p:nvSpPr>
            <p:spPr bwMode="auto">
              <a:xfrm>
                <a:off x="4997451" y="1989138"/>
                <a:ext cx="344488" cy="887413"/>
              </a:xfrm>
              <a:custGeom>
                <a:avLst/>
                <a:gdLst>
                  <a:gd name="T0" fmla="*/ 2147483647 w 436"/>
                  <a:gd name="T1" fmla="*/ 2147483647 h 1119"/>
                  <a:gd name="T2" fmla="*/ 2147483647 w 436"/>
                  <a:gd name="T3" fmla="*/ 2147483647 h 1119"/>
                  <a:gd name="T4" fmla="*/ 2147483647 w 436"/>
                  <a:gd name="T5" fmla="*/ 2147483647 h 1119"/>
                  <a:gd name="T6" fmla="*/ 2147483647 w 436"/>
                  <a:gd name="T7" fmla="*/ 2147483647 h 1119"/>
                  <a:gd name="T8" fmla="*/ 2147483647 w 436"/>
                  <a:gd name="T9" fmla="*/ 2147483647 h 1119"/>
                  <a:gd name="T10" fmla="*/ 2147483647 w 436"/>
                  <a:gd name="T11" fmla="*/ 2147483647 h 1119"/>
                  <a:gd name="T12" fmla="*/ 2147483647 w 436"/>
                  <a:gd name="T13" fmla="*/ 2147483647 h 1119"/>
                  <a:gd name="T14" fmla="*/ 2147483647 w 436"/>
                  <a:gd name="T15" fmla="*/ 2147483647 h 1119"/>
                  <a:gd name="T16" fmla="*/ 2147483647 w 436"/>
                  <a:gd name="T17" fmla="*/ 2147483647 h 1119"/>
                  <a:gd name="T18" fmla="*/ 2147483647 w 436"/>
                  <a:gd name="T19" fmla="*/ 2147483647 h 1119"/>
                  <a:gd name="T20" fmla="*/ 2147483647 w 436"/>
                  <a:gd name="T21" fmla="*/ 2147483647 h 1119"/>
                  <a:gd name="T22" fmla="*/ 2147483647 w 436"/>
                  <a:gd name="T23" fmla="*/ 2147483647 h 1119"/>
                  <a:gd name="T24" fmla="*/ 2147483647 w 436"/>
                  <a:gd name="T25" fmla="*/ 2147483647 h 1119"/>
                  <a:gd name="T26" fmla="*/ 2147483647 w 436"/>
                  <a:gd name="T27" fmla="*/ 2147483647 h 1119"/>
                  <a:gd name="T28" fmla="*/ 2147483647 w 436"/>
                  <a:gd name="T29" fmla="*/ 2147483647 h 1119"/>
                  <a:gd name="T30" fmla="*/ 2147483647 w 436"/>
                  <a:gd name="T31" fmla="*/ 2147483647 h 1119"/>
                  <a:gd name="T32" fmla="*/ 2147483647 w 436"/>
                  <a:gd name="T33" fmla="*/ 2147483647 h 1119"/>
                  <a:gd name="T34" fmla="*/ 2147483647 w 436"/>
                  <a:gd name="T35" fmla="*/ 2147483647 h 1119"/>
                  <a:gd name="T36" fmla="*/ 2147483647 w 436"/>
                  <a:gd name="T37" fmla="*/ 2147483647 h 1119"/>
                  <a:gd name="T38" fmla="*/ 2147483647 w 436"/>
                  <a:gd name="T39" fmla="*/ 2147483647 h 1119"/>
                  <a:gd name="T40" fmla="*/ 2147483647 w 436"/>
                  <a:gd name="T41" fmla="*/ 2147483647 h 1119"/>
                  <a:gd name="T42" fmla="*/ 2147483647 w 436"/>
                  <a:gd name="T43" fmla="*/ 2147483647 h 1119"/>
                  <a:gd name="T44" fmla="*/ 2147483647 w 436"/>
                  <a:gd name="T45" fmla="*/ 2147483647 h 1119"/>
                  <a:gd name="T46" fmla="*/ 2147483647 w 436"/>
                  <a:gd name="T47" fmla="*/ 2147483647 h 1119"/>
                  <a:gd name="T48" fmla="*/ 2147483647 w 436"/>
                  <a:gd name="T49" fmla="*/ 2147483647 h 1119"/>
                  <a:gd name="T50" fmla="*/ 2147483647 w 436"/>
                  <a:gd name="T51" fmla="*/ 2147483647 h 1119"/>
                  <a:gd name="T52" fmla="*/ 2147483647 w 436"/>
                  <a:gd name="T53" fmla="*/ 2147483647 h 1119"/>
                  <a:gd name="T54" fmla="*/ 2147483647 w 436"/>
                  <a:gd name="T55" fmla="*/ 2147483647 h 1119"/>
                  <a:gd name="T56" fmla="*/ 2147483647 w 436"/>
                  <a:gd name="T57" fmla="*/ 2147483647 h 1119"/>
                  <a:gd name="T58" fmla="*/ 2147483647 w 436"/>
                  <a:gd name="T59" fmla="*/ 2147483647 h 1119"/>
                  <a:gd name="T60" fmla="*/ 2147483647 w 436"/>
                  <a:gd name="T61" fmla="*/ 2147483647 h 1119"/>
                  <a:gd name="T62" fmla="*/ 2147483647 w 436"/>
                  <a:gd name="T63" fmla="*/ 2147483647 h 1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6" h="1119">
                    <a:moveTo>
                      <a:pt x="37" y="1119"/>
                    </a:moveTo>
                    <a:lnTo>
                      <a:pt x="60" y="1115"/>
                    </a:lnTo>
                    <a:lnTo>
                      <a:pt x="82" y="1112"/>
                    </a:lnTo>
                    <a:lnTo>
                      <a:pt x="105" y="1110"/>
                    </a:lnTo>
                    <a:lnTo>
                      <a:pt x="128" y="1106"/>
                    </a:lnTo>
                    <a:lnTo>
                      <a:pt x="150" y="1104"/>
                    </a:lnTo>
                    <a:lnTo>
                      <a:pt x="173" y="1102"/>
                    </a:lnTo>
                    <a:lnTo>
                      <a:pt x="196" y="1099"/>
                    </a:lnTo>
                    <a:lnTo>
                      <a:pt x="219" y="1097"/>
                    </a:lnTo>
                    <a:lnTo>
                      <a:pt x="241" y="1096"/>
                    </a:lnTo>
                    <a:lnTo>
                      <a:pt x="264" y="1095"/>
                    </a:lnTo>
                    <a:lnTo>
                      <a:pt x="287" y="1093"/>
                    </a:lnTo>
                    <a:lnTo>
                      <a:pt x="310" y="1092"/>
                    </a:lnTo>
                    <a:lnTo>
                      <a:pt x="332" y="1091"/>
                    </a:lnTo>
                    <a:lnTo>
                      <a:pt x="355" y="1090"/>
                    </a:lnTo>
                    <a:lnTo>
                      <a:pt x="378" y="1090"/>
                    </a:lnTo>
                    <a:lnTo>
                      <a:pt x="401" y="1090"/>
                    </a:lnTo>
                    <a:lnTo>
                      <a:pt x="409" y="1090"/>
                    </a:lnTo>
                    <a:lnTo>
                      <a:pt x="417" y="1090"/>
                    </a:lnTo>
                    <a:lnTo>
                      <a:pt x="425" y="1090"/>
                    </a:lnTo>
                    <a:lnTo>
                      <a:pt x="434" y="1090"/>
                    </a:lnTo>
                    <a:lnTo>
                      <a:pt x="436" y="958"/>
                    </a:lnTo>
                    <a:lnTo>
                      <a:pt x="436" y="824"/>
                    </a:lnTo>
                    <a:lnTo>
                      <a:pt x="432" y="690"/>
                    </a:lnTo>
                    <a:lnTo>
                      <a:pt x="425" y="555"/>
                    </a:lnTo>
                    <a:lnTo>
                      <a:pt x="415" y="420"/>
                    </a:lnTo>
                    <a:lnTo>
                      <a:pt x="402" y="282"/>
                    </a:lnTo>
                    <a:lnTo>
                      <a:pt x="386" y="144"/>
                    </a:lnTo>
                    <a:lnTo>
                      <a:pt x="367" y="5"/>
                    </a:lnTo>
                    <a:lnTo>
                      <a:pt x="366" y="4"/>
                    </a:lnTo>
                    <a:lnTo>
                      <a:pt x="364" y="2"/>
                    </a:lnTo>
                    <a:lnTo>
                      <a:pt x="363" y="1"/>
                    </a:lnTo>
                    <a:lnTo>
                      <a:pt x="362" y="0"/>
                    </a:lnTo>
                    <a:lnTo>
                      <a:pt x="340" y="15"/>
                    </a:lnTo>
                    <a:lnTo>
                      <a:pt x="317" y="29"/>
                    </a:lnTo>
                    <a:lnTo>
                      <a:pt x="295" y="44"/>
                    </a:lnTo>
                    <a:lnTo>
                      <a:pt x="272" y="59"/>
                    </a:lnTo>
                    <a:lnTo>
                      <a:pt x="250" y="74"/>
                    </a:lnTo>
                    <a:lnTo>
                      <a:pt x="228" y="89"/>
                    </a:lnTo>
                    <a:lnTo>
                      <a:pt x="205" y="105"/>
                    </a:lnTo>
                    <a:lnTo>
                      <a:pt x="183" y="120"/>
                    </a:lnTo>
                    <a:lnTo>
                      <a:pt x="162" y="136"/>
                    </a:lnTo>
                    <a:lnTo>
                      <a:pt x="139" y="151"/>
                    </a:lnTo>
                    <a:lnTo>
                      <a:pt x="117" y="167"/>
                    </a:lnTo>
                    <a:lnTo>
                      <a:pt x="94" y="183"/>
                    </a:lnTo>
                    <a:lnTo>
                      <a:pt x="72" y="199"/>
                    </a:lnTo>
                    <a:lnTo>
                      <a:pt x="49" y="216"/>
                    </a:lnTo>
                    <a:lnTo>
                      <a:pt x="27" y="233"/>
                    </a:lnTo>
                    <a:lnTo>
                      <a:pt x="4" y="249"/>
                    </a:lnTo>
                    <a:lnTo>
                      <a:pt x="13" y="327"/>
                    </a:lnTo>
                    <a:lnTo>
                      <a:pt x="20" y="406"/>
                    </a:lnTo>
                    <a:lnTo>
                      <a:pt x="26" y="483"/>
                    </a:lnTo>
                    <a:lnTo>
                      <a:pt x="31" y="561"/>
                    </a:lnTo>
                    <a:lnTo>
                      <a:pt x="23" y="559"/>
                    </a:lnTo>
                    <a:lnTo>
                      <a:pt x="16" y="557"/>
                    </a:lnTo>
                    <a:lnTo>
                      <a:pt x="8" y="554"/>
                    </a:lnTo>
                    <a:lnTo>
                      <a:pt x="0" y="552"/>
                    </a:lnTo>
                    <a:lnTo>
                      <a:pt x="8" y="554"/>
                    </a:lnTo>
                    <a:lnTo>
                      <a:pt x="15" y="557"/>
                    </a:lnTo>
                    <a:lnTo>
                      <a:pt x="22" y="560"/>
                    </a:lnTo>
                    <a:lnTo>
                      <a:pt x="30" y="562"/>
                    </a:lnTo>
                    <a:lnTo>
                      <a:pt x="37" y="704"/>
                    </a:lnTo>
                    <a:lnTo>
                      <a:pt x="41" y="843"/>
                    </a:lnTo>
                    <a:lnTo>
                      <a:pt x="41" y="982"/>
                    </a:lnTo>
                    <a:lnTo>
                      <a:pt x="37" y="1119"/>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1" name="Freeform 148"/>
              <p:cNvSpPr>
                <a:spLocks/>
              </p:cNvSpPr>
              <p:nvPr/>
            </p:nvSpPr>
            <p:spPr bwMode="auto">
              <a:xfrm>
                <a:off x="5619751" y="2346326"/>
                <a:ext cx="204788" cy="573088"/>
              </a:xfrm>
              <a:custGeom>
                <a:avLst/>
                <a:gdLst>
                  <a:gd name="T0" fmla="*/ 2147483647 w 258"/>
                  <a:gd name="T1" fmla="*/ 2147483647 h 722"/>
                  <a:gd name="T2" fmla="*/ 2147483647 w 258"/>
                  <a:gd name="T3" fmla="*/ 2147483647 h 722"/>
                  <a:gd name="T4" fmla="*/ 2147483647 w 258"/>
                  <a:gd name="T5" fmla="*/ 2147483647 h 722"/>
                  <a:gd name="T6" fmla="*/ 2147483647 w 258"/>
                  <a:gd name="T7" fmla="*/ 2147483647 h 722"/>
                  <a:gd name="T8" fmla="*/ 2147483647 w 258"/>
                  <a:gd name="T9" fmla="*/ 2147483647 h 722"/>
                  <a:gd name="T10" fmla="*/ 2147483647 w 258"/>
                  <a:gd name="T11" fmla="*/ 2147483647 h 722"/>
                  <a:gd name="T12" fmla="*/ 2147483647 w 258"/>
                  <a:gd name="T13" fmla="*/ 2147483647 h 722"/>
                  <a:gd name="T14" fmla="*/ 2147483647 w 258"/>
                  <a:gd name="T15" fmla="*/ 2147483647 h 722"/>
                  <a:gd name="T16" fmla="*/ 2147483647 w 258"/>
                  <a:gd name="T17" fmla="*/ 2147483647 h 722"/>
                  <a:gd name="T18" fmla="*/ 2147483647 w 258"/>
                  <a:gd name="T19" fmla="*/ 2147483647 h 722"/>
                  <a:gd name="T20" fmla="*/ 2147483647 w 258"/>
                  <a:gd name="T21" fmla="*/ 2147483647 h 722"/>
                  <a:gd name="T22" fmla="*/ 2147483647 w 258"/>
                  <a:gd name="T23" fmla="*/ 2147483647 h 722"/>
                  <a:gd name="T24" fmla="*/ 2147483647 w 258"/>
                  <a:gd name="T25" fmla="*/ 2147483647 h 722"/>
                  <a:gd name="T26" fmla="*/ 2147483647 w 258"/>
                  <a:gd name="T27" fmla="*/ 2147483647 h 722"/>
                  <a:gd name="T28" fmla="*/ 2147483647 w 258"/>
                  <a:gd name="T29" fmla="*/ 2147483647 h 722"/>
                  <a:gd name="T30" fmla="*/ 2147483647 w 258"/>
                  <a:gd name="T31" fmla="*/ 2147483647 h 722"/>
                  <a:gd name="T32" fmla="*/ 0 w 258"/>
                  <a:gd name="T33" fmla="*/ 0 h 722"/>
                  <a:gd name="T34" fmla="*/ 2147483647 w 258"/>
                  <a:gd name="T35" fmla="*/ 2147483647 h 722"/>
                  <a:gd name="T36" fmla="*/ 2147483647 w 258"/>
                  <a:gd name="T37" fmla="*/ 2147483647 h 722"/>
                  <a:gd name="T38" fmla="*/ 2147483647 w 258"/>
                  <a:gd name="T39" fmla="*/ 2147483647 h 722"/>
                  <a:gd name="T40" fmla="*/ 2147483647 w 258"/>
                  <a:gd name="T41" fmla="*/ 2147483647 h 722"/>
                  <a:gd name="T42" fmla="*/ 2147483647 w 258"/>
                  <a:gd name="T43" fmla="*/ 2147483647 h 722"/>
                  <a:gd name="T44" fmla="*/ 2147483647 w 258"/>
                  <a:gd name="T45" fmla="*/ 2147483647 h 722"/>
                  <a:gd name="T46" fmla="*/ 2147483647 w 258"/>
                  <a:gd name="T47" fmla="*/ 2147483647 h 722"/>
                  <a:gd name="T48" fmla="*/ 2147483647 w 258"/>
                  <a:gd name="T49" fmla="*/ 2147483647 h 722"/>
                  <a:gd name="T50" fmla="*/ 2147483647 w 258"/>
                  <a:gd name="T51" fmla="*/ 2147483647 h 722"/>
                  <a:gd name="T52" fmla="*/ 2147483647 w 258"/>
                  <a:gd name="T53" fmla="*/ 2147483647 h 722"/>
                  <a:gd name="T54" fmla="*/ 2147483647 w 258"/>
                  <a:gd name="T55" fmla="*/ 2147483647 h 722"/>
                  <a:gd name="T56" fmla="*/ 2147483647 w 258"/>
                  <a:gd name="T57" fmla="*/ 2147483647 h 722"/>
                  <a:gd name="T58" fmla="*/ 2147483647 w 258"/>
                  <a:gd name="T59" fmla="*/ 2147483647 h 722"/>
                  <a:gd name="T60" fmla="*/ 2147483647 w 258"/>
                  <a:gd name="T61" fmla="*/ 2147483647 h 722"/>
                  <a:gd name="T62" fmla="*/ 2147483647 w 258"/>
                  <a:gd name="T63" fmla="*/ 2147483647 h 722"/>
                  <a:gd name="T64" fmla="*/ 2147483647 w 258"/>
                  <a:gd name="T65" fmla="*/ 2147483647 h 722"/>
                  <a:gd name="T66" fmla="*/ 2147483647 w 258"/>
                  <a:gd name="T67" fmla="*/ 2147483647 h 722"/>
                  <a:gd name="T68" fmla="*/ 2147483647 w 258"/>
                  <a:gd name="T69" fmla="*/ 2147483647 h 722"/>
                  <a:gd name="T70" fmla="*/ 2147483647 w 258"/>
                  <a:gd name="T71" fmla="*/ 2147483647 h 722"/>
                  <a:gd name="T72" fmla="*/ 2147483647 w 258"/>
                  <a:gd name="T73" fmla="*/ 2147483647 h 722"/>
                  <a:gd name="T74" fmla="*/ 2147483647 w 258"/>
                  <a:gd name="T75" fmla="*/ 2147483647 h 722"/>
                  <a:gd name="T76" fmla="*/ 2147483647 w 258"/>
                  <a:gd name="T77" fmla="*/ 2147483647 h 722"/>
                  <a:gd name="T78" fmla="*/ 2147483647 w 258"/>
                  <a:gd name="T79" fmla="*/ 2147483647 h 722"/>
                  <a:gd name="T80" fmla="*/ 2147483647 w 258"/>
                  <a:gd name="T81" fmla="*/ 2147483647 h 722"/>
                  <a:gd name="T82" fmla="*/ 2147483647 w 258"/>
                  <a:gd name="T83" fmla="*/ 2147483647 h 722"/>
                  <a:gd name="T84" fmla="*/ 2147483647 w 258"/>
                  <a:gd name="T85" fmla="*/ 2147483647 h 722"/>
                  <a:gd name="T86" fmla="*/ 2147483647 w 258"/>
                  <a:gd name="T87" fmla="*/ 2147483647 h 722"/>
                  <a:gd name="T88" fmla="*/ 2147483647 w 258"/>
                  <a:gd name="T89" fmla="*/ 2147483647 h 7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8" h="722">
                    <a:moveTo>
                      <a:pt x="251" y="167"/>
                    </a:moveTo>
                    <a:lnTo>
                      <a:pt x="235" y="156"/>
                    </a:lnTo>
                    <a:lnTo>
                      <a:pt x="219" y="146"/>
                    </a:lnTo>
                    <a:lnTo>
                      <a:pt x="204" y="136"/>
                    </a:lnTo>
                    <a:lnTo>
                      <a:pt x="188" y="125"/>
                    </a:lnTo>
                    <a:lnTo>
                      <a:pt x="172" y="115"/>
                    </a:lnTo>
                    <a:lnTo>
                      <a:pt x="157" y="104"/>
                    </a:lnTo>
                    <a:lnTo>
                      <a:pt x="141" y="94"/>
                    </a:lnTo>
                    <a:lnTo>
                      <a:pt x="126" y="83"/>
                    </a:lnTo>
                    <a:lnTo>
                      <a:pt x="109" y="72"/>
                    </a:lnTo>
                    <a:lnTo>
                      <a:pt x="94" y="62"/>
                    </a:lnTo>
                    <a:lnTo>
                      <a:pt x="78" y="51"/>
                    </a:lnTo>
                    <a:lnTo>
                      <a:pt x="62" y="41"/>
                    </a:lnTo>
                    <a:lnTo>
                      <a:pt x="47" y="31"/>
                    </a:lnTo>
                    <a:lnTo>
                      <a:pt x="31" y="20"/>
                    </a:lnTo>
                    <a:lnTo>
                      <a:pt x="16" y="10"/>
                    </a:lnTo>
                    <a:lnTo>
                      <a:pt x="0" y="0"/>
                    </a:lnTo>
                    <a:lnTo>
                      <a:pt x="15" y="170"/>
                    </a:lnTo>
                    <a:lnTo>
                      <a:pt x="22" y="338"/>
                    </a:lnTo>
                    <a:lnTo>
                      <a:pt x="20" y="504"/>
                    </a:lnTo>
                    <a:lnTo>
                      <a:pt x="8" y="669"/>
                    </a:lnTo>
                    <a:lnTo>
                      <a:pt x="22" y="671"/>
                    </a:lnTo>
                    <a:lnTo>
                      <a:pt x="36" y="675"/>
                    </a:lnTo>
                    <a:lnTo>
                      <a:pt x="50" y="677"/>
                    </a:lnTo>
                    <a:lnTo>
                      <a:pt x="63" y="681"/>
                    </a:lnTo>
                    <a:lnTo>
                      <a:pt x="77" y="683"/>
                    </a:lnTo>
                    <a:lnTo>
                      <a:pt x="91" y="686"/>
                    </a:lnTo>
                    <a:lnTo>
                      <a:pt x="105" y="690"/>
                    </a:lnTo>
                    <a:lnTo>
                      <a:pt x="118" y="692"/>
                    </a:lnTo>
                    <a:lnTo>
                      <a:pt x="131" y="695"/>
                    </a:lnTo>
                    <a:lnTo>
                      <a:pt x="144" y="699"/>
                    </a:lnTo>
                    <a:lnTo>
                      <a:pt x="157" y="702"/>
                    </a:lnTo>
                    <a:lnTo>
                      <a:pt x="171" y="706"/>
                    </a:lnTo>
                    <a:lnTo>
                      <a:pt x="183" y="710"/>
                    </a:lnTo>
                    <a:lnTo>
                      <a:pt x="196" y="714"/>
                    </a:lnTo>
                    <a:lnTo>
                      <a:pt x="209" y="717"/>
                    </a:lnTo>
                    <a:lnTo>
                      <a:pt x="221" y="722"/>
                    </a:lnTo>
                    <a:lnTo>
                      <a:pt x="234" y="654"/>
                    </a:lnTo>
                    <a:lnTo>
                      <a:pt x="243" y="586"/>
                    </a:lnTo>
                    <a:lnTo>
                      <a:pt x="250" y="518"/>
                    </a:lnTo>
                    <a:lnTo>
                      <a:pt x="256" y="449"/>
                    </a:lnTo>
                    <a:lnTo>
                      <a:pt x="258" y="379"/>
                    </a:lnTo>
                    <a:lnTo>
                      <a:pt x="258" y="308"/>
                    </a:lnTo>
                    <a:lnTo>
                      <a:pt x="256" y="238"/>
                    </a:lnTo>
                    <a:lnTo>
                      <a:pt x="251" y="16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2" name="Freeform 149"/>
              <p:cNvSpPr>
                <a:spLocks/>
              </p:cNvSpPr>
              <p:nvPr/>
            </p:nvSpPr>
            <p:spPr bwMode="auto">
              <a:xfrm>
                <a:off x="4983163" y="2420938"/>
                <a:ext cx="14288" cy="4763"/>
              </a:xfrm>
              <a:custGeom>
                <a:avLst/>
                <a:gdLst>
                  <a:gd name="T0" fmla="*/ 2147483647 w 17"/>
                  <a:gd name="T1" fmla="*/ 2147483647 h 6"/>
                  <a:gd name="T2" fmla="*/ 2147483647 w 17"/>
                  <a:gd name="T3" fmla="*/ 2147483647 h 6"/>
                  <a:gd name="T4" fmla="*/ 2147483647 w 17"/>
                  <a:gd name="T5" fmla="*/ 2147483647 h 6"/>
                  <a:gd name="T6" fmla="*/ 2147483647 w 17"/>
                  <a:gd name="T7" fmla="*/ 2147483647 h 6"/>
                  <a:gd name="T8" fmla="*/ 0 w 17"/>
                  <a:gd name="T9" fmla="*/ 0 h 6"/>
                  <a:gd name="T10" fmla="*/ 0 w 17"/>
                  <a:gd name="T11" fmla="*/ 0 h 6"/>
                  <a:gd name="T12" fmla="*/ 0 w 17"/>
                  <a:gd name="T13" fmla="*/ 0 h 6"/>
                  <a:gd name="T14" fmla="*/ 0 w 17"/>
                  <a:gd name="T15" fmla="*/ 0 h 6"/>
                  <a:gd name="T16" fmla="*/ 0 w 17"/>
                  <a:gd name="T17" fmla="*/ 0 h 6"/>
                  <a:gd name="T18" fmla="*/ 0 w 17"/>
                  <a:gd name="T19" fmla="*/ 0 h 6"/>
                  <a:gd name="T20" fmla="*/ 0 w 17"/>
                  <a:gd name="T21" fmla="*/ 0 h 6"/>
                  <a:gd name="T22" fmla="*/ 0 w 17"/>
                  <a:gd name="T23" fmla="*/ 0 h 6"/>
                  <a:gd name="T24" fmla="*/ 0 w 17"/>
                  <a:gd name="T25" fmla="*/ 0 h 6"/>
                  <a:gd name="T26" fmla="*/ 2147483647 w 17"/>
                  <a:gd name="T27" fmla="*/ 2147483647 h 6"/>
                  <a:gd name="T28" fmla="*/ 2147483647 w 17"/>
                  <a:gd name="T29" fmla="*/ 2147483647 h 6"/>
                  <a:gd name="T30" fmla="*/ 2147483647 w 17"/>
                  <a:gd name="T31" fmla="*/ 2147483647 h 6"/>
                  <a:gd name="T32" fmla="*/ 2147483647 w 17"/>
                  <a:gd name="T33" fmla="*/ 2147483647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6">
                    <a:moveTo>
                      <a:pt x="17" y="6"/>
                    </a:moveTo>
                    <a:lnTo>
                      <a:pt x="13" y="5"/>
                    </a:lnTo>
                    <a:lnTo>
                      <a:pt x="9" y="2"/>
                    </a:lnTo>
                    <a:lnTo>
                      <a:pt x="5" y="1"/>
                    </a:lnTo>
                    <a:lnTo>
                      <a:pt x="0" y="0"/>
                    </a:lnTo>
                    <a:lnTo>
                      <a:pt x="5" y="1"/>
                    </a:lnTo>
                    <a:lnTo>
                      <a:pt x="9" y="2"/>
                    </a:lnTo>
                    <a:lnTo>
                      <a:pt x="13" y="5"/>
                    </a:lnTo>
                    <a:lnTo>
                      <a:pt x="17" y="6"/>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3" name="Freeform 150"/>
              <p:cNvSpPr>
                <a:spLocks/>
              </p:cNvSpPr>
              <p:nvPr/>
            </p:nvSpPr>
            <p:spPr bwMode="auto">
              <a:xfrm>
                <a:off x="4983163" y="2420938"/>
                <a:ext cx="46038" cy="460375"/>
              </a:xfrm>
              <a:custGeom>
                <a:avLst/>
                <a:gdLst>
                  <a:gd name="T0" fmla="*/ 2147483647 w 58"/>
                  <a:gd name="T1" fmla="*/ 2147483647 h 581"/>
                  <a:gd name="T2" fmla="*/ 2147483647 w 58"/>
                  <a:gd name="T3" fmla="*/ 2147483647 h 581"/>
                  <a:gd name="T4" fmla="*/ 2147483647 w 58"/>
                  <a:gd name="T5" fmla="*/ 2147483647 h 581"/>
                  <a:gd name="T6" fmla="*/ 2147483647 w 58"/>
                  <a:gd name="T7" fmla="*/ 2147483647 h 581"/>
                  <a:gd name="T8" fmla="*/ 2147483647 w 58"/>
                  <a:gd name="T9" fmla="*/ 2147483647 h 581"/>
                  <a:gd name="T10" fmla="*/ 2147483647 w 58"/>
                  <a:gd name="T11" fmla="*/ 2147483647 h 581"/>
                  <a:gd name="T12" fmla="*/ 2147483647 w 58"/>
                  <a:gd name="T13" fmla="*/ 2147483647 h 581"/>
                  <a:gd name="T14" fmla="*/ 2147483647 w 58"/>
                  <a:gd name="T15" fmla="*/ 2147483647 h 581"/>
                  <a:gd name="T16" fmla="*/ 2147483647 w 58"/>
                  <a:gd name="T17" fmla="*/ 2147483647 h 581"/>
                  <a:gd name="T18" fmla="*/ 2147483647 w 58"/>
                  <a:gd name="T19" fmla="*/ 2147483647 h 581"/>
                  <a:gd name="T20" fmla="*/ 2147483647 w 58"/>
                  <a:gd name="T21" fmla="*/ 2147483647 h 581"/>
                  <a:gd name="T22" fmla="*/ 2147483647 w 58"/>
                  <a:gd name="T23" fmla="*/ 2147483647 h 581"/>
                  <a:gd name="T24" fmla="*/ 2147483647 w 58"/>
                  <a:gd name="T25" fmla="*/ 2147483647 h 581"/>
                  <a:gd name="T26" fmla="*/ 2147483647 w 58"/>
                  <a:gd name="T27" fmla="*/ 2147483647 h 581"/>
                  <a:gd name="T28" fmla="*/ 2147483647 w 58"/>
                  <a:gd name="T29" fmla="*/ 2147483647 h 581"/>
                  <a:gd name="T30" fmla="*/ 2147483647 w 58"/>
                  <a:gd name="T31" fmla="*/ 2147483647 h 581"/>
                  <a:gd name="T32" fmla="*/ 2147483647 w 58"/>
                  <a:gd name="T33" fmla="*/ 2147483647 h 581"/>
                  <a:gd name="T34" fmla="*/ 2147483647 w 58"/>
                  <a:gd name="T35" fmla="*/ 2147483647 h 581"/>
                  <a:gd name="T36" fmla="*/ 2147483647 w 58"/>
                  <a:gd name="T37" fmla="*/ 2147483647 h 581"/>
                  <a:gd name="T38" fmla="*/ 2147483647 w 58"/>
                  <a:gd name="T39" fmla="*/ 2147483647 h 581"/>
                  <a:gd name="T40" fmla="*/ 0 w 58"/>
                  <a:gd name="T41" fmla="*/ 0 h 581"/>
                  <a:gd name="T42" fmla="*/ 0 w 58"/>
                  <a:gd name="T43" fmla="*/ 0 h 581"/>
                  <a:gd name="T44" fmla="*/ 0 w 58"/>
                  <a:gd name="T45" fmla="*/ 0 h 581"/>
                  <a:gd name="T46" fmla="*/ 0 w 58"/>
                  <a:gd name="T47" fmla="*/ 0 h 581"/>
                  <a:gd name="T48" fmla="*/ 0 w 58"/>
                  <a:gd name="T49" fmla="*/ 0 h 581"/>
                  <a:gd name="T50" fmla="*/ 2147483647 w 58"/>
                  <a:gd name="T51" fmla="*/ 2147483647 h 581"/>
                  <a:gd name="T52" fmla="*/ 2147483647 w 58"/>
                  <a:gd name="T53" fmla="*/ 2147483647 h 581"/>
                  <a:gd name="T54" fmla="*/ 2147483647 w 58"/>
                  <a:gd name="T55" fmla="*/ 2147483647 h 581"/>
                  <a:gd name="T56" fmla="*/ 2147483647 w 58"/>
                  <a:gd name="T57" fmla="*/ 2147483647 h 5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 h="581">
                    <a:moveTo>
                      <a:pt x="5" y="581"/>
                    </a:moveTo>
                    <a:lnTo>
                      <a:pt x="10" y="580"/>
                    </a:lnTo>
                    <a:lnTo>
                      <a:pt x="17" y="578"/>
                    </a:lnTo>
                    <a:lnTo>
                      <a:pt x="23" y="577"/>
                    </a:lnTo>
                    <a:lnTo>
                      <a:pt x="29" y="576"/>
                    </a:lnTo>
                    <a:lnTo>
                      <a:pt x="35" y="575"/>
                    </a:lnTo>
                    <a:lnTo>
                      <a:pt x="41" y="575"/>
                    </a:lnTo>
                    <a:lnTo>
                      <a:pt x="47" y="574"/>
                    </a:lnTo>
                    <a:lnTo>
                      <a:pt x="54" y="573"/>
                    </a:lnTo>
                    <a:lnTo>
                      <a:pt x="58" y="436"/>
                    </a:lnTo>
                    <a:lnTo>
                      <a:pt x="58" y="297"/>
                    </a:lnTo>
                    <a:lnTo>
                      <a:pt x="54" y="158"/>
                    </a:lnTo>
                    <a:lnTo>
                      <a:pt x="47" y="16"/>
                    </a:lnTo>
                    <a:lnTo>
                      <a:pt x="41" y="14"/>
                    </a:lnTo>
                    <a:lnTo>
                      <a:pt x="36" y="12"/>
                    </a:lnTo>
                    <a:lnTo>
                      <a:pt x="30" y="9"/>
                    </a:lnTo>
                    <a:lnTo>
                      <a:pt x="24" y="8"/>
                    </a:lnTo>
                    <a:lnTo>
                      <a:pt x="17" y="6"/>
                    </a:lnTo>
                    <a:lnTo>
                      <a:pt x="11" y="4"/>
                    </a:lnTo>
                    <a:lnTo>
                      <a:pt x="6" y="2"/>
                    </a:lnTo>
                    <a:lnTo>
                      <a:pt x="0" y="0"/>
                    </a:lnTo>
                    <a:lnTo>
                      <a:pt x="7" y="149"/>
                    </a:lnTo>
                    <a:lnTo>
                      <a:pt x="10" y="294"/>
                    </a:lnTo>
                    <a:lnTo>
                      <a:pt x="9" y="438"/>
                    </a:lnTo>
                    <a:lnTo>
                      <a:pt x="5" y="58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4" name="Freeform 151"/>
              <p:cNvSpPr>
                <a:spLocks/>
              </p:cNvSpPr>
              <p:nvPr/>
            </p:nvSpPr>
            <p:spPr bwMode="auto">
              <a:xfrm>
                <a:off x="5287963" y="1990726"/>
                <a:ext cx="3175" cy="3175"/>
              </a:xfrm>
              <a:custGeom>
                <a:avLst/>
                <a:gdLst>
                  <a:gd name="T0" fmla="*/ 0 w 3"/>
                  <a:gd name="T1" fmla="*/ 0 h 3"/>
                  <a:gd name="T2" fmla="*/ 0 w 3"/>
                  <a:gd name="T3" fmla="*/ 0 h 3"/>
                  <a:gd name="T4" fmla="*/ 0 w 3"/>
                  <a:gd name="T5" fmla="*/ 0 h 3"/>
                  <a:gd name="T6" fmla="*/ 0 w 3"/>
                  <a:gd name="T7" fmla="*/ 0 h 3"/>
                  <a:gd name="T8" fmla="*/ 0 w 3"/>
                  <a:gd name="T9" fmla="*/ 0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0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0"/>
                    </a:moveTo>
                    <a:lnTo>
                      <a:pt x="0" y="0"/>
                    </a:lnTo>
                    <a:lnTo>
                      <a:pt x="1" y="1"/>
                    </a:lnTo>
                    <a:lnTo>
                      <a:pt x="2" y="1"/>
                    </a:lnTo>
                    <a:lnTo>
                      <a:pt x="2" y="2"/>
                    </a:lnTo>
                    <a:lnTo>
                      <a:pt x="3" y="3"/>
                    </a:lnTo>
                    <a:lnTo>
                      <a:pt x="2" y="2"/>
                    </a:lnTo>
                    <a:lnTo>
                      <a:pt x="2" y="1"/>
                    </a:lnTo>
                    <a:lnTo>
                      <a:pt x="1" y="1"/>
                    </a:lnTo>
                    <a:lnTo>
                      <a:pt x="0"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5" name="Freeform 152"/>
              <p:cNvSpPr>
                <a:spLocks/>
              </p:cNvSpPr>
              <p:nvPr/>
            </p:nvSpPr>
            <p:spPr bwMode="auto">
              <a:xfrm>
                <a:off x="5287963" y="1990726"/>
                <a:ext cx="198438" cy="862013"/>
              </a:xfrm>
              <a:custGeom>
                <a:avLst/>
                <a:gdLst>
                  <a:gd name="T0" fmla="*/ 2147483647 w 251"/>
                  <a:gd name="T1" fmla="*/ 2147483647 h 1085"/>
                  <a:gd name="T2" fmla="*/ 2147483647 w 251"/>
                  <a:gd name="T3" fmla="*/ 2147483647 h 1085"/>
                  <a:gd name="T4" fmla="*/ 2147483647 w 251"/>
                  <a:gd name="T5" fmla="*/ 2147483647 h 1085"/>
                  <a:gd name="T6" fmla="*/ 2147483647 w 251"/>
                  <a:gd name="T7" fmla="*/ 2147483647 h 1085"/>
                  <a:gd name="T8" fmla="*/ 2147483647 w 251"/>
                  <a:gd name="T9" fmla="*/ 2147483647 h 1085"/>
                  <a:gd name="T10" fmla="*/ 2147483647 w 251"/>
                  <a:gd name="T11" fmla="*/ 2147483647 h 1085"/>
                  <a:gd name="T12" fmla="*/ 2147483647 w 251"/>
                  <a:gd name="T13" fmla="*/ 2147483647 h 1085"/>
                  <a:gd name="T14" fmla="*/ 2147483647 w 251"/>
                  <a:gd name="T15" fmla="*/ 2147483647 h 1085"/>
                  <a:gd name="T16" fmla="*/ 2147483647 w 251"/>
                  <a:gd name="T17" fmla="*/ 2147483647 h 1085"/>
                  <a:gd name="T18" fmla="*/ 2147483647 w 251"/>
                  <a:gd name="T19" fmla="*/ 2147483647 h 1085"/>
                  <a:gd name="T20" fmla="*/ 2147483647 w 251"/>
                  <a:gd name="T21" fmla="*/ 2147483647 h 1085"/>
                  <a:gd name="T22" fmla="*/ 2147483647 w 251"/>
                  <a:gd name="T23" fmla="*/ 2147483647 h 1085"/>
                  <a:gd name="T24" fmla="*/ 2147483647 w 251"/>
                  <a:gd name="T25" fmla="*/ 2147483647 h 1085"/>
                  <a:gd name="T26" fmla="*/ 2147483647 w 251"/>
                  <a:gd name="T27" fmla="*/ 2147483647 h 1085"/>
                  <a:gd name="T28" fmla="*/ 2147483647 w 251"/>
                  <a:gd name="T29" fmla="*/ 2147483647 h 1085"/>
                  <a:gd name="T30" fmla="*/ 2147483647 w 251"/>
                  <a:gd name="T31" fmla="*/ 2147483647 h 1085"/>
                  <a:gd name="T32" fmla="*/ 2147483647 w 251"/>
                  <a:gd name="T33" fmla="*/ 2147483647 h 1085"/>
                  <a:gd name="T34" fmla="*/ 2147483647 w 251"/>
                  <a:gd name="T35" fmla="*/ 2147483647 h 1085"/>
                  <a:gd name="T36" fmla="*/ 2147483647 w 251"/>
                  <a:gd name="T37" fmla="*/ 2147483647 h 1085"/>
                  <a:gd name="T38" fmla="*/ 2147483647 w 251"/>
                  <a:gd name="T39" fmla="*/ 2147483647 h 1085"/>
                  <a:gd name="T40" fmla="*/ 2147483647 w 251"/>
                  <a:gd name="T41" fmla="*/ 2147483647 h 1085"/>
                  <a:gd name="T42" fmla="*/ 2147483647 w 251"/>
                  <a:gd name="T43" fmla="*/ 2147483647 h 1085"/>
                  <a:gd name="T44" fmla="*/ 2147483647 w 251"/>
                  <a:gd name="T45" fmla="*/ 2147483647 h 1085"/>
                  <a:gd name="T46" fmla="*/ 2147483647 w 251"/>
                  <a:gd name="T47" fmla="*/ 2147483647 h 1085"/>
                  <a:gd name="T48" fmla="*/ 2147483647 w 251"/>
                  <a:gd name="T49" fmla="*/ 2147483647 h 1085"/>
                  <a:gd name="T50" fmla="*/ 2147483647 w 251"/>
                  <a:gd name="T51" fmla="*/ 2147483647 h 1085"/>
                  <a:gd name="T52" fmla="*/ 2147483647 w 251"/>
                  <a:gd name="T53" fmla="*/ 2147483647 h 1085"/>
                  <a:gd name="T54" fmla="*/ 2147483647 w 251"/>
                  <a:gd name="T55" fmla="*/ 2147483647 h 1085"/>
                  <a:gd name="T56" fmla="*/ 2147483647 w 251"/>
                  <a:gd name="T57" fmla="*/ 2147483647 h 1085"/>
                  <a:gd name="T58" fmla="*/ 2147483647 w 251"/>
                  <a:gd name="T59" fmla="*/ 2147483647 h 1085"/>
                  <a:gd name="T60" fmla="*/ 2147483647 w 251"/>
                  <a:gd name="T61" fmla="*/ 2147483647 h 1085"/>
                  <a:gd name="T62" fmla="*/ 2147483647 w 251"/>
                  <a:gd name="T63" fmla="*/ 2147483647 h 1085"/>
                  <a:gd name="T64" fmla="*/ 2147483647 w 251"/>
                  <a:gd name="T65" fmla="*/ 2147483647 h 1085"/>
                  <a:gd name="T66" fmla="*/ 2147483647 w 251"/>
                  <a:gd name="T67" fmla="*/ 2147483647 h 1085"/>
                  <a:gd name="T68" fmla="*/ 2147483647 w 251"/>
                  <a:gd name="T69" fmla="*/ 2147483647 h 1085"/>
                  <a:gd name="T70" fmla="*/ 2147483647 w 251"/>
                  <a:gd name="T71" fmla="*/ 2147483647 h 1085"/>
                  <a:gd name="T72" fmla="*/ 2147483647 w 251"/>
                  <a:gd name="T73" fmla="*/ 2147483647 h 1085"/>
                  <a:gd name="T74" fmla="*/ 2147483647 w 251"/>
                  <a:gd name="T75" fmla="*/ 2147483647 h 1085"/>
                  <a:gd name="T76" fmla="*/ 2147483647 w 251"/>
                  <a:gd name="T77" fmla="*/ 2147483647 h 1085"/>
                  <a:gd name="T78" fmla="*/ 2147483647 w 251"/>
                  <a:gd name="T79" fmla="*/ 2147483647 h 1085"/>
                  <a:gd name="T80" fmla="*/ 0 w 251"/>
                  <a:gd name="T81" fmla="*/ 0 h 1085"/>
                  <a:gd name="T82" fmla="*/ 2147483647 w 251"/>
                  <a:gd name="T83" fmla="*/ 2147483647 h 1085"/>
                  <a:gd name="T84" fmla="*/ 2147483647 w 251"/>
                  <a:gd name="T85" fmla="*/ 2147483647 h 1085"/>
                  <a:gd name="T86" fmla="*/ 2147483647 w 251"/>
                  <a:gd name="T87" fmla="*/ 2147483647 h 1085"/>
                  <a:gd name="T88" fmla="*/ 2147483647 w 251"/>
                  <a:gd name="T89" fmla="*/ 2147483647 h 1085"/>
                  <a:gd name="T90" fmla="*/ 2147483647 w 251"/>
                  <a:gd name="T91" fmla="*/ 2147483647 h 1085"/>
                  <a:gd name="T92" fmla="*/ 2147483647 w 251"/>
                  <a:gd name="T93" fmla="*/ 2147483647 h 1085"/>
                  <a:gd name="T94" fmla="*/ 2147483647 w 251"/>
                  <a:gd name="T95" fmla="*/ 2147483647 h 1085"/>
                  <a:gd name="T96" fmla="*/ 2147483647 w 251"/>
                  <a:gd name="T97" fmla="*/ 2147483647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1" h="1085">
                    <a:moveTo>
                      <a:pt x="67" y="1085"/>
                    </a:moveTo>
                    <a:lnTo>
                      <a:pt x="72" y="1085"/>
                    </a:lnTo>
                    <a:lnTo>
                      <a:pt x="77" y="1085"/>
                    </a:lnTo>
                    <a:lnTo>
                      <a:pt x="83" y="1085"/>
                    </a:lnTo>
                    <a:lnTo>
                      <a:pt x="87" y="1085"/>
                    </a:lnTo>
                    <a:lnTo>
                      <a:pt x="93" y="1085"/>
                    </a:lnTo>
                    <a:lnTo>
                      <a:pt x="98" y="1085"/>
                    </a:lnTo>
                    <a:lnTo>
                      <a:pt x="103" y="1085"/>
                    </a:lnTo>
                    <a:lnTo>
                      <a:pt x="108" y="1085"/>
                    </a:lnTo>
                    <a:lnTo>
                      <a:pt x="110" y="945"/>
                    </a:lnTo>
                    <a:lnTo>
                      <a:pt x="110" y="805"/>
                    </a:lnTo>
                    <a:lnTo>
                      <a:pt x="106" y="662"/>
                    </a:lnTo>
                    <a:lnTo>
                      <a:pt x="98" y="517"/>
                    </a:lnTo>
                    <a:lnTo>
                      <a:pt x="117" y="512"/>
                    </a:lnTo>
                    <a:lnTo>
                      <a:pt x="136" y="507"/>
                    </a:lnTo>
                    <a:lnTo>
                      <a:pt x="155" y="502"/>
                    </a:lnTo>
                    <a:lnTo>
                      <a:pt x="174" y="497"/>
                    </a:lnTo>
                    <a:lnTo>
                      <a:pt x="193" y="493"/>
                    </a:lnTo>
                    <a:lnTo>
                      <a:pt x="212" y="488"/>
                    </a:lnTo>
                    <a:lnTo>
                      <a:pt x="231" y="483"/>
                    </a:lnTo>
                    <a:lnTo>
                      <a:pt x="251" y="479"/>
                    </a:lnTo>
                    <a:lnTo>
                      <a:pt x="244" y="409"/>
                    </a:lnTo>
                    <a:lnTo>
                      <a:pt x="237" y="339"/>
                    </a:lnTo>
                    <a:lnTo>
                      <a:pt x="228" y="271"/>
                    </a:lnTo>
                    <a:lnTo>
                      <a:pt x="219" y="201"/>
                    </a:lnTo>
                    <a:lnTo>
                      <a:pt x="205" y="189"/>
                    </a:lnTo>
                    <a:lnTo>
                      <a:pt x="191" y="176"/>
                    </a:lnTo>
                    <a:lnTo>
                      <a:pt x="177" y="163"/>
                    </a:lnTo>
                    <a:lnTo>
                      <a:pt x="163" y="149"/>
                    </a:lnTo>
                    <a:lnTo>
                      <a:pt x="149" y="138"/>
                    </a:lnTo>
                    <a:lnTo>
                      <a:pt x="137" y="125"/>
                    </a:lnTo>
                    <a:lnTo>
                      <a:pt x="123" y="113"/>
                    </a:lnTo>
                    <a:lnTo>
                      <a:pt x="109" y="100"/>
                    </a:lnTo>
                    <a:lnTo>
                      <a:pt x="95" y="87"/>
                    </a:lnTo>
                    <a:lnTo>
                      <a:pt x="81" y="74"/>
                    </a:lnTo>
                    <a:lnTo>
                      <a:pt x="69" y="62"/>
                    </a:lnTo>
                    <a:lnTo>
                      <a:pt x="55" y="49"/>
                    </a:lnTo>
                    <a:lnTo>
                      <a:pt x="41" y="38"/>
                    </a:lnTo>
                    <a:lnTo>
                      <a:pt x="27" y="25"/>
                    </a:lnTo>
                    <a:lnTo>
                      <a:pt x="14" y="12"/>
                    </a:lnTo>
                    <a:lnTo>
                      <a:pt x="0" y="0"/>
                    </a:lnTo>
                    <a:lnTo>
                      <a:pt x="19" y="139"/>
                    </a:lnTo>
                    <a:lnTo>
                      <a:pt x="35" y="277"/>
                    </a:lnTo>
                    <a:lnTo>
                      <a:pt x="48" y="414"/>
                    </a:lnTo>
                    <a:lnTo>
                      <a:pt x="58" y="550"/>
                    </a:lnTo>
                    <a:lnTo>
                      <a:pt x="65" y="685"/>
                    </a:lnTo>
                    <a:lnTo>
                      <a:pt x="69" y="819"/>
                    </a:lnTo>
                    <a:lnTo>
                      <a:pt x="69" y="952"/>
                    </a:lnTo>
                    <a:lnTo>
                      <a:pt x="67" y="1085"/>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6" name="Freeform 153"/>
              <p:cNvSpPr>
                <a:spLocks/>
              </p:cNvSpPr>
              <p:nvPr/>
            </p:nvSpPr>
            <p:spPr bwMode="auto">
              <a:xfrm>
                <a:off x="5060951" y="2484438"/>
                <a:ext cx="47625" cy="79375"/>
              </a:xfrm>
              <a:custGeom>
                <a:avLst/>
                <a:gdLst>
                  <a:gd name="T0" fmla="*/ 2147483647 w 60"/>
                  <a:gd name="T1" fmla="*/ 0 h 100"/>
                  <a:gd name="T2" fmla="*/ 2147483647 w 60"/>
                  <a:gd name="T3" fmla="*/ 2147483647 h 100"/>
                  <a:gd name="T4" fmla="*/ 2147483647 w 60"/>
                  <a:gd name="T5" fmla="*/ 2147483647 h 100"/>
                  <a:gd name="T6" fmla="*/ 2147483647 w 60"/>
                  <a:gd name="T7" fmla="*/ 2147483647 h 100"/>
                  <a:gd name="T8" fmla="*/ 2147483647 w 60"/>
                  <a:gd name="T9" fmla="*/ 2147483647 h 100"/>
                  <a:gd name="T10" fmla="*/ 2147483647 w 60"/>
                  <a:gd name="T11" fmla="*/ 2147483647 h 100"/>
                  <a:gd name="T12" fmla="*/ 2147483647 w 60"/>
                  <a:gd name="T13" fmla="*/ 2147483647 h 100"/>
                  <a:gd name="T14" fmla="*/ 2147483647 w 60"/>
                  <a:gd name="T15" fmla="*/ 2147483647 h 100"/>
                  <a:gd name="T16" fmla="*/ 0 w 60"/>
                  <a:gd name="T17" fmla="*/ 2147483647 h 100"/>
                  <a:gd name="T18" fmla="*/ 2147483647 w 60"/>
                  <a:gd name="T19" fmla="*/ 2147483647 h 100"/>
                  <a:gd name="T20" fmla="*/ 2147483647 w 60"/>
                  <a:gd name="T21" fmla="*/ 2147483647 h 100"/>
                  <a:gd name="T22" fmla="*/ 2147483647 w 60"/>
                  <a:gd name="T23" fmla="*/ 2147483647 h 100"/>
                  <a:gd name="T24" fmla="*/ 2147483647 w 60"/>
                  <a:gd name="T25" fmla="*/ 2147483647 h 100"/>
                  <a:gd name="T26" fmla="*/ 2147483647 w 60"/>
                  <a:gd name="T27" fmla="*/ 2147483647 h 100"/>
                  <a:gd name="T28" fmla="*/ 2147483647 w 60"/>
                  <a:gd name="T29" fmla="*/ 2147483647 h 100"/>
                  <a:gd name="T30" fmla="*/ 2147483647 w 60"/>
                  <a:gd name="T31" fmla="*/ 2147483647 h 100"/>
                  <a:gd name="T32" fmla="*/ 2147483647 w 60"/>
                  <a:gd name="T33" fmla="*/ 2147483647 h 100"/>
                  <a:gd name="T34" fmla="*/ 2147483647 w 60"/>
                  <a:gd name="T35" fmla="*/ 2147483647 h 100"/>
                  <a:gd name="T36" fmla="*/ 2147483647 w 60"/>
                  <a:gd name="T37" fmla="*/ 2147483647 h 100"/>
                  <a:gd name="T38" fmla="*/ 2147483647 w 60"/>
                  <a:gd name="T39" fmla="*/ 2147483647 h 100"/>
                  <a:gd name="T40" fmla="*/ 2147483647 w 60"/>
                  <a:gd name="T41" fmla="*/ 2147483647 h 100"/>
                  <a:gd name="T42" fmla="*/ 2147483647 w 60"/>
                  <a:gd name="T43" fmla="*/ 2147483647 h 100"/>
                  <a:gd name="T44" fmla="*/ 2147483647 w 60"/>
                  <a:gd name="T45" fmla="*/ 2147483647 h 100"/>
                  <a:gd name="T46" fmla="*/ 2147483647 w 60"/>
                  <a:gd name="T47" fmla="*/ 2147483647 h 100"/>
                  <a:gd name="T48" fmla="*/ 2147483647 w 60"/>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100">
                    <a:moveTo>
                      <a:pt x="56" y="0"/>
                    </a:moveTo>
                    <a:lnTo>
                      <a:pt x="49" y="2"/>
                    </a:lnTo>
                    <a:lnTo>
                      <a:pt x="41" y="4"/>
                    </a:lnTo>
                    <a:lnTo>
                      <a:pt x="34" y="7"/>
                    </a:lnTo>
                    <a:lnTo>
                      <a:pt x="28" y="9"/>
                    </a:lnTo>
                    <a:lnTo>
                      <a:pt x="21" y="12"/>
                    </a:lnTo>
                    <a:lnTo>
                      <a:pt x="14" y="15"/>
                    </a:lnTo>
                    <a:lnTo>
                      <a:pt x="7" y="17"/>
                    </a:lnTo>
                    <a:lnTo>
                      <a:pt x="0" y="19"/>
                    </a:lnTo>
                    <a:lnTo>
                      <a:pt x="1" y="40"/>
                    </a:lnTo>
                    <a:lnTo>
                      <a:pt x="1" y="60"/>
                    </a:lnTo>
                    <a:lnTo>
                      <a:pt x="2" y="80"/>
                    </a:lnTo>
                    <a:lnTo>
                      <a:pt x="2" y="100"/>
                    </a:lnTo>
                    <a:lnTo>
                      <a:pt x="9" y="98"/>
                    </a:lnTo>
                    <a:lnTo>
                      <a:pt x="17" y="95"/>
                    </a:lnTo>
                    <a:lnTo>
                      <a:pt x="24" y="94"/>
                    </a:lnTo>
                    <a:lnTo>
                      <a:pt x="31" y="92"/>
                    </a:lnTo>
                    <a:lnTo>
                      <a:pt x="38" y="90"/>
                    </a:lnTo>
                    <a:lnTo>
                      <a:pt x="45" y="88"/>
                    </a:lnTo>
                    <a:lnTo>
                      <a:pt x="53" y="86"/>
                    </a:lnTo>
                    <a:lnTo>
                      <a:pt x="60" y="84"/>
                    </a:lnTo>
                    <a:lnTo>
                      <a:pt x="59" y="63"/>
                    </a:lnTo>
                    <a:lnTo>
                      <a:pt x="59" y="41"/>
                    </a:lnTo>
                    <a:lnTo>
                      <a:pt x="58" y="20"/>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7" name="Freeform 154"/>
              <p:cNvSpPr>
                <a:spLocks/>
              </p:cNvSpPr>
              <p:nvPr/>
            </p:nvSpPr>
            <p:spPr bwMode="auto">
              <a:xfrm>
                <a:off x="5064126" y="2743201"/>
                <a:ext cx="47625" cy="63500"/>
              </a:xfrm>
              <a:custGeom>
                <a:avLst/>
                <a:gdLst>
                  <a:gd name="T0" fmla="*/ 2147483647 w 58"/>
                  <a:gd name="T1" fmla="*/ 2147483647 h 80"/>
                  <a:gd name="T2" fmla="*/ 2147483647 w 58"/>
                  <a:gd name="T3" fmla="*/ 2147483647 h 80"/>
                  <a:gd name="T4" fmla="*/ 2147483647 w 58"/>
                  <a:gd name="T5" fmla="*/ 2147483647 h 80"/>
                  <a:gd name="T6" fmla="*/ 0 w 58"/>
                  <a:gd name="T7" fmla="*/ 2147483647 h 80"/>
                  <a:gd name="T8" fmla="*/ 0 w 58"/>
                  <a:gd name="T9" fmla="*/ 2147483647 h 80"/>
                  <a:gd name="T10" fmla="*/ 2147483647 w 58"/>
                  <a:gd name="T11" fmla="*/ 2147483647 h 80"/>
                  <a:gd name="T12" fmla="*/ 2147483647 w 58"/>
                  <a:gd name="T13" fmla="*/ 2147483647 h 80"/>
                  <a:gd name="T14" fmla="*/ 2147483647 w 58"/>
                  <a:gd name="T15" fmla="*/ 2147483647 h 80"/>
                  <a:gd name="T16" fmla="*/ 2147483647 w 58"/>
                  <a:gd name="T17" fmla="*/ 2147483647 h 80"/>
                  <a:gd name="T18" fmla="*/ 2147483647 w 58"/>
                  <a:gd name="T19" fmla="*/ 2147483647 h 80"/>
                  <a:gd name="T20" fmla="*/ 2147483647 w 58"/>
                  <a:gd name="T21" fmla="*/ 2147483647 h 80"/>
                  <a:gd name="T22" fmla="*/ 2147483647 w 58"/>
                  <a:gd name="T23" fmla="*/ 2147483647 h 80"/>
                  <a:gd name="T24" fmla="*/ 2147483647 w 58"/>
                  <a:gd name="T25" fmla="*/ 2147483647 h 80"/>
                  <a:gd name="T26" fmla="*/ 2147483647 w 58"/>
                  <a:gd name="T27" fmla="*/ 2147483647 h 80"/>
                  <a:gd name="T28" fmla="*/ 2147483647 w 58"/>
                  <a:gd name="T29" fmla="*/ 2147483647 h 80"/>
                  <a:gd name="T30" fmla="*/ 2147483647 w 58"/>
                  <a:gd name="T31" fmla="*/ 2147483647 h 80"/>
                  <a:gd name="T32" fmla="*/ 2147483647 w 58"/>
                  <a:gd name="T33" fmla="*/ 0 h 80"/>
                  <a:gd name="T34" fmla="*/ 2147483647 w 58"/>
                  <a:gd name="T35" fmla="*/ 2147483647 h 80"/>
                  <a:gd name="T36" fmla="*/ 2147483647 w 58"/>
                  <a:gd name="T37" fmla="*/ 2147483647 h 80"/>
                  <a:gd name="T38" fmla="*/ 2147483647 w 58"/>
                  <a:gd name="T39" fmla="*/ 2147483647 h 80"/>
                  <a:gd name="T40" fmla="*/ 2147483647 w 58"/>
                  <a:gd name="T41" fmla="*/ 2147483647 h 80"/>
                  <a:gd name="T42" fmla="*/ 2147483647 w 58"/>
                  <a:gd name="T43" fmla="*/ 2147483647 h 80"/>
                  <a:gd name="T44" fmla="*/ 2147483647 w 58"/>
                  <a:gd name="T45" fmla="*/ 2147483647 h 80"/>
                  <a:gd name="T46" fmla="*/ 2147483647 w 58"/>
                  <a:gd name="T47" fmla="*/ 2147483647 h 80"/>
                  <a:gd name="T48" fmla="*/ 2147483647 w 58"/>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80">
                    <a:moveTo>
                      <a:pt x="1" y="8"/>
                    </a:moveTo>
                    <a:lnTo>
                      <a:pt x="1" y="26"/>
                    </a:lnTo>
                    <a:lnTo>
                      <a:pt x="1" y="43"/>
                    </a:lnTo>
                    <a:lnTo>
                      <a:pt x="0" y="62"/>
                    </a:lnTo>
                    <a:lnTo>
                      <a:pt x="0" y="80"/>
                    </a:lnTo>
                    <a:lnTo>
                      <a:pt x="6" y="80"/>
                    </a:lnTo>
                    <a:lnTo>
                      <a:pt x="14" y="79"/>
                    </a:lnTo>
                    <a:lnTo>
                      <a:pt x="21" y="79"/>
                    </a:lnTo>
                    <a:lnTo>
                      <a:pt x="28" y="78"/>
                    </a:lnTo>
                    <a:lnTo>
                      <a:pt x="35" y="78"/>
                    </a:lnTo>
                    <a:lnTo>
                      <a:pt x="42" y="78"/>
                    </a:lnTo>
                    <a:lnTo>
                      <a:pt x="50" y="77"/>
                    </a:lnTo>
                    <a:lnTo>
                      <a:pt x="57" y="77"/>
                    </a:lnTo>
                    <a:lnTo>
                      <a:pt x="58" y="57"/>
                    </a:lnTo>
                    <a:lnTo>
                      <a:pt x="58" y="38"/>
                    </a:lnTo>
                    <a:lnTo>
                      <a:pt x="58" y="19"/>
                    </a:lnTo>
                    <a:lnTo>
                      <a:pt x="58" y="0"/>
                    </a:lnTo>
                    <a:lnTo>
                      <a:pt x="51" y="1"/>
                    </a:lnTo>
                    <a:lnTo>
                      <a:pt x="43" y="2"/>
                    </a:lnTo>
                    <a:lnTo>
                      <a:pt x="36" y="2"/>
                    </a:lnTo>
                    <a:lnTo>
                      <a:pt x="29" y="3"/>
                    </a:lnTo>
                    <a:lnTo>
                      <a:pt x="23" y="4"/>
                    </a:lnTo>
                    <a:lnTo>
                      <a:pt x="16" y="5"/>
                    </a:lnTo>
                    <a:lnTo>
                      <a:pt x="8" y="7"/>
                    </a:lnTo>
                    <a:lnTo>
                      <a:pt x="1" y="8"/>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8" name="Freeform 155"/>
              <p:cNvSpPr>
                <a:spLocks/>
              </p:cNvSpPr>
              <p:nvPr/>
            </p:nvSpPr>
            <p:spPr bwMode="auto">
              <a:xfrm>
                <a:off x="5053013" y="2346326"/>
                <a:ext cx="49213" cy="88900"/>
              </a:xfrm>
              <a:custGeom>
                <a:avLst/>
                <a:gdLst>
                  <a:gd name="T0" fmla="*/ 2147483647 w 62"/>
                  <a:gd name="T1" fmla="*/ 0 h 112"/>
                  <a:gd name="T2" fmla="*/ 2147483647 w 62"/>
                  <a:gd name="T3" fmla="*/ 2147483647 h 112"/>
                  <a:gd name="T4" fmla="*/ 2147483647 w 62"/>
                  <a:gd name="T5" fmla="*/ 2147483647 h 112"/>
                  <a:gd name="T6" fmla="*/ 2147483647 w 62"/>
                  <a:gd name="T7" fmla="*/ 2147483647 h 112"/>
                  <a:gd name="T8" fmla="*/ 2147483647 w 62"/>
                  <a:gd name="T9" fmla="*/ 2147483647 h 112"/>
                  <a:gd name="T10" fmla="*/ 2147483647 w 62"/>
                  <a:gd name="T11" fmla="*/ 2147483647 h 112"/>
                  <a:gd name="T12" fmla="*/ 2147483647 w 62"/>
                  <a:gd name="T13" fmla="*/ 2147483647 h 112"/>
                  <a:gd name="T14" fmla="*/ 2147483647 w 62"/>
                  <a:gd name="T15" fmla="*/ 2147483647 h 112"/>
                  <a:gd name="T16" fmla="*/ 0 w 62"/>
                  <a:gd name="T17" fmla="*/ 2147483647 h 112"/>
                  <a:gd name="T18" fmla="*/ 2147483647 w 62"/>
                  <a:gd name="T19" fmla="*/ 2147483647 h 112"/>
                  <a:gd name="T20" fmla="*/ 2147483647 w 62"/>
                  <a:gd name="T21" fmla="*/ 2147483647 h 112"/>
                  <a:gd name="T22" fmla="*/ 2147483647 w 62"/>
                  <a:gd name="T23" fmla="*/ 2147483647 h 112"/>
                  <a:gd name="T24" fmla="*/ 2147483647 w 62"/>
                  <a:gd name="T25" fmla="*/ 2147483647 h 112"/>
                  <a:gd name="T26" fmla="*/ 2147483647 w 62"/>
                  <a:gd name="T27" fmla="*/ 2147483647 h 112"/>
                  <a:gd name="T28" fmla="*/ 2147483647 w 62"/>
                  <a:gd name="T29" fmla="*/ 2147483647 h 112"/>
                  <a:gd name="T30" fmla="*/ 2147483647 w 62"/>
                  <a:gd name="T31" fmla="*/ 2147483647 h 112"/>
                  <a:gd name="T32" fmla="*/ 2147483647 w 62"/>
                  <a:gd name="T33" fmla="*/ 2147483647 h 112"/>
                  <a:gd name="T34" fmla="*/ 2147483647 w 62"/>
                  <a:gd name="T35" fmla="*/ 2147483647 h 112"/>
                  <a:gd name="T36" fmla="*/ 2147483647 w 62"/>
                  <a:gd name="T37" fmla="*/ 2147483647 h 112"/>
                  <a:gd name="T38" fmla="*/ 2147483647 w 62"/>
                  <a:gd name="T39" fmla="*/ 2147483647 h 112"/>
                  <a:gd name="T40" fmla="*/ 2147483647 w 62"/>
                  <a:gd name="T41" fmla="*/ 2147483647 h 112"/>
                  <a:gd name="T42" fmla="*/ 2147483647 w 62"/>
                  <a:gd name="T43" fmla="*/ 2147483647 h 112"/>
                  <a:gd name="T44" fmla="*/ 2147483647 w 62"/>
                  <a:gd name="T45" fmla="*/ 2147483647 h 112"/>
                  <a:gd name="T46" fmla="*/ 2147483647 w 62"/>
                  <a:gd name="T47" fmla="*/ 2147483647 h 112"/>
                  <a:gd name="T48" fmla="*/ 2147483647 w 62"/>
                  <a:gd name="T49" fmla="*/ 0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12">
                    <a:moveTo>
                      <a:pt x="56" y="0"/>
                    </a:moveTo>
                    <a:lnTo>
                      <a:pt x="49" y="3"/>
                    </a:lnTo>
                    <a:lnTo>
                      <a:pt x="42" y="7"/>
                    </a:lnTo>
                    <a:lnTo>
                      <a:pt x="35" y="10"/>
                    </a:lnTo>
                    <a:lnTo>
                      <a:pt x="28" y="12"/>
                    </a:lnTo>
                    <a:lnTo>
                      <a:pt x="20" y="16"/>
                    </a:lnTo>
                    <a:lnTo>
                      <a:pt x="13" y="19"/>
                    </a:lnTo>
                    <a:lnTo>
                      <a:pt x="6" y="23"/>
                    </a:lnTo>
                    <a:lnTo>
                      <a:pt x="0" y="26"/>
                    </a:lnTo>
                    <a:lnTo>
                      <a:pt x="1" y="48"/>
                    </a:lnTo>
                    <a:lnTo>
                      <a:pt x="3" y="69"/>
                    </a:lnTo>
                    <a:lnTo>
                      <a:pt x="4" y="90"/>
                    </a:lnTo>
                    <a:lnTo>
                      <a:pt x="5" y="112"/>
                    </a:lnTo>
                    <a:lnTo>
                      <a:pt x="12" y="108"/>
                    </a:lnTo>
                    <a:lnTo>
                      <a:pt x="19" y="106"/>
                    </a:lnTo>
                    <a:lnTo>
                      <a:pt x="26" y="102"/>
                    </a:lnTo>
                    <a:lnTo>
                      <a:pt x="33" y="99"/>
                    </a:lnTo>
                    <a:lnTo>
                      <a:pt x="40" y="97"/>
                    </a:lnTo>
                    <a:lnTo>
                      <a:pt x="47" y="93"/>
                    </a:lnTo>
                    <a:lnTo>
                      <a:pt x="55" y="91"/>
                    </a:lnTo>
                    <a:lnTo>
                      <a:pt x="62" y="87"/>
                    </a:lnTo>
                    <a:lnTo>
                      <a:pt x="61" y="65"/>
                    </a:lnTo>
                    <a:lnTo>
                      <a:pt x="59" y="44"/>
                    </a:lnTo>
                    <a:lnTo>
                      <a:pt x="57" y="22"/>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09" name="Freeform 156"/>
              <p:cNvSpPr>
                <a:spLocks/>
              </p:cNvSpPr>
              <p:nvPr/>
            </p:nvSpPr>
            <p:spPr bwMode="auto">
              <a:xfrm>
                <a:off x="5064126" y="2616201"/>
                <a:ext cx="47625" cy="73025"/>
              </a:xfrm>
              <a:custGeom>
                <a:avLst/>
                <a:gdLst>
                  <a:gd name="T0" fmla="*/ 2147483647 w 58"/>
                  <a:gd name="T1" fmla="*/ 0 h 91"/>
                  <a:gd name="T2" fmla="*/ 2147483647 w 58"/>
                  <a:gd name="T3" fmla="*/ 2147483647 h 91"/>
                  <a:gd name="T4" fmla="*/ 2147483647 w 58"/>
                  <a:gd name="T5" fmla="*/ 2147483647 h 91"/>
                  <a:gd name="T6" fmla="*/ 2147483647 w 58"/>
                  <a:gd name="T7" fmla="*/ 2147483647 h 91"/>
                  <a:gd name="T8" fmla="*/ 2147483647 w 58"/>
                  <a:gd name="T9" fmla="*/ 2147483647 h 91"/>
                  <a:gd name="T10" fmla="*/ 2147483647 w 58"/>
                  <a:gd name="T11" fmla="*/ 2147483647 h 91"/>
                  <a:gd name="T12" fmla="*/ 2147483647 w 58"/>
                  <a:gd name="T13" fmla="*/ 2147483647 h 91"/>
                  <a:gd name="T14" fmla="*/ 2147483647 w 58"/>
                  <a:gd name="T15" fmla="*/ 2147483647 h 91"/>
                  <a:gd name="T16" fmla="*/ 0 w 58"/>
                  <a:gd name="T17" fmla="*/ 2147483647 h 91"/>
                  <a:gd name="T18" fmla="*/ 2147483647 w 58"/>
                  <a:gd name="T19" fmla="*/ 2147483647 h 91"/>
                  <a:gd name="T20" fmla="*/ 2147483647 w 58"/>
                  <a:gd name="T21" fmla="*/ 2147483647 h 91"/>
                  <a:gd name="T22" fmla="*/ 2147483647 w 58"/>
                  <a:gd name="T23" fmla="*/ 2147483647 h 91"/>
                  <a:gd name="T24" fmla="*/ 2147483647 w 58"/>
                  <a:gd name="T25" fmla="*/ 2147483647 h 91"/>
                  <a:gd name="T26" fmla="*/ 2147483647 w 58"/>
                  <a:gd name="T27" fmla="*/ 2147483647 h 91"/>
                  <a:gd name="T28" fmla="*/ 2147483647 w 58"/>
                  <a:gd name="T29" fmla="*/ 2147483647 h 91"/>
                  <a:gd name="T30" fmla="*/ 2147483647 w 58"/>
                  <a:gd name="T31" fmla="*/ 2147483647 h 91"/>
                  <a:gd name="T32" fmla="*/ 2147483647 w 58"/>
                  <a:gd name="T33" fmla="*/ 2147483647 h 91"/>
                  <a:gd name="T34" fmla="*/ 2147483647 w 58"/>
                  <a:gd name="T35" fmla="*/ 2147483647 h 91"/>
                  <a:gd name="T36" fmla="*/ 2147483647 w 58"/>
                  <a:gd name="T37" fmla="*/ 2147483647 h 91"/>
                  <a:gd name="T38" fmla="*/ 2147483647 w 58"/>
                  <a:gd name="T39" fmla="*/ 2147483647 h 91"/>
                  <a:gd name="T40" fmla="*/ 2147483647 w 58"/>
                  <a:gd name="T41" fmla="*/ 2147483647 h 91"/>
                  <a:gd name="T42" fmla="*/ 2147483647 w 58"/>
                  <a:gd name="T43" fmla="*/ 2147483647 h 91"/>
                  <a:gd name="T44" fmla="*/ 2147483647 w 58"/>
                  <a:gd name="T45" fmla="*/ 2147483647 h 91"/>
                  <a:gd name="T46" fmla="*/ 2147483647 w 58"/>
                  <a:gd name="T47" fmla="*/ 2147483647 h 91"/>
                  <a:gd name="T48" fmla="*/ 2147483647 w 58"/>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91">
                    <a:moveTo>
                      <a:pt x="57" y="0"/>
                    </a:moveTo>
                    <a:lnTo>
                      <a:pt x="50" y="1"/>
                    </a:lnTo>
                    <a:lnTo>
                      <a:pt x="42" y="3"/>
                    </a:lnTo>
                    <a:lnTo>
                      <a:pt x="35" y="4"/>
                    </a:lnTo>
                    <a:lnTo>
                      <a:pt x="28" y="7"/>
                    </a:lnTo>
                    <a:lnTo>
                      <a:pt x="21" y="8"/>
                    </a:lnTo>
                    <a:lnTo>
                      <a:pt x="14" y="10"/>
                    </a:lnTo>
                    <a:lnTo>
                      <a:pt x="6" y="11"/>
                    </a:lnTo>
                    <a:lnTo>
                      <a:pt x="0" y="13"/>
                    </a:lnTo>
                    <a:lnTo>
                      <a:pt x="1" y="33"/>
                    </a:lnTo>
                    <a:lnTo>
                      <a:pt x="1" y="51"/>
                    </a:lnTo>
                    <a:lnTo>
                      <a:pt x="1" y="71"/>
                    </a:lnTo>
                    <a:lnTo>
                      <a:pt x="1" y="91"/>
                    </a:lnTo>
                    <a:lnTo>
                      <a:pt x="8" y="89"/>
                    </a:lnTo>
                    <a:lnTo>
                      <a:pt x="16" y="88"/>
                    </a:lnTo>
                    <a:lnTo>
                      <a:pt x="23" y="87"/>
                    </a:lnTo>
                    <a:lnTo>
                      <a:pt x="29" y="85"/>
                    </a:lnTo>
                    <a:lnTo>
                      <a:pt x="36" y="84"/>
                    </a:lnTo>
                    <a:lnTo>
                      <a:pt x="43" y="83"/>
                    </a:lnTo>
                    <a:lnTo>
                      <a:pt x="51" y="81"/>
                    </a:lnTo>
                    <a:lnTo>
                      <a:pt x="58" y="80"/>
                    </a:lnTo>
                    <a:lnTo>
                      <a:pt x="58" y="60"/>
                    </a:lnTo>
                    <a:lnTo>
                      <a:pt x="58" y="40"/>
                    </a:lnTo>
                    <a:lnTo>
                      <a:pt x="57" y="20"/>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0" name="Freeform 157"/>
              <p:cNvSpPr>
                <a:spLocks/>
              </p:cNvSpPr>
              <p:nvPr/>
            </p:nvSpPr>
            <p:spPr bwMode="auto">
              <a:xfrm>
                <a:off x="5040313" y="2201863"/>
                <a:ext cx="50800" cy="96838"/>
              </a:xfrm>
              <a:custGeom>
                <a:avLst/>
                <a:gdLst>
                  <a:gd name="T0" fmla="*/ 2147483647 w 63"/>
                  <a:gd name="T1" fmla="*/ 0 h 122"/>
                  <a:gd name="T2" fmla="*/ 2147483647 w 63"/>
                  <a:gd name="T3" fmla="*/ 2147483647 h 122"/>
                  <a:gd name="T4" fmla="*/ 2147483647 w 63"/>
                  <a:gd name="T5" fmla="*/ 2147483647 h 122"/>
                  <a:gd name="T6" fmla="*/ 2147483647 w 63"/>
                  <a:gd name="T7" fmla="*/ 2147483647 h 122"/>
                  <a:gd name="T8" fmla="*/ 2147483647 w 63"/>
                  <a:gd name="T9" fmla="*/ 2147483647 h 122"/>
                  <a:gd name="T10" fmla="*/ 2147483647 w 63"/>
                  <a:gd name="T11" fmla="*/ 2147483647 h 122"/>
                  <a:gd name="T12" fmla="*/ 2147483647 w 63"/>
                  <a:gd name="T13" fmla="*/ 2147483647 h 122"/>
                  <a:gd name="T14" fmla="*/ 2147483647 w 63"/>
                  <a:gd name="T15" fmla="*/ 2147483647 h 122"/>
                  <a:gd name="T16" fmla="*/ 0 w 63"/>
                  <a:gd name="T17" fmla="*/ 2147483647 h 122"/>
                  <a:gd name="T18" fmla="*/ 2147483647 w 63"/>
                  <a:gd name="T19" fmla="*/ 2147483647 h 122"/>
                  <a:gd name="T20" fmla="*/ 2147483647 w 63"/>
                  <a:gd name="T21" fmla="*/ 2147483647 h 122"/>
                  <a:gd name="T22" fmla="*/ 2147483647 w 63"/>
                  <a:gd name="T23" fmla="*/ 2147483647 h 122"/>
                  <a:gd name="T24" fmla="*/ 2147483647 w 63"/>
                  <a:gd name="T25" fmla="*/ 2147483647 h 122"/>
                  <a:gd name="T26" fmla="*/ 2147483647 w 63"/>
                  <a:gd name="T27" fmla="*/ 2147483647 h 122"/>
                  <a:gd name="T28" fmla="*/ 2147483647 w 63"/>
                  <a:gd name="T29" fmla="*/ 2147483647 h 122"/>
                  <a:gd name="T30" fmla="*/ 2147483647 w 63"/>
                  <a:gd name="T31" fmla="*/ 2147483647 h 122"/>
                  <a:gd name="T32" fmla="*/ 2147483647 w 63"/>
                  <a:gd name="T33" fmla="*/ 2147483647 h 122"/>
                  <a:gd name="T34" fmla="*/ 2147483647 w 63"/>
                  <a:gd name="T35" fmla="*/ 2147483647 h 122"/>
                  <a:gd name="T36" fmla="*/ 2147483647 w 63"/>
                  <a:gd name="T37" fmla="*/ 2147483647 h 122"/>
                  <a:gd name="T38" fmla="*/ 2147483647 w 63"/>
                  <a:gd name="T39" fmla="*/ 2147483647 h 122"/>
                  <a:gd name="T40" fmla="*/ 2147483647 w 63"/>
                  <a:gd name="T41" fmla="*/ 2147483647 h 122"/>
                  <a:gd name="T42" fmla="*/ 2147483647 w 63"/>
                  <a:gd name="T43" fmla="*/ 2147483647 h 122"/>
                  <a:gd name="T44" fmla="*/ 2147483647 w 63"/>
                  <a:gd name="T45" fmla="*/ 2147483647 h 122"/>
                  <a:gd name="T46" fmla="*/ 2147483647 w 63"/>
                  <a:gd name="T47" fmla="*/ 2147483647 h 122"/>
                  <a:gd name="T48" fmla="*/ 2147483647 w 63"/>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22">
                    <a:moveTo>
                      <a:pt x="55" y="0"/>
                    </a:moveTo>
                    <a:lnTo>
                      <a:pt x="48" y="4"/>
                    </a:lnTo>
                    <a:lnTo>
                      <a:pt x="41" y="8"/>
                    </a:lnTo>
                    <a:lnTo>
                      <a:pt x="34" y="12"/>
                    </a:lnTo>
                    <a:lnTo>
                      <a:pt x="27" y="16"/>
                    </a:lnTo>
                    <a:lnTo>
                      <a:pt x="20" y="20"/>
                    </a:lnTo>
                    <a:lnTo>
                      <a:pt x="13" y="25"/>
                    </a:lnTo>
                    <a:lnTo>
                      <a:pt x="6" y="29"/>
                    </a:lnTo>
                    <a:lnTo>
                      <a:pt x="0" y="33"/>
                    </a:lnTo>
                    <a:lnTo>
                      <a:pt x="2" y="55"/>
                    </a:lnTo>
                    <a:lnTo>
                      <a:pt x="4" y="77"/>
                    </a:lnTo>
                    <a:lnTo>
                      <a:pt x="6" y="100"/>
                    </a:lnTo>
                    <a:lnTo>
                      <a:pt x="9" y="122"/>
                    </a:lnTo>
                    <a:lnTo>
                      <a:pt x="16" y="118"/>
                    </a:lnTo>
                    <a:lnTo>
                      <a:pt x="23" y="114"/>
                    </a:lnTo>
                    <a:lnTo>
                      <a:pt x="30" y="110"/>
                    </a:lnTo>
                    <a:lnTo>
                      <a:pt x="36" y="107"/>
                    </a:lnTo>
                    <a:lnTo>
                      <a:pt x="42" y="103"/>
                    </a:lnTo>
                    <a:lnTo>
                      <a:pt x="49" y="100"/>
                    </a:lnTo>
                    <a:lnTo>
                      <a:pt x="56" y="95"/>
                    </a:lnTo>
                    <a:lnTo>
                      <a:pt x="63" y="92"/>
                    </a:lnTo>
                    <a:lnTo>
                      <a:pt x="61" y="69"/>
                    </a:lnTo>
                    <a:lnTo>
                      <a:pt x="59" y="46"/>
                    </a:lnTo>
                    <a:lnTo>
                      <a:pt x="57" y="23"/>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1" name="Freeform 158"/>
              <p:cNvSpPr>
                <a:spLocks/>
              </p:cNvSpPr>
              <p:nvPr/>
            </p:nvSpPr>
            <p:spPr bwMode="auto">
              <a:xfrm>
                <a:off x="5138738" y="2306638"/>
                <a:ext cx="50800" cy="93663"/>
              </a:xfrm>
              <a:custGeom>
                <a:avLst/>
                <a:gdLst>
                  <a:gd name="T0" fmla="*/ 2147483647 w 63"/>
                  <a:gd name="T1" fmla="*/ 0 h 118"/>
                  <a:gd name="T2" fmla="*/ 2147483647 w 63"/>
                  <a:gd name="T3" fmla="*/ 2147483647 h 118"/>
                  <a:gd name="T4" fmla="*/ 2147483647 w 63"/>
                  <a:gd name="T5" fmla="*/ 2147483647 h 118"/>
                  <a:gd name="T6" fmla="*/ 2147483647 w 63"/>
                  <a:gd name="T7" fmla="*/ 2147483647 h 118"/>
                  <a:gd name="T8" fmla="*/ 2147483647 w 63"/>
                  <a:gd name="T9" fmla="*/ 2147483647 h 118"/>
                  <a:gd name="T10" fmla="*/ 2147483647 w 63"/>
                  <a:gd name="T11" fmla="*/ 2147483647 h 118"/>
                  <a:gd name="T12" fmla="*/ 2147483647 w 63"/>
                  <a:gd name="T13" fmla="*/ 2147483647 h 118"/>
                  <a:gd name="T14" fmla="*/ 2147483647 w 63"/>
                  <a:gd name="T15" fmla="*/ 2147483647 h 118"/>
                  <a:gd name="T16" fmla="*/ 0 w 63"/>
                  <a:gd name="T17" fmla="*/ 2147483647 h 118"/>
                  <a:gd name="T18" fmla="*/ 2147483647 w 63"/>
                  <a:gd name="T19" fmla="*/ 2147483647 h 118"/>
                  <a:gd name="T20" fmla="*/ 2147483647 w 63"/>
                  <a:gd name="T21" fmla="*/ 2147483647 h 118"/>
                  <a:gd name="T22" fmla="*/ 2147483647 w 63"/>
                  <a:gd name="T23" fmla="*/ 2147483647 h 118"/>
                  <a:gd name="T24" fmla="*/ 2147483647 w 63"/>
                  <a:gd name="T25" fmla="*/ 2147483647 h 118"/>
                  <a:gd name="T26" fmla="*/ 2147483647 w 63"/>
                  <a:gd name="T27" fmla="*/ 2147483647 h 118"/>
                  <a:gd name="T28" fmla="*/ 2147483647 w 63"/>
                  <a:gd name="T29" fmla="*/ 2147483647 h 118"/>
                  <a:gd name="T30" fmla="*/ 2147483647 w 63"/>
                  <a:gd name="T31" fmla="*/ 2147483647 h 118"/>
                  <a:gd name="T32" fmla="*/ 2147483647 w 63"/>
                  <a:gd name="T33" fmla="*/ 2147483647 h 118"/>
                  <a:gd name="T34" fmla="*/ 2147483647 w 63"/>
                  <a:gd name="T35" fmla="*/ 2147483647 h 118"/>
                  <a:gd name="T36" fmla="*/ 2147483647 w 63"/>
                  <a:gd name="T37" fmla="*/ 2147483647 h 118"/>
                  <a:gd name="T38" fmla="*/ 2147483647 w 63"/>
                  <a:gd name="T39" fmla="*/ 2147483647 h 118"/>
                  <a:gd name="T40" fmla="*/ 2147483647 w 63"/>
                  <a:gd name="T41" fmla="*/ 2147483647 h 118"/>
                  <a:gd name="T42" fmla="*/ 2147483647 w 63"/>
                  <a:gd name="T43" fmla="*/ 2147483647 h 118"/>
                  <a:gd name="T44" fmla="*/ 2147483647 w 63"/>
                  <a:gd name="T45" fmla="*/ 2147483647 h 118"/>
                  <a:gd name="T46" fmla="*/ 2147483647 w 63"/>
                  <a:gd name="T47" fmla="*/ 2147483647 h 118"/>
                  <a:gd name="T48" fmla="*/ 2147483647 w 63"/>
                  <a:gd name="T49" fmla="*/ 0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18">
                    <a:moveTo>
                      <a:pt x="56" y="0"/>
                    </a:moveTo>
                    <a:lnTo>
                      <a:pt x="49" y="4"/>
                    </a:lnTo>
                    <a:lnTo>
                      <a:pt x="42" y="6"/>
                    </a:lnTo>
                    <a:lnTo>
                      <a:pt x="36" y="9"/>
                    </a:lnTo>
                    <a:lnTo>
                      <a:pt x="29" y="13"/>
                    </a:lnTo>
                    <a:lnTo>
                      <a:pt x="22" y="16"/>
                    </a:lnTo>
                    <a:lnTo>
                      <a:pt x="15" y="20"/>
                    </a:lnTo>
                    <a:lnTo>
                      <a:pt x="7" y="22"/>
                    </a:lnTo>
                    <a:lnTo>
                      <a:pt x="0" y="25"/>
                    </a:lnTo>
                    <a:lnTo>
                      <a:pt x="2" y="48"/>
                    </a:lnTo>
                    <a:lnTo>
                      <a:pt x="3" y="72"/>
                    </a:lnTo>
                    <a:lnTo>
                      <a:pt x="6" y="95"/>
                    </a:lnTo>
                    <a:lnTo>
                      <a:pt x="7" y="118"/>
                    </a:lnTo>
                    <a:lnTo>
                      <a:pt x="14" y="114"/>
                    </a:lnTo>
                    <a:lnTo>
                      <a:pt x="21" y="112"/>
                    </a:lnTo>
                    <a:lnTo>
                      <a:pt x="27" y="108"/>
                    </a:lnTo>
                    <a:lnTo>
                      <a:pt x="34" y="106"/>
                    </a:lnTo>
                    <a:lnTo>
                      <a:pt x="41" y="104"/>
                    </a:lnTo>
                    <a:lnTo>
                      <a:pt x="48" y="100"/>
                    </a:lnTo>
                    <a:lnTo>
                      <a:pt x="56" y="98"/>
                    </a:lnTo>
                    <a:lnTo>
                      <a:pt x="63" y="95"/>
                    </a:lnTo>
                    <a:lnTo>
                      <a:pt x="62" y="70"/>
                    </a:lnTo>
                    <a:lnTo>
                      <a:pt x="61" y="47"/>
                    </a:lnTo>
                    <a:lnTo>
                      <a:pt x="59" y="24"/>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2" name="Freeform 159"/>
              <p:cNvSpPr>
                <a:spLocks/>
              </p:cNvSpPr>
              <p:nvPr/>
            </p:nvSpPr>
            <p:spPr bwMode="auto">
              <a:xfrm>
                <a:off x="5153026" y="2597151"/>
                <a:ext cx="47625" cy="76200"/>
              </a:xfrm>
              <a:custGeom>
                <a:avLst/>
                <a:gdLst>
                  <a:gd name="T0" fmla="*/ 0 w 60"/>
                  <a:gd name="T1" fmla="*/ 2147483647 h 96"/>
                  <a:gd name="T2" fmla="*/ 0 w 60"/>
                  <a:gd name="T3" fmla="*/ 2147483647 h 96"/>
                  <a:gd name="T4" fmla="*/ 2147483647 w 60"/>
                  <a:gd name="T5" fmla="*/ 2147483647 h 96"/>
                  <a:gd name="T6" fmla="*/ 2147483647 w 60"/>
                  <a:gd name="T7" fmla="*/ 2147483647 h 96"/>
                  <a:gd name="T8" fmla="*/ 2147483647 w 60"/>
                  <a:gd name="T9" fmla="*/ 2147483647 h 96"/>
                  <a:gd name="T10" fmla="*/ 2147483647 w 60"/>
                  <a:gd name="T11" fmla="*/ 2147483647 h 96"/>
                  <a:gd name="T12" fmla="*/ 2147483647 w 60"/>
                  <a:gd name="T13" fmla="*/ 2147483647 h 96"/>
                  <a:gd name="T14" fmla="*/ 2147483647 w 60"/>
                  <a:gd name="T15" fmla="*/ 2147483647 h 96"/>
                  <a:gd name="T16" fmla="*/ 2147483647 w 60"/>
                  <a:gd name="T17" fmla="*/ 2147483647 h 96"/>
                  <a:gd name="T18" fmla="*/ 2147483647 w 60"/>
                  <a:gd name="T19" fmla="*/ 2147483647 h 96"/>
                  <a:gd name="T20" fmla="*/ 2147483647 w 60"/>
                  <a:gd name="T21" fmla="*/ 2147483647 h 96"/>
                  <a:gd name="T22" fmla="*/ 2147483647 w 60"/>
                  <a:gd name="T23" fmla="*/ 2147483647 h 96"/>
                  <a:gd name="T24" fmla="*/ 2147483647 w 60"/>
                  <a:gd name="T25" fmla="*/ 2147483647 h 96"/>
                  <a:gd name="T26" fmla="*/ 2147483647 w 60"/>
                  <a:gd name="T27" fmla="*/ 2147483647 h 96"/>
                  <a:gd name="T28" fmla="*/ 2147483647 w 60"/>
                  <a:gd name="T29" fmla="*/ 2147483647 h 96"/>
                  <a:gd name="T30" fmla="*/ 2147483647 w 60"/>
                  <a:gd name="T31" fmla="*/ 2147483647 h 96"/>
                  <a:gd name="T32" fmla="*/ 2147483647 w 60"/>
                  <a:gd name="T33" fmla="*/ 0 h 96"/>
                  <a:gd name="T34" fmla="*/ 2147483647 w 60"/>
                  <a:gd name="T35" fmla="*/ 2147483647 h 96"/>
                  <a:gd name="T36" fmla="*/ 2147483647 w 60"/>
                  <a:gd name="T37" fmla="*/ 2147483647 h 96"/>
                  <a:gd name="T38" fmla="*/ 2147483647 w 60"/>
                  <a:gd name="T39" fmla="*/ 2147483647 h 96"/>
                  <a:gd name="T40" fmla="*/ 2147483647 w 60"/>
                  <a:gd name="T41" fmla="*/ 2147483647 h 96"/>
                  <a:gd name="T42" fmla="*/ 2147483647 w 60"/>
                  <a:gd name="T43" fmla="*/ 2147483647 h 96"/>
                  <a:gd name="T44" fmla="*/ 2147483647 w 60"/>
                  <a:gd name="T45" fmla="*/ 2147483647 h 96"/>
                  <a:gd name="T46" fmla="*/ 2147483647 w 60"/>
                  <a:gd name="T47" fmla="*/ 2147483647 h 96"/>
                  <a:gd name="T48" fmla="*/ 0 w 60"/>
                  <a:gd name="T49" fmla="*/ 2147483647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96">
                    <a:moveTo>
                      <a:pt x="0" y="13"/>
                    </a:moveTo>
                    <a:lnTo>
                      <a:pt x="0" y="34"/>
                    </a:lnTo>
                    <a:lnTo>
                      <a:pt x="1" y="55"/>
                    </a:lnTo>
                    <a:lnTo>
                      <a:pt x="1" y="75"/>
                    </a:lnTo>
                    <a:lnTo>
                      <a:pt x="1" y="96"/>
                    </a:lnTo>
                    <a:lnTo>
                      <a:pt x="8" y="95"/>
                    </a:lnTo>
                    <a:lnTo>
                      <a:pt x="16" y="94"/>
                    </a:lnTo>
                    <a:lnTo>
                      <a:pt x="23" y="93"/>
                    </a:lnTo>
                    <a:lnTo>
                      <a:pt x="30" y="91"/>
                    </a:lnTo>
                    <a:lnTo>
                      <a:pt x="37" y="90"/>
                    </a:lnTo>
                    <a:lnTo>
                      <a:pt x="45" y="89"/>
                    </a:lnTo>
                    <a:lnTo>
                      <a:pt x="52" y="88"/>
                    </a:lnTo>
                    <a:lnTo>
                      <a:pt x="60" y="87"/>
                    </a:lnTo>
                    <a:lnTo>
                      <a:pt x="60" y="65"/>
                    </a:lnTo>
                    <a:lnTo>
                      <a:pt x="59" y="43"/>
                    </a:lnTo>
                    <a:lnTo>
                      <a:pt x="59" y="22"/>
                    </a:lnTo>
                    <a:lnTo>
                      <a:pt x="58" y="0"/>
                    </a:lnTo>
                    <a:lnTo>
                      <a:pt x="51" y="2"/>
                    </a:lnTo>
                    <a:lnTo>
                      <a:pt x="43" y="3"/>
                    </a:lnTo>
                    <a:lnTo>
                      <a:pt x="36" y="5"/>
                    </a:lnTo>
                    <a:lnTo>
                      <a:pt x="29" y="6"/>
                    </a:lnTo>
                    <a:lnTo>
                      <a:pt x="22" y="9"/>
                    </a:lnTo>
                    <a:lnTo>
                      <a:pt x="15" y="10"/>
                    </a:lnTo>
                    <a:lnTo>
                      <a:pt x="7" y="1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3" name="Freeform 160"/>
              <p:cNvSpPr>
                <a:spLocks/>
              </p:cNvSpPr>
              <p:nvPr/>
            </p:nvSpPr>
            <p:spPr bwMode="auto">
              <a:xfrm>
                <a:off x="5148263" y="2454276"/>
                <a:ext cx="49213" cy="85725"/>
              </a:xfrm>
              <a:custGeom>
                <a:avLst/>
                <a:gdLst>
                  <a:gd name="T0" fmla="*/ 2147483647 w 63"/>
                  <a:gd name="T1" fmla="*/ 0 h 107"/>
                  <a:gd name="T2" fmla="*/ 2147483647 w 63"/>
                  <a:gd name="T3" fmla="*/ 2147483647 h 107"/>
                  <a:gd name="T4" fmla="*/ 2147483647 w 63"/>
                  <a:gd name="T5" fmla="*/ 2147483647 h 107"/>
                  <a:gd name="T6" fmla="*/ 2147483647 w 63"/>
                  <a:gd name="T7" fmla="*/ 2147483647 h 107"/>
                  <a:gd name="T8" fmla="*/ 2147483647 w 63"/>
                  <a:gd name="T9" fmla="*/ 2147483647 h 107"/>
                  <a:gd name="T10" fmla="*/ 2147483647 w 63"/>
                  <a:gd name="T11" fmla="*/ 2147483647 h 107"/>
                  <a:gd name="T12" fmla="*/ 2147483647 w 63"/>
                  <a:gd name="T13" fmla="*/ 2147483647 h 107"/>
                  <a:gd name="T14" fmla="*/ 2147483647 w 63"/>
                  <a:gd name="T15" fmla="*/ 2147483647 h 107"/>
                  <a:gd name="T16" fmla="*/ 0 w 63"/>
                  <a:gd name="T17" fmla="*/ 2147483647 h 107"/>
                  <a:gd name="T18" fmla="*/ 2147483647 w 63"/>
                  <a:gd name="T19" fmla="*/ 2147483647 h 107"/>
                  <a:gd name="T20" fmla="*/ 2147483647 w 63"/>
                  <a:gd name="T21" fmla="*/ 2147483647 h 107"/>
                  <a:gd name="T22" fmla="*/ 2147483647 w 63"/>
                  <a:gd name="T23" fmla="*/ 2147483647 h 107"/>
                  <a:gd name="T24" fmla="*/ 2147483647 w 63"/>
                  <a:gd name="T25" fmla="*/ 2147483647 h 107"/>
                  <a:gd name="T26" fmla="*/ 2147483647 w 63"/>
                  <a:gd name="T27" fmla="*/ 2147483647 h 107"/>
                  <a:gd name="T28" fmla="*/ 2147483647 w 63"/>
                  <a:gd name="T29" fmla="*/ 2147483647 h 107"/>
                  <a:gd name="T30" fmla="*/ 2147483647 w 63"/>
                  <a:gd name="T31" fmla="*/ 2147483647 h 107"/>
                  <a:gd name="T32" fmla="*/ 2147483647 w 63"/>
                  <a:gd name="T33" fmla="*/ 2147483647 h 107"/>
                  <a:gd name="T34" fmla="*/ 2147483647 w 63"/>
                  <a:gd name="T35" fmla="*/ 2147483647 h 107"/>
                  <a:gd name="T36" fmla="*/ 2147483647 w 63"/>
                  <a:gd name="T37" fmla="*/ 2147483647 h 107"/>
                  <a:gd name="T38" fmla="*/ 2147483647 w 63"/>
                  <a:gd name="T39" fmla="*/ 2147483647 h 107"/>
                  <a:gd name="T40" fmla="*/ 2147483647 w 63"/>
                  <a:gd name="T41" fmla="*/ 2147483647 h 107"/>
                  <a:gd name="T42" fmla="*/ 2147483647 w 63"/>
                  <a:gd name="T43" fmla="*/ 2147483647 h 107"/>
                  <a:gd name="T44" fmla="*/ 2147483647 w 63"/>
                  <a:gd name="T45" fmla="*/ 2147483647 h 107"/>
                  <a:gd name="T46" fmla="*/ 2147483647 w 63"/>
                  <a:gd name="T47" fmla="*/ 2147483647 h 107"/>
                  <a:gd name="T48" fmla="*/ 2147483647 w 63"/>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07">
                    <a:moveTo>
                      <a:pt x="58" y="0"/>
                    </a:moveTo>
                    <a:lnTo>
                      <a:pt x="51" y="2"/>
                    </a:lnTo>
                    <a:lnTo>
                      <a:pt x="43" y="4"/>
                    </a:lnTo>
                    <a:lnTo>
                      <a:pt x="36" y="7"/>
                    </a:lnTo>
                    <a:lnTo>
                      <a:pt x="29" y="9"/>
                    </a:lnTo>
                    <a:lnTo>
                      <a:pt x="22" y="12"/>
                    </a:lnTo>
                    <a:lnTo>
                      <a:pt x="15" y="15"/>
                    </a:lnTo>
                    <a:lnTo>
                      <a:pt x="7" y="17"/>
                    </a:lnTo>
                    <a:lnTo>
                      <a:pt x="0" y="19"/>
                    </a:lnTo>
                    <a:lnTo>
                      <a:pt x="2" y="41"/>
                    </a:lnTo>
                    <a:lnTo>
                      <a:pt x="3" y="63"/>
                    </a:lnTo>
                    <a:lnTo>
                      <a:pt x="3" y="85"/>
                    </a:lnTo>
                    <a:lnTo>
                      <a:pt x="4" y="107"/>
                    </a:lnTo>
                    <a:lnTo>
                      <a:pt x="11" y="105"/>
                    </a:lnTo>
                    <a:lnTo>
                      <a:pt x="19" y="102"/>
                    </a:lnTo>
                    <a:lnTo>
                      <a:pt x="26" y="101"/>
                    </a:lnTo>
                    <a:lnTo>
                      <a:pt x="34" y="99"/>
                    </a:lnTo>
                    <a:lnTo>
                      <a:pt x="41" y="96"/>
                    </a:lnTo>
                    <a:lnTo>
                      <a:pt x="48" y="95"/>
                    </a:lnTo>
                    <a:lnTo>
                      <a:pt x="56" y="93"/>
                    </a:lnTo>
                    <a:lnTo>
                      <a:pt x="63" y="91"/>
                    </a:lnTo>
                    <a:lnTo>
                      <a:pt x="61" y="68"/>
                    </a:lnTo>
                    <a:lnTo>
                      <a:pt x="60" y="45"/>
                    </a:lnTo>
                    <a:lnTo>
                      <a:pt x="59" y="23"/>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4" name="Freeform 161"/>
              <p:cNvSpPr>
                <a:spLocks/>
              </p:cNvSpPr>
              <p:nvPr/>
            </p:nvSpPr>
            <p:spPr bwMode="auto">
              <a:xfrm>
                <a:off x="5154613" y="2732088"/>
                <a:ext cx="46038" cy="69850"/>
              </a:xfrm>
              <a:custGeom>
                <a:avLst/>
                <a:gdLst>
                  <a:gd name="T0" fmla="*/ 0 w 59"/>
                  <a:gd name="T1" fmla="*/ 2147483647 h 86"/>
                  <a:gd name="T2" fmla="*/ 0 w 59"/>
                  <a:gd name="T3" fmla="*/ 2147483647 h 86"/>
                  <a:gd name="T4" fmla="*/ 0 w 59"/>
                  <a:gd name="T5" fmla="*/ 2147483647 h 86"/>
                  <a:gd name="T6" fmla="*/ 0 w 59"/>
                  <a:gd name="T7" fmla="*/ 2147483647 h 86"/>
                  <a:gd name="T8" fmla="*/ 0 w 59"/>
                  <a:gd name="T9" fmla="*/ 2147483647 h 86"/>
                  <a:gd name="T10" fmla="*/ 2147483647 w 59"/>
                  <a:gd name="T11" fmla="*/ 2147483647 h 86"/>
                  <a:gd name="T12" fmla="*/ 2147483647 w 59"/>
                  <a:gd name="T13" fmla="*/ 2147483647 h 86"/>
                  <a:gd name="T14" fmla="*/ 2147483647 w 59"/>
                  <a:gd name="T15" fmla="*/ 2147483647 h 86"/>
                  <a:gd name="T16" fmla="*/ 2147483647 w 59"/>
                  <a:gd name="T17" fmla="*/ 2147483647 h 86"/>
                  <a:gd name="T18" fmla="*/ 2147483647 w 59"/>
                  <a:gd name="T19" fmla="*/ 2147483647 h 86"/>
                  <a:gd name="T20" fmla="*/ 2147483647 w 59"/>
                  <a:gd name="T21" fmla="*/ 2147483647 h 86"/>
                  <a:gd name="T22" fmla="*/ 2147483647 w 59"/>
                  <a:gd name="T23" fmla="*/ 2147483647 h 86"/>
                  <a:gd name="T24" fmla="*/ 2147483647 w 59"/>
                  <a:gd name="T25" fmla="*/ 2147483647 h 86"/>
                  <a:gd name="T26" fmla="*/ 2147483647 w 59"/>
                  <a:gd name="T27" fmla="*/ 2147483647 h 86"/>
                  <a:gd name="T28" fmla="*/ 2147483647 w 59"/>
                  <a:gd name="T29" fmla="*/ 2147483647 h 86"/>
                  <a:gd name="T30" fmla="*/ 2147483647 w 59"/>
                  <a:gd name="T31" fmla="*/ 2147483647 h 86"/>
                  <a:gd name="T32" fmla="*/ 2147483647 w 59"/>
                  <a:gd name="T33" fmla="*/ 0 h 86"/>
                  <a:gd name="T34" fmla="*/ 2147483647 w 59"/>
                  <a:gd name="T35" fmla="*/ 2147483647 h 86"/>
                  <a:gd name="T36" fmla="*/ 2147483647 w 59"/>
                  <a:gd name="T37" fmla="*/ 2147483647 h 86"/>
                  <a:gd name="T38" fmla="*/ 2147483647 w 59"/>
                  <a:gd name="T39" fmla="*/ 2147483647 h 86"/>
                  <a:gd name="T40" fmla="*/ 2147483647 w 59"/>
                  <a:gd name="T41" fmla="*/ 2147483647 h 86"/>
                  <a:gd name="T42" fmla="*/ 2147483647 w 59"/>
                  <a:gd name="T43" fmla="*/ 2147483647 h 86"/>
                  <a:gd name="T44" fmla="*/ 2147483647 w 59"/>
                  <a:gd name="T45" fmla="*/ 2147483647 h 86"/>
                  <a:gd name="T46" fmla="*/ 2147483647 w 59"/>
                  <a:gd name="T47" fmla="*/ 2147483647 h 86"/>
                  <a:gd name="T48" fmla="*/ 0 w 59"/>
                  <a:gd name="T49" fmla="*/ 2147483647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86">
                    <a:moveTo>
                      <a:pt x="0" y="7"/>
                    </a:moveTo>
                    <a:lnTo>
                      <a:pt x="0" y="26"/>
                    </a:lnTo>
                    <a:lnTo>
                      <a:pt x="0" y="46"/>
                    </a:lnTo>
                    <a:lnTo>
                      <a:pt x="0" y="66"/>
                    </a:lnTo>
                    <a:lnTo>
                      <a:pt x="0" y="86"/>
                    </a:lnTo>
                    <a:lnTo>
                      <a:pt x="7" y="85"/>
                    </a:lnTo>
                    <a:lnTo>
                      <a:pt x="15" y="85"/>
                    </a:lnTo>
                    <a:lnTo>
                      <a:pt x="22" y="84"/>
                    </a:lnTo>
                    <a:lnTo>
                      <a:pt x="29" y="84"/>
                    </a:lnTo>
                    <a:lnTo>
                      <a:pt x="36" y="83"/>
                    </a:lnTo>
                    <a:lnTo>
                      <a:pt x="44" y="83"/>
                    </a:lnTo>
                    <a:lnTo>
                      <a:pt x="51" y="82"/>
                    </a:lnTo>
                    <a:lnTo>
                      <a:pt x="59" y="82"/>
                    </a:lnTo>
                    <a:lnTo>
                      <a:pt x="59" y="61"/>
                    </a:lnTo>
                    <a:lnTo>
                      <a:pt x="59" y="40"/>
                    </a:lnTo>
                    <a:lnTo>
                      <a:pt x="59" y="21"/>
                    </a:lnTo>
                    <a:lnTo>
                      <a:pt x="59" y="0"/>
                    </a:lnTo>
                    <a:lnTo>
                      <a:pt x="52" y="1"/>
                    </a:lnTo>
                    <a:lnTo>
                      <a:pt x="44" y="1"/>
                    </a:lnTo>
                    <a:lnTo>
                      <a:pt x="37" y="2"/>
                    </a:lnTo>
                    <a:lnTo>
                      <a:pt x="30" y="3"/>
                    </a:lnTo>
                    <a:lnTo>
                      <a:pt x="22" y="5"/>
                    </a:lnTo>
                    <a:lnTo>
                      <a:pt x="15" y="5"/>
                    </a:lnTo>
                    <a:lnTo>
                      <a:pt x="7" y="6"/>
                    </a:lnTo>
                    <a:lnTo>
                      <a:pt x="0" y="7"/>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5" name="Freeform 162"/>
              <p:cNvSpPr>
                <a:spLocks/>
              </p:cNvSpPr>
              <p:nvPr/>
            </p:nvSpPr>
            <p:spPr bwMode="auto">
              <a:xfrm>
                <a:off x="5124451" y="2151063"/>
                <a:ext cx="52388" cy="101600"/>
              </a:xfrm>
              <a:custGeom>
                <a:avLst/>
                <a:gdLst>
                  <a:gd name="T0" fmla="*/ 2147483647 w 65"/>
                  <a:gd name="T1" fmla="*/ 2147483647 h 128"/>
                  <a:gd name="T2" fmla="*/ 2147483647 w 65"/>
                  <a:gd name="T3" fmla="*/ 2147483647 h 128"/>
                  <a:gd name="T4" fmla="*/ 2147483647 w 65"/>
                  <a:gd name="T5" fmla="*/ 2147483647 h 128"/>
                  <a:gd name="T6" fmla="*/ 2147483647 w 65"/>
                  <a:gd name="T7" fmla="*/ 2147483647 h 128"/>
                  <a:gd name="T8" fmla="*/ 2147483647 w 65"/>
                  <a:gd name="T9" fmla="*/ 0 h 128"/>
                  <a:gd name="T10" fmla="*/ 2147483647 w 65"/>
                  <a:gd name="T11" fmla="*/ 2147483647 h 128"/>
                  <a:gd name="T12" fmla="*/ 2147483647 w 65"/>
                  <a:gd name="T13" fmla="*/ 2147483647 h 128"/>
                  <a:gd name="T14" fmla="*/ 2147483647 w 65"/>
                  <a:gd name="T15" fmla="*/ 2147483647 h 128"/>
                  <a:gd name="T16" fmla="*/ 2147483647 w 65"/>
                  <a:gd name="T17" fmla="*/ 2147483647 h 128"/>
                  <a:gd name="T18" fmla="*/ 2147483647 w 65"/>
                  <a:gd name="T19" fmla="*/ 2147483647 h 128"/>
                  <a:gd name="T20" fmla="*/ 2147483647 w 65"/>
                  <a:gd name="T21" fmla="*/ 2147483647 h 128"/>
                  <a:gd name="T22" fmla="*/ 2147483647 w 65"/>
                  <a:gd name="T23" fmla="*/ 2147483647 h 128"/>
                  <a:gd name="T24" fmla="*/ 0 w 65"/>
                  <a:gd name="T25" fmla="*/ 2147483647 h 128"/>
                  <a:gd name="T26" fmla="*/ 2147483647 w 65"/>
                  <a:gd name="T27" fmla="*/ 2147483647 h 128"/>
                  <a:gd name="T28" fmla="*/ 2147483647 w 65"/>
                  <a:gd name="T29" fmla="*/ 2147483647 h 128"/>
                  <a:gd name="T30" fmla="*/ 2147483647 w 65"/>
                  <a:gd name="T31" fmla="*/ 2147483647 h 128"/>
                  <a:gd name="T32" fmla="*/ 2147483647 w 65"/>
                  <a:gd name="T33" fmla="*/ 2147483647 h 128"/>
                  <a:gd name="T34" fmla="*/ 2147483647 w 65"/>
                  <a:gd name="T35" fmla="*/ 2147483647 h 128"/>
                  <a:gd name="T36" fmla="*/ 2147483647 w 65"/>
                  <a:gd name="T37" fmla="*/ 2147483647 h 128"/>
                  <a:gd name="T38" fmla="*/ 2147483647 w 65"/>
                  <a:gd name="T39" fmla="*/ 2147483647 h 128"/>
                  <a:gd name="T40" fmla="*/ 2147483647 w 65"/>
                  <a:gd name="T41" fmla="*/ 2147483647 h 128"/>
                  <a:gd name="T42" fmla="*/ 2147483647 w 65"/>
                  <a:gd name="T43" fmla="*/ 2147483647 h 128"/>
                  <a:gd name="T44" fmla="*/ 2147483647 w 65"/>
                  <a:gd name="T45" fmla="*/ 2147483647 h 128"/>
                  <a:gd name="T46" fmla="*/ 2147483647 w 65"/>
                  <a:gd name="T47" fmla="*/ 2147483647 h 128"/>
                  <a:gd name="T48" fmla="*/ 2147483647 w 65"/>
                  <a:gd name="T49" fmla="*/ 2147483647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128">
                    <a:moveTo>
                      <a:pt x="65" y="99"/>
                    </a:moveTo>
                    <a:lnTo>
                      <a:pt x="63" y="74"/>
                    </a:lnTo>
                    <a:lnTo>
                      <a:pt x="61" y="50"/>
                    </a:lnTo>
                    <a:lnTo>
                      <a:pt x="57" y="26"/>
                    </a:lnTo>
                    <a:lnTo>
                      <a:pt x="55" y="0"/>
                    </a:lnTo>
                    <a:lnTo>
                      <a:pt x="48" y="4"/>
                    </a:lnTo>
                    <a:lnTo>
                      <a:pt x="41" y="8"/>
                    </a:lnTo>
                    <a:lnTo>
                      <a:pt x="34" y="12"/>
                    </a:lnTo>
                    <a:lnTo>
                      <a:pt x="27" y="16"/>
                    </a:lnTo>
                    <a:lnTo>
                      <a:pt x="20" y="21"/>
                    </a:lnTo>
                    <a:lnTo>
                      <a:pt x="13" y="24"/>
                    </a:lnTo>
                    <a:lnTo>
                      <a:pt x="6" y="29"/>
                    </a:lnTo>
                    <a:lnTo>
                      <a:pt x="0" y="32"/>
                    </a:lnTo>
                    <a:lnTo>
                      <a:pt x="2" y="57"/>
                    </a:lnTo>
                    <a:lnTo>
                      <a:pt x="4" y="81"/>
                    </a:lnTo>
                    <a:lnTo>
                      <a:pt x="6" y="104"/>
                    </a:lnTo>
                    <a:lnTo>
                      <a:pt x="9" y="128"/>
                    </a:lnTo>
                    <a:lnTo>
                      <a:pt x="16" y="125"/>
                    </a:lnTo>
                    <a:lnTo>
                      <a:pt x="24" y="121"/>
                    </a:lnTo>
                    <a:lnTo>
                      <a:pt x="31" y="118"/>
                    </a:lnTo>
                    <a:lnTo>
                      <a:pt x="38" y="113"/>
                    </a:lnTo>
                    <a:lnTo>
                      <a:pt x="44" y="110"/>
                    </a:lnTo>
                    <a:lnTo>
                      <a:pt x="51" y="106"/>
                    </a:lnTo>
                    <a:lnTo>
                      <a:pt x="58" y="103"/>
                    </a:lnTo>
                    <a:lnTo>
                      <a:pt x="6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6" name="Freeform 163"/>
              <p:cNvSpPr>
                <a:spLocks/>
              </p:cNvSpPr>
              <p:nvPr/>
            </p:nvSpPr>
            <p:spPr bwMode="auto">
              <a:xfrm>
                <a:off x="5226051" y="2268538"/>
                <a:ext cx="52388" cy="96838"/>
              </a:xfrm>
              <a:custGeom>
                <a:avLst/>
                <a:gdLst>
                  <a:gd name="T0" fmla="*/ 2147483647 w 67"/>
                  <a:gd name="T1" fmla="*/ 2147483647 h 122"/>
                  <a:gd name="T2" fmla="*/ 2147483647 w 67"/>
                  <a:gd name="T3" fmla="*/ 2147483647 h 122"/>
                  <a:gd name="T4" fmla="*/ 2147483647 w 67"/>
                  <a:gd name="T5" fmla="*/ 2147483647 h 122"/>
                  <a:gd name="T6" fmla="*/ 2147483647 w 67"/>
                  <a:gd name="T7" fmla="*/ 2147483647 h 122"/>
                  <a:gd name="T8" fmla="*/ 2147483647 w 67"/>
                  <a:gd name="T9" fmla="*/ 2147483647 h 122"/>
                  <a:gd name="T10" fmla="*/ 2147483647 w 67"/>
                  <a:gd name="T11" fmla="*/ 2147483647 h 122"/>
                  <a:gd name="T12" fmla="*/ 2147483647 w 67"/>
                  <a:gd name="T13" fmla="*/ 2147483647 h 122"/>
                  <a:gd name="T14" fmla="*/ 2147483647 w 67"/>
                  <a:gd name="T15" fmla="*/ 2147483647 h 122"/>
                  <a:gd name="T16" fmla="*/ 2147483647 w 67"/>
                  <a:gd name="T17" fmla="*/ 2147483647 h 122"/>
                  <a:gd name="T18" fmla="*/ 2147483647 w 67"/>
                  <a:gd name="T19" fmla="*/ 2147483647 h 122"/>
                  <a:gd name="T20" fmla="*/ 2147483647 w 67"/>
                  <a:gd name="T21" fmla="*/ 2147483647 h 122"/>
                  <a:gd name="T22" fmla="*/ 2147483647 w 67"/>
                  <a:gd name="T23" fmla="*/ 2147483647 h 122"/>
                  <a:gd name="T24" fmla="*/ 2147483647 w 67"/>
                  <a:gd name="T25" fmla="*/ 0 h 122"/>
                  <a:gd name="T26" fmla="*/ 2147483647 w 67"/>
                  <a:gd name="T27" fmla="*/ 2147483647 h 122"/>
                  <a:gd name="T28" fmla="*/ 2147483647 w 67"/>
                  <a:gd name="T29" fmla="*/ 2147483647 h 122"/>
                  <a:gd name="T30" fmla="*/ 2147483647 w 67"/>
                  <a:gd name="T31" fmla="*/ 2147483647 h 122"/>
                  <a:gd name="T32" fmla="*/ 2147483647 w 67"/>
                  <a:gd name="T33" fmla="*/ 2147483647 h 122"/>
                  <a:gd name="T34" fmla="*/ 2147483647 w 67"/>
                  <a:gd name="T35" fmla="*/ 2147483647 h 122"/>
                  <a:gd name="T36" fmla="*/ 2147483647 w 67"/>
                  <a:gd name="T37" fmla="*/ 2147483647 h 122"/>
                  <a:gd name="T38" fmla="*/ 2147483647 w 67"/>
                  <a:gd name="T39" fmla="*/ 2147483647 h 122"/>
                  <a:gd name="T40" fmla="*/ 0 w 67"/>
                  <a:gd name="T41" fmla="*/ 2147483647 h 122"/>
                  <a:gd name="T42" fmla="*/ 2147483647 w 67"/>
                  <a:gd name="T43" fmla="*/ 2147483647 h 122"/>
                  <a:gd name="T44" fmla="*/ 2147483647 w 67"/>
                  <a:gd name="T45" fmla="*/ 2147483647 h 122"/>
                  <a:gd name="T46" fmla="*/ 2147483647 w 67"/>
                  <a:gd name="T47" fmla="*/ 2147483647 h 122"/>
                  <a:gd name="T48" fmla="*/ 2147483647 w 67"/>
                  <a:gd name="T49" fmla="*/ 2147483647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22">
                    <a:moveTo>
                      <a:pt x="8" y="122"/>
                    </a:moveTo>
                    <a:lnTo>
                      <a:pt x="15" y="120"/>
                    </a:lnTo>
                    <a:lnTo>
                      <a:pt x="23" y="116"/>
                    </a:lnTo>
                    <a:lnTo>
                      <a:pt x="30" y="114"/>
                    </a:lnTo>
                    <a:lnTo>
                      <a:pt x="37" y="111"/>
                    </a:lnTo>
                    <a:lnTo>
                      <a:pt x="44" y="109"/>
                    </a:lnTo>
                    <a:lnTo>
                      <a:pt x="52" y="106"/>
                    </a:lnTo>
                    <a:lnTo>
                      <a:pt x="59" y="103"/>
                    </a:lnTo>
                    <a:lnTo>
                      <a:pt x="67" y="101"/>
                    </a:lnTo>
                    <a:lnTo>
                      <a:pt x="65" y="76"/>
                    </a:lnTo>
                    <a:lnTo>
                      <a:pt x="63" y="50"/>
                    </a:lnTo>
                    <a:lnTo>
                      <a:pt x="60" y="25"/>
                    </a:lnTo>
                    <a:lnTo>
                      <a:pt x="58" y="0"/>
                    </a:lnTo>
                    <a:lnTo>
                      <a:pt x="51" y="3"/>
                    </a:lnTo>
                    <a:lnTo>
                      <a:pt x="43" y="5"/>
                    </a:lnTo>
                    <a:lnTo>
                      <a:pt x="36" y="9"/>
                    </a:lnTo>
                    <a:lnTo>
                      <a:pt x="29" y="11"/>
                    </a:lnTo>
                    <a:lnTo>
                      <a:pt x="22" y="15"/>
                    </a:lnTo>
                    <a:lnTo>
                      <a:pt x="15" y="18"/>
                    </a:lnTo>
                    <a:lnTo>
                      <a:pt x="7" y="20"/>
                    </a:lnTo>
                    <a:lnTo>
                      <a:pt x="0" y="24"/>
                    </a:lnTo>
                    <a:lnTo>
                      <a:pt x="3" y="49"/>
                    </a:lnTo>
                    <a:lnTo>
                      <a:pt x="5" y="73"/>
                    </a:lnTo>
                    <a:lnTo>
                      <a:pt x="6" y="98"/>
                    </a:lnTo>
                    <a:lnTo>
                      <a:pt x="8"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7" name="Freeform 164"/>
              <p:cNvSpPr>
                <a:spLocks/>
              </p:cNvSpPr>
              <p:nvPr/>
            </p:nvSpPr>
            <p:spPr bwMode="auto">
              <a:xfrm>
                <a:off x="5210176" y="2103438"/>
                <a:ext cx="53975" cy="104775"/>
              </a:xfrm>
              <a:custGeom>
                <a:avLst/>
                <a:gdLst>
                  <a:gd name="T0" fmla="*/ 2147483647 w 68"/>
                  <a:gd name="T1" fmla="*/ 2147483647 h 134"/>
                  <a:gd name="T2" fmla="*/ 2147483647 w 68"/>
                  <a:gd name="T3" fmla="*/ 2147483647 h 134"/>
                  <a:gd name="T4" fmla="*/ 2147483647 w 68"/>
                  <a:gd name="T5" fmla="*/ 2147483647 h 134"/>
                  <a:gd name="T6" fmla="*/ 2147483647 w 68"/>
                  <a:gd name="T7" fmla="*/ 2147483647 h 134"/>
                  <a:gd name="T8" fmla="*/ 2147483647 w 68"/>
                  <a:gd name="T9" fmla="*/ 0 h 134"/>
                  <a:gd name="T10" fmla="*/ 2147483647 w 68"/>
                  <a:gd name="T11" fmla="*/ 2147483647 h 134"/>
                  <a:gd name="T12" fmla="*/ 2147483647 w 68"/>
                  <a:gd name="T13" fmla="*/ 2147483647 h 134"/>
                  <a:gd name="T14" fmla="*/ 2147483647 w 68"/>
                  <a:gd name="T15" fmla="*/ 2147483647 h 134"/>
                  <a:gd name="T16" fmla="*/ 2147483647 w 68"/>
                  <a:gd name="T17" fmla="*/ 2147483647 h 134"/>
                  <a:gd name="T18" fmla="*/ 2147483647 w 68"/>
                  <a:gd name="T19" fmla="*/ 2147483647 h 134"/>
                  <a:gd name="T20" fmla="*/ 2147483647 w 68"/>
                  <a:gd name="T21" fmla="*/ 2147483647 h 134"/>
                  <a:gd name="T22" fmla="*/ 2147483647 w 68"/>
                  <a:gd name="T23" fmla="*/ 2147483647 h 134"/>
                  <a:gd name="T24" fmla="*/ 0 w 68"/>
                  <a:gd name="T25" fmla="*/ 2147483647 h 134"/>
                  <a:gd name="T26" fmla="*/ 2147483647 w 68"/>
                  <a:gd name="T27" fmla="*/ 2147483647 h 134"/>
                  <a:gd name="T28" fmla="*/ 2147483647 w 68"/>
                  <a:gd name="T29" fmla="*/ 2147483647 h 134"/>
                  <a:gd name="T30" fmla="*/ 2147483647 w 68"/>
                  <a:gd name="T31" fmla="*/ 2147483647 h 134"/>
                  <a:gd name="T32" fmla="*/ 2147483647 w 68"/>
                  <a:gd name="T33" fmla="*/ 2147483647 h 134"/>
                  <a:gd name="T34" fmla="*/ 2147483647 w 68"/>
                  <a:gd name="T35" fmla="*/ 2147483647 h 134"/>
                  <a:gd name="T36" fmla="*/ 2147483647 w 68"/>
                  <a:gd name="T37" fmla="*/ 2147483647 h 134"/>
                  <a:gd name="T38" fmla="*/ 2147483647 w 68"/>
                  <a:gd name="T39" fmla="*/ 2147483647 h 134"/>
                  <a:gd name="T40" fmla="*/ 2147483647 w 68"/>
                  <a:gd name="T41" fmla="*/ 2147483647 h 134"/>
                  <a:gd name="T42" fmla="*/ 2147483647 w 68"/>
                  <a:gd name="T43" fmla="*/ 2147483647 h 134"/>
                  <a:gd name="T44" fmla="*/ 2147483647 w 68"/>
                  <a:gd name="T45" fmla="*/ 2147483647 h 134"/>
                  <a:gd name="T46" fmla="*/ 2147483647 w 68"/>
                  <a:gd name="T47" fmla="*/ 2147483647 h 134"/>
                  <a:gd name="T48" fmla="*/ 2147483647 w 68"/>
                  <a:gd name="T49" fmla="*/ 2147483647 h 1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134">
                    <a:moveTo>
                      <a:pt x="68" y="105"/>
                    </a:moveTo>
                    <a:lnTo>
                      <a:pt x="64" y="78"/>
                    </a:lnTo>
                    <a:lnTo>
                      <a:pt x="62" y="52"/>
                    </a:lnTo>
                    <a:lnTo>
                      <a:pt x="58" y="27"/>
                    </a:lnTo>
                    <a:lnTo>
                      <a:pt x="55" y="0"/>
                    </a:lnTo>
                    <a:lnTo>
                      <a:pt x="48" y="4"/>
                    </a:lnTo>
                    <a:lnTo>
                      <a:pt x="41" y="8"/>
                    </a:lnTo>
                    <a:lnTo>
                      <a:pt x="34" y="12"/>
                    </a:lnTo>
                    <a:lnTo>
                      <a:pt x="27" y="15"/>
                    </a:lnTo>
                    <a:lnTo>
                      <a:pt x="20" y="19"/>
                    </a:lnTo>
                    <a:lnTo>
                      <a:pt x="14" y="23"/>
                    </a:lnTo>
                    <a:lnTo>
                      <a:pt x="7" y="27"/>
                    </a:lnTo>
                    <a:lnTo>
                      <a:pt x="0" y="31"/>
                    </a:lnTo>
                    <a:lnTo>
                      <a:pt x="2" y="57"/>
                    </a:lnTo>
                    <a:lnTo>
                      <a:pt x="5" y="82"/>
                    </a:lnTo>
                    <a:lnTo>
                      <a:pt x="8" y="108"/>
                    </a:lnTo>
                    <a:lnTo>
                      <a:pt x="10" y="134"/>
                    </a:lnTo>
                    <a:lnTo>
                      <a:pt x="17" y="130"/>
                    </a:lnTo>
                    <a:lnTo>
                      <a:pt x="25" y="126"/>
                    </a:lnTo>
                    <a:lnTo>
                      <a:pt x="32" y="122"/>
                    </a:lnTo>
                    <a:lnTo>
                      <a:pt x="39" y="119"/>
                    </a:lnTo>
                    <a:lnTo>
                      <a:pt x="46" y="115"/>
                    </a:lnTo>
                    <a:lnTo>
                      <a:pt x="53" y="112"/>
                    </a:lnTo>
                    <a:lnTo>
                      <a:pt x="61" y="108"/>
                    </a:lnTo>
                    <a:lnTo>
                      <a:pt x="68"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8" name="Freeform 165"/>
              <p:cNvSpPr>
                <a:spLocks/>
              </p:cNvSpPr>
              <p:nvPr/>
            </p:nvSpPr>
            <p:spPr bwMode="auto">
              <a:xfrm>
                <a:off x="5243513" y="2579688"/>
                <a:ext cx="49213" cy="79375"/>
              </a:xfrm>
              <a:custGeom>
                <a:avLst/>
                <a:gdLst>
                  <a:gd name="T0" fmla="*/ 2147483647 w 62"/>
                  <a:gd name="T1" fmla="*/ 2147483647 h 101"/>
                  <a:gd name="T2" fmla="*/ 2147483647 w 62"/>
                  <a:gd name="T3" fmla="*/ 2147483647 h 101"/>
                  <a:gd name="T4" fmla="*/ 2147483647 w 62"/>
                  <a:gd name="T5" fmla="*/ 2147483647 h 101"/>
                  <a:gd name="T6" fmla="*/ 2147483647 w 62"/>
                  <a:gd name="T7" fmla="*/ 2147483647 h 101"/>
                  <a:gd name="T8" fmla="*/ 2147483647 w 62"/>
                  <a:gd name="T9" fmla="*/ 2147483647 h 101"/>
                  <a:gd name="T10" fmla="*/ 2147483647 w 62"/>
                  <a:gd name="T11" fmla="*/ 2147483647 h 101"/>
                  <a:gd name="T12" fmla="*/ 2147483647 w 62"/>
                  <a:gd name="T13" fmla="*/ 2147483647 h 101"/>
                  <a:gd name="T14" fmla="*/ 2147483647 w 62"/>
                  <a:gd name="T15" fmla="*/ 2147483647 h 101"/>
                  <a:gd name="T16" fmla="*/ 2147483647 w 62"/>
                  <a:gd name="T17" fmla="*/ 2147483647 h 101"/>
                  <a:gd name="T18" fmla="*/ 2147483647 w 62"/>
                  <a:gd name="T19" fmla="*/ 2147483647 h 101"/>
                  <a:gd name="T20" fmla="*/ 2147483647 w 62"/>
                  <a:gd name="T21" fmla="*/ 2147483647 h 101"/>
                  <a:gd name="T22" fmla="*/ 2147483647 w 62"/>
                  <a:gd name="T23" fmla="*/ 2147483647 h 101"/>
                  <a:gd name="T24" fmla="*/ 2147483647 w 62"/>
                  <a:gd name="T25" fmla="*/ 0 h 101"/>
                  <a:gd name="T26" fmla="*/ 2147483647 w 62"/>
                  <a:gd name="T27" fmla="*/ 2147483647 h 101"/>
                  <a:gd name="T28" fmla="*/ 2147483647 w 62"/>
                  <a:gd name="T29" fmla="*/ 2147483647 h 101"/>
                  <a:gd name="T30" fmla="*/ 2147483647 w 62"/>
                  <a:gd name="T31" fmla="*/ 2147483647 h 101"/>
                  <a:gd name="T32" fmla="*/ 2147483647 w 62"/>
                  <a:gd name="T33" fmla="*/ 2147483647 h 101"/>
                  <a:gd name="T34" fmla="*/ 2147483647 w 62"/>
                  <a:gd name="T35" fmla="*/ 2147483647 h 101"/>
                  <a:gd name="T36" fmla="*/ 2147483647 w 62"/>
                  <a:gd name="T37" fmla="*/ 2147483647 h 101"/>
                  <a:gd name="T38" fmla="*/ 2147483647 w 62"/>
                  <a:gd name="T39" fmla="*/ 2147483647 h 101"/>
                  <a:gd name="T40" fmla="*/ 0 w 62"/>
                  <a:gd name="T41" fmla="*/ 2147483647 h 101"/>
                  <a:gd name="T42" fmla="*/ 2147483647 w 62"/>
                  <a:gd name="T43" fmla="*/ 2147483647 h 101"/>
                  <a:gd name="T44" fmla="*/ 2147483647 w 62"/>
                  <a:gd name="T45" fmla="*/ 2147483647 h 101"/>
                  <a:gd name="T46" fmla="*/ 2147483647 w 62"/>
                  <a:gd name="T47" fmla="*/ 2147483647 h 101"/>
                  <a:gd name="T48" fmla="*/ 2147483647 w 62"/>
                  <a:gd name="T49" fmla="*/ 2147483647 h 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101">
                    <a:moveTo>
                      <a:pt x="3" y="101"/>
                    </a:moveTo>
                    <a:lnTo>
                      <a:pt x="9" y="99"/>
                    </a:lnTo>
                    <a:lnTo>
                      <a:pt x="17" y="98"/>
                    </a:lnTo>
                    <a:lnTo>
                      <a:pt x="24" y="97"/>
                    </a:lnTo>
                    <a:lnTo>
                      <a:pt x="32" y="96"/>
                    </a:lnTo>
                    <a:lnTo>
                      <a:pt x="39" y="96"/>
                    </a:lnTo>
                    <a:lnTo>
                      <a:pt x="47" y="95"/>
                    </a:lnTo>
                    <a:lnTo>
                      <a:pt x="54" y="94"/>
                    </a:lnTo>
                    <a:lnTo>
                      <a:pt x="62" y="93"/>
                    </a:lnTo>
                    <a:lnTo>
                      <a:pt x="61" y="70"/>
                    </a:lnTo>
                    <a:lnTo>
                      <a:pt x="61" y="46"/>
                    </a:lnTo>
                    <a:lnTo>
                      <a:pt x="61" y="23"/>
                    </a:lnTo>
                    <a:lnTo>
                      <a:pt x="60" y="0"/>
                    </a:lnTo>
                    <a:lnTo>
                      <a:pt x="52" y="2"/>
                    </a:lnTo>
                    <a:lnTo>
                      <a:pt x="45" y="3"/>
                    </a:lnTo>
                    <a:lnTo>
                      <a:pt x="37" y="4"/>
                    </a:lnTo>
                    <a:lnTo>
                      <a:pt x="30" y="6"/>
                    </a:lnTo>
                    <a:lnTo>
                      <a:pt x="23" y="7"/>
                    </a:lnTo>
                    <a:lnTo>
                      <a:pt x="15" y="8"/>
                    </a:lnTo>
                    <a:lnTo>
                      <a:pt x="8" y="11"/>
                    </a:lnTo>
                    <a:lnTo>
                      <a:pt x="0" y="12"/>
                    </a:lnTo>
                    <a:lnTo>
                      <a:pt x="1" y="34"/>
                    </a:lnTo>
                    <a:lnTo>
                      <a:pt x="1" y="56"/>
                    </a:lnTo>
                    <a:lnTo>
                      <a:pt x="1" y="79"/>
                    </a:lnTo>
                    <a:lnTo>
                      <a:pt x="3" y="101"/>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19" name="Freeform 166"/>
              <p:cNvSpPr>
                <a:spLocks/>
              </p:cNvSpPr>
              <p:nvPr/>
            </p:nvSpPr>
            <p:spPr bwMode="auto">
              <a:xfrm>
                <a:off x="5237163" y="2427288"/>
                <a:ext cx="50800" cy="88900"/>
              </a:xfrm>
              <a:custGeom>
                <a:avLst/>
                <a:gdLst>
                  <a:gd name="T0" fmla="*/ 2147483647 w 65"/>
                  <a:gd name="T1" fmla="*/ 2147483647 h 112"/>
                  <a:gd name="T2" fmla="*/ 2147483647 w 65"/>
                  <a:gd name="T3" fmla="*/ 2147483647 h 112"/>
                  <a:gd name="T4" fmla="*/ 2147483647 w 65"/>
                  <a:gd name="T5" fmla="*/ 2147483647 h 112"/>
                  <a:gd name="T6" fmla="*/ 2147483647 w 65"/>
                  <a:gd name="T7" fmla="*/ 2147483647 h 112"/>
                  <a:gd name="T8" fmla="*/ 2147483647 w 65"/>
                  <a:gd name="T9" fmla="*/ 2147483647 h 112"/>
                  <a:gd name="T10" fmla="*/ 2147483647 w 65"/>
                  <a:gd name="T11" fmla="*/ 2147483647 h 112"/>
                  <a:gd name="T12" fmla="*/ 2147483647 w 65"/>
                  <a:gd name="T13" fmla="*/ 2147483647 h 112"/>
                  <a:gd name="T14" fmla="*/ 2147483647 w 65"/>
                  <a:gd name="T15" fmla="*/ 2147483647 h 112"/>
                  <a:gd name="T16" fmla="*/ 2147483647 w 65"/>
                  <a:gd name="T17" fmla="*/ 2147483647 h 112"/>
                  <a:gd name="T18" fmla="*/ 2147483647 w 65"/>
                  <a:gd name="T19" fmla="*/ 2147483647 h 112"/>
                  <a:gd name="T20" fmla="*/ 2147483647 w 65"/>
                  <a:gd name="T21" fmla="*/ 2147483647 h 112"/>
                  <a:gd name="T22" fmla="*/ 2147483647 w 65"/>
                  <a:gd name="T23" fmla="*/ 2147483647 h 112"/>
                  <a:gd name="T24" fmla="*/ 2147483647 w 65"/>
                  <a:gd name="T25" fmla="*/ 0 h 112"/>
                  <a:gd name="T26" fmla="*/ 2147483647 w 65"/>
                  <a:gd name="T27" fmla="*/ 2147483647 h 112"/>
                  <a:gd name="T28" fmla="*/ 2147483647 w 65"/>
                  <a:gd name="T29" fmla="*/ 2147483647 h 112"/>
                  <a:gd name="T30" fmla="*/ 2147483647 w 65"/>
                  <a:gd name="T31" fmla="*/ 2147483647 h 112"/>
                  <a:gd name="T32" fmla="*/ 2147483647 w 65"/>
                  <a:gd name="T33" fmla="*/ 2147483647 h 112"/>
                  <a:gd name="T34" fmla="*/ 2147483647 w 65"/>
                  <a:gd name="T35" fmla="*/ 2147483647 h 112"/>
                  <a:gd name="T36" fmla="*/ 2147483647 w 65"/>
                  <a:gd name="T37" fmla="*/ 2147483647 h 112"/>
                  <a:gd name="T38" fmla="*/ 2147483647 w 65"/>
                  <a:gd name="T39" fmla="*/ 2147483647 h 112"/>
                  <a:gd name="T40" fmla="*/ 0 w 65"/>
                  <a:gd name="T41" fmla="*/ 2147483647 h 112"/>
                  <a:gd name="T42" fmla="*/ 2147483647 w 65"/>
                  <a:gd name="T43" fmla="*/ 2147483647 h 112"/>
                  <a:gd name="T44" fmla="*/ 2147483647 w 65"/>
                  <a:gd name="T45" fmla="*/ 2147483647 h 112"/>
                  <a:gd name="T46" fmla="*/ 2147483647 w 65"/>
                  <a:gd name="T47" fmla="*/ 2147483647 h 112"/>
                  <a:gd name="T48" fmla="*/ 2147483647 w 65"/>
                  <a:gd name="T49" fmla="*/ 2147483647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112">
                    <a:moveTo>
                      <a:pt x="5" y="112"/>
                    </a:moveTo>
                    <a:lnTo>
                      <a:pt x="13" y="110"/>
                    </a:lnTo>
                    <a:lnTo>
                      <a:pt x="20" y="107"/>
                    </a:lnTo>
                    <a:lnTo>
                      <a:pt x="28" y="106"/>
                    </a:lnTo>
                    <a:lnTo>
                      <a:pt x="35" y="104"/>
                    </a:lnTo>
                    <a:lnTo>
                      <a:pt x="42" y="103"/>
                    </a:lnTo>
                    <a:lnTo>
                      <a:pt x="50" y="100"/>
                    </a:lnTo>
                    <a:lnTo>
                      <a:pt x="57" y="99"/>
                    </a:lnTo>
                    <a:lnTo>
                      <a:pt x="65" y="97"/>
                    </a:lnTo>
                    <a:lnTo>
                      <a:pt x="64" y="73"/>
                    </a:lnTo>
                    <a:lnTo>
                      <a:pt x="62" y="49"/>
                    </a:lnTo>
                    <a:lnTo>
                      <a:pt x="60" y="24"/>
                    </a:lnTo>
                    <a:lnTo>
                      <a:pt x="59" y="0"/>
                    </a:lnTo>
                    <a:lnTo>
                      <a:pt x="52" y="2"/>
                    </a:lnTo>
                    <a:lnTo>
                      <a:pt x="44" y="5"/>
                    </a:lnTo>
                    <a:lnTo>
                      <a:pt x="37" y="7"/>
                    </a:lnTo>
                    <a:lnTo>
                      <a:pt x="30" y="8"/>
                    </a:lnTo>
                    <a:lnTo>
                      <a:pt x="23" y="11"/>
                    </a:lnTo>
                    <a:lnTo>
                      <a:pt x="15" y="13"/>
                    </a:lnTo>
                    <a:lnTo>
                      <a:pt x="8" y="15"/>
                    </a:lnTo>
                    <a:lnTo>
                      <a:pt x="0" y="17"/>
                    </a:lnTo>
                    <a:lnTo>
                      <a:pt x="1" y="42"/>
                    </a:lnTo>
                    <a:lnTo>
                      <a:pt x="2" y="65"/>
                    </a:lnTo>
                    <a:lnTo>
                      <a:pt x="4" y="88"/>
                    </a:lnTo>
                    <a:lnTo>
                      <a:pt x="5"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0" name="Freeform 167"/>
              <p:cNvSpPr>
                <a:spLocks/>
              </p:cNvSpPr>
              <p:nvPr/>
            </p:nvSpPr>
            <p:spPr bwMode="auto">
              <a:xfrm>
                <a:off x="5245101" y="2724151"/>
                <a:ext cx="47625" cy="71438"/>
              </a:xfrm>
              <a:custGeom>
                <a:avLst/>
                <a:gdLst>
                  <a:gd name="T0" fmla="*/ 2147483647 w 61"/>
                  <a:gd name="T1" fmla="*/ 0 h 91"/>
                  <a:gd name="T2" fmla="*/ 2147483647 w 61"/>
                  <a:gd name="T3" fmla="*/ 0 h 91"/>
                  <a:gd name="T4" fmla="*/ 2147483647 w 61"/>
                  <a:gd name="T5" fmla="*/ 2147483647 h 91"/>
                  <a:gd name="T6" fmla="*/ 2147483647 w 61"/>
                  <a:gd name="T7" fmla="*/ 2147483647 h 91"/>
                  <a:gd name="T8" fmla="*/ 2147483647 w 61"/>
                  <a:gd name="T9" fmla="*/ 2147483647 h 91"/>
                  <a:gd name="T10" fmla="*/ 2147483647 w 61"/>
                  <a:gd name="T11" fmla="*/ 2147483647 h 91"/>
                  <a:gd name="T12" fmla="*/ 2147483647 w 61"/>
                  <a:gd name="T13" fmla="*/ 2147483647 h 91"/>
                  <a:gd name="T14" fmla="*/ 2147483647 w 61"/>
                  <a:gd name="T15" fmla="*/ 2147483647 h 91"/>
                  <a:gd name="T16" fmla="*/ 0 w 61"/>
                  <a:gd name="T17" fmla="*/ 2147483647 h 91"/>
                  <a:gd name="T18" fmla="*/ 0 w 61"/>
                  <a:gd name="T19" fmla="*/ 2147483647 h 91"/>
                  <a:gd name="T20" fmla="*/ 0 w 61"/>
                  <a:gd name="T21" fmla="*/ 2147483647 h 91"/>
                  <a:gd name="T22" fmla="*/ 0 w 61"/>
                  <a:gd name="T23" fmla="*/ 2147483647 h 91"/>
                  <a:gd name="T24" fmla="*/ 0 w 61"/>
                  <a:gd name="T25" fmla="*/ 2147483647 h 91"/>
                  <a:gd name="T26" fmla="*/ 2147483647 w 61"/>
                  <a:gd name="T27" fmla="*/ 2147483647 h 91"/>
                  <a:gd name="T28" fmla="*/ 2147483647 w 61"/>
                  <a:gd name="T29" fmla="*/ 2147483647 h 91"/>
                  <a:gd name="T30" fmla="*/ 2147483647 w 61"/>
                  <a:gd name="T31" fmla="*/ 2147483647 h 91"/>
                  <a:gd name="T32" fmla="*/ 2147483647 w 61"/>
                  <a:gd name="T33" fmla="*/ 2147483647 h 91"/>
                  <a:gd name="T34" fmla="*/ 2147483647 w 61"/>
                  <a:gd name="T35" fmla="*/ 2147483647 h 91"/>
                  <a:gd name="T36" fmla="*/ 2147483647 w 61"/>
                  <a:gd name="T37" fmla="*/ 2147483647 h 91"/>
                  <a:gd name="T38" fmla="*/ 2147483647 w 61"/>
                  <a:gd name="T39" fmla="*/ 2147483647 h 91"/>
                  <a:gd name="T40" fmla="*/ 2147483647 w 61"/>
                  <a:gd name="T41" fmla="*/ 2147483647 h 91"/>
                  <a:gd name="T42" fmla="*/ 2147483647 w 61"/>
                  <a:gd name="T43" fmla="*/ 2147483647 h 91"/>
                  <a:gd name="T44" fmla="*/ 2147483647 w 61"/>
                  <a:gd name="T45" fmla="*/ 2147483647 h 91"/>
                  <a:gd name="T46" fmla="*/ 2147483647 w 61"/>
                  <a:gd name="T47" fmla="*/ 2147483647 h 91"/>
                  <a:gd name="T48" fmla="*/ 2147483647 w 61"/>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91">
                    <a:moveTo>
                      <a:pt x="61" y="0"/>
                    </a:moveTo>
                    <a:lnTo>
                      <a:pt x="53" y="0"/>
                    </a:lnTo>
                    <a:lnTo>
                      <a:pt x="46" y="2"/>
                    </a:lnTo>
                    <a:lnTo>
                      <a:pt x="38" y="2"/>
                    </a:lnTo>
                    <a:lnTo>
                      <a:pt x="31" y="3"/>
                    </a:lnTo>
                    <a:lnTo>
                      <a:pt x="23" y="4"/>
                    </a:lnTo>
                    <a:lnTo>
                      <a:pt x="14" y="5"/>
                    </a:lnTo>
                    <a:lnTo>
                      <a:pt x="8" y="5"/>
                    </a:lnTo>
                    <a:lnTo>
                      <a:pt x="0" y="6"/>
                    </a:lnTo>
                    <a:lnTo>
                      <a:pt x="0" y="28"/>
                    </a:lnTo>
                    <a:lnTo>
                      <a:pt x="0" y="49"/>
                    </a:lnTo>
                    <a:lnTo>
                      <a:pt x="0" y="70"/>
                    </a:lnTo>
                    <a:lnTo>
                      <a:pt x="0" y="91"/>
                    </a:lnTo>
                    <a:lnTo>
                      <a:pt x="6" y="91"/>
                    </a:lnTo>
                    <a:lnTo>
                      <a:pt x="14" y="90"/>
                    </a:lnTo>
                    <a:lnTo>
                      <a:pt x="21" y="90"/>
                    </a:lnTo>
                    <a:lnTo>
                      <a:pt x="29" y="89"/>
                    </a:lnTo>
                    <a:lnTo>
                      <a:pt x="36" y="89"/>
                    </a:lnTo>
                    <a:lnTo>
                      <a:pt x="44" y="89"/>
                    </a:lnTo>
                    <a:lnTo>
                      <a:pt x="51" y="88"/>
                    </a:lnTo>
                    <a:lnTo>
                      <a:pt x="59" y="88"/>
                    </a:lnTo>
                    <a:lnTo>
                      <a:pt x="59" y="66"/>
                    </a:lnTo>
                    <a:lnTo>
                      <a:pt x="61" y="44"/>
                    </a:lnTo>
                    <a:lnTo>
                      <a:pt x="61" y="22"/>
                    </a:lnTo>
                    <a:lnTo>
                      <a:pt x="61"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1" name="Freeform 168"/>
              <p:cNvSpPr>
                <a:spLocks/>
              </p:cNvSpPr>
              <p:nvPr/>
            </p:nvSpPr>
            <p:spPr bwMode="auto">
              <a:xfrm>
                <a:off x="5416551" y="2457451"/>
                <a:ext cx="50800" cy="82550"/>
              </a:xfrm>
              <a:custGeom>
                <a:avLst/>
                <a:gdLst>
                  <a:gd name="T0" fmla="*/ 2147483647 w 65"/>
                  <a:gd name="T1" fmla="*/ 0 h 104"/>
                  <a:gd name="T2" fmla="*/ 2147483647 w 65"/>
                  <a:gd name="T3" fmla="*/ 2147483647 h 104"/>
                  <a:gd name="T4" fmla="*/ 2147483647 w 65"/>
                  <a:gd name="T5" fmla="*/ 2147483647 h 104"/>
                  <a:gd name="T6" fmla="*/ 2147483647 w 65"/>
                  <a:gd name="T7" fmla="*/ 2147483647 h 104"/>
                  <a:gd name="T8" fmla="*/ 2147483647 w 65"/>
                  <a:gd name="T9" fmla="*/ 2147483647 h 104"/>
                  <a:gd name="T10" fmla="*/ 2147483647 w 65"/>
                  <a:gd name="T11" fmla="*/ 2147483647 h 104"/>
                  <a:gd name="T12" fmla="*/ 2147483647 w 65"/>
                  <a:gd name="T13" fmla="*/ 2147483647 h 104"/>
                  <a:gd name="T14" fmla="*/ 2147483647 w 65"/>
                  <a:gd name="T15" fmla="*/ 2147483647 h 104"/>
                  <a:gd name="T16" fmla="*/ 0 w 65"/>
                  <a:gd name="T17" fmla="*/ 2147483647 h 104"/>
                  <a:gd name="T18" fmla="*/ 2147483647 w 65"/>
                  <a:gd name="T19" fmla="*/ 2147483647 h 104"/>
                  <a:gd name="T20" fmla="*/ 2147483647 w 65"/>
                  <a:gd name="T21" fmla="*/ 2147483647 h 104"/>
                  <a:gd name="T22" fmla="*/ 2147483647 w 65"/>
                  <a:gd name="T23" fmla="*/ 2147483647 h 104"/>
                  <a:gd name="T24" fmla="*/ 2147483647 w 65"/>
                  <a:gd name="T25" fmla="*/ 2147483647 h 104"/>
                  <a:gd name="T26" fmla="*/ 2147483647 w 65"/>
                  <a:gd name="T27" fmla="*/ 2147483647 h 104"/>
                  <a:gd name="T28" fmla="*/ 2147483647 w 65"/>
                  <a:gd name="T29" fmla="*/ 2147483647 h 104"/>
                  <a:gd name="T30" fmla="*/ 2147483647 w 65"/>
                  <a:gd name="T31" fmla="*/ 2147483647 h 104"/>
                  <a:gd name="T32" fmla="*/ 2147483647 w 65"/>
                  <a:gd name="T33" fmla="*/ 2147483647 h 104"/>
                  <a:gd name="T34" fmla="*/ 2147483647 w 65"/>
                  <a:gd name="T35" fmla="*/ 2147483647 h 104"/>
                  <a:gd name="T36" fmla="*/ 2147483647 w 65"/>
                  <a:gd name="T37" fmla="*/ 2147483647 h 104"/>
                  <a:gd name="T38" fmla="*/ 2147483647 w 65"/>
                  <a:gd name="T39" fmla="*/ 2147483647 h 104"/>
                  <a:gd name="T40" fmla="*/ 2147483647 w 65"/>
                  <a:gd name="T41" fmla="*/ 2147483647 h 104"/>
                  <a:gd name="T42" fmla="*/ 2147483647 w 65"/>
                  <a:gd name="T43" fmla="*/ 2147483647 h 104"/>
                  <a:gd name="T44" fmla="*/ 2147483647 w 65"/>
                  <a:gd name="T45" fmla="*/ 2147483647 h 104"/>
                  <a:gd name="T46" fmla="*/ 2147483647 w 65"/>
                  <a:gd name="T47" fmla="*/ 2147483647 h 104"/>
                  <a:gd name="T48" fmla="*/ 2147483647 w 65"/>
                  <a:gd name="T49" fmla="*/ 0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104">
                    <a:moveTo>
                      <a:pt x="60" y="0"/>
                    </a:moveTo>
                    <a:lnTo>
                      <a:pt x="52" y="1"/>
                    </a:lnTo>
                    <a:lnTo>
                      <a:pt x="45" y="4"/>
                    </a:lnTo>
                    <a:lnTo>
                      <a:pt x="37" y="5"/>
                    </a:lnTo>
                    <a:lnTo>
                      <a:pt x="30" y="6"/>
                    </a:lnTo>
                    <a:lnTo>
                      <a:pt x="22" y="8"/>
                    </a:lnTo>
                    <a:lnTo>
                      <a:pt x="15" y="9"/>
                    </a:lnTo>
                    <a:lnTo>
                      <a:pt x="7" y="12"/>
                    </a:lnTo>
                    <a:lnTo>
                      <a:pt x="0" y="13"/>
                    </a:lnTo>
                    <a:lnTo>
                      <a:pt x="1" y="36"/>
                    </a:lnTo>
                    <a:lnTo>
                      <a:pt x="2" y="58"/>
                    </a:lnTo>
                    <a:lnTo>
                      <a:pt x="3" y="81"/>
                    </a:lnTo>
                    <a:lnTo>
                      <a:pt x="5" y="104"/>
                    </a:lnTo>
                    <a:lnTo>
                      <a:pt x="12" y="103"/>
                    </a:lnTo>
                    <a:lnTo>
                      <a:pt x="20" y="102"/>
                    </a:lnTo>
                    <a:lnTo>
                      <a:pt x="27" y="100"/>
                    </a:lnTo>
                    <a:lnTo>
                      <a:pt x="35" y="99"/>
                    </a:lnTo>
                    <a:lnTo>
                      <a:pt x="41" y="98"/>
                    </a:lnTo>
                    <a:lnTo>
                      <a:pt x="50" y="97"/>
                    </a:lnTo>
                    <a:lnTo>
                      <a:pt x="56" y="96"/>
                    </a:lnTo>
                    <a:lnTo>
                      <a:pt x="65" y="95"/>
                    </a:lnTo>
                    <a:lnTo>
                      <a:pt x="63" y="70"/>
                    </a:lnTo>
                    <a:lnTo>
                      <a:pt x="62" y="47"/>
                    </a:lnTo>
                    <a:lnTo>
                      <a:pt x="61" y="24"/>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2" name="Freeform 169"/>
              <p:cNvSpPr>
                <a:spLocks/>
              </p:cNvSpPr>
              <p:nvPr/>
            </p:nvSpPr>
            <p:spPr bwMode="auto">
              <a:xfrm>
                <a:off x="5421313" y="2606676"/>
                <a:ext cx="49213" cy="77788"/>
              </a:xfrm>
              <a:custGeom>
                <a:avLst/>
                <a:gdLst>
                  <a:gd name="T0" fmla="*/ 2147483647 w 62"/>
                  <a:gd name="T1" fmla="*/ 0 h 98"/>
                  <a:gd name="T2" fmla="*/ 2147483647 w 62"/>
                  <a:gd name="T3" fmla="*/ 2147483647 h 98"/>
                  <a:gd name="T4" fmla="*/ 2147483647 w 62"/>
                  <a:gd name="T5" fmla="*/ 2147483647 h 98"/>
                  <a:gd name="T6" fmla="*/ 2147483647 w 62"/>
                  <a:gd name="T7" fmla="*/ 2147483647 h 98"/>
                  <a:gd name="T8" fmla="*/ 2147483647 w 62"/>
                  <a:gd name="T9" fmla="*/ 2147483647 h 98"/>
                  <a:gd name="T10" fmla="*/ 2147483647 w 62"/>
                  <a:gd name="T11" fmla="*/ 2147483647 h 98"/>
                  <a:gd name="T12" fmla="*/ 2147483647 w 62"/>
                  <a:gd name="T13" fmla="*/ 2147483647 h 98"/>
                  <a:gd name="T14" fmla="*/ 2147483647 w 62"/>
                  <a:gd name="T15" fmla="*/ 2147483647 h 98"/>
                  <a:gd name="T16" fmla="*/ 0 w 62"/>
                  <a:gd name="T17" fmla="*/ 2147483647 h 98"/>
                  <a:gd name="T18" fmla="*/ 2147483647 w 62"/>
                  <a:gd name="T19" fmla="*/ 2147483647 h 98"/>
                  <a:gd name="T20" fmla="*/ 2147483647 w 62"/>
                  <a:gd name="T21" fmla="*/ 2147483647 h 98"/>
                  <a:gd name="T22" fmla="*/ 2147483647 w 62"/>
                  <a:gd name="T23" fmla="*/ 2147483647 h 98"/>
                  <a:gd name="T24" fmla="*/ 2147483647 w 62"/>
                  <a:gd name="T25" fmla="*/ 2147483647 h 98"/>
                  <a:gd name="T26" fmla="*/ 2147483647 w 62"/>
                  <a:gd name="T27" fmla="*/ 2147483647 h 98"/>
                  <a:gd name="T28" fmla="*/ 2147483647 w 62"/>
                  <a:gd name="T29" fmla="*/ 2147483647 h 98"/>
                  <a:gd name="T30" fmla="*/ 2147483647 w 62"/>
                  <a:gd name="T31" fmla="*/ 2147483647 h 98"/>
                  <a:gd name="T32" fmla="*/ 2147483647 w 62"/>
                  <a:gd name="T33" fmla="*/ 2147483647 h 98"/>
                  <a:gd name="T34" fmla="*/ 2147483647 w 62"/>
                  <a:gd name="T35" fmla="*/ 2147483647 h 98"/>
                  <a:gd name="T36" fmla="*/ 2147483647 w 62"/>
                  <a:gd name="T37" fmla="*/ 2147483647 h 98"/>
                  <a:gd name="T38" fmla="*/ 2147483647 w 62"/>
                  <a:gd name="T39" fmla="*/ 2147483647 h 98"/>
                  <a:gd name="T40" fmla="*/ 2147483647 w 62"/>
                  <a:gd name="T41" fmla="*/ 2147483647 h 98"/>
                  <a:gd name="T42" fmla="*/ 2147483647 w 62"/>
                  <a:gd name="T43" fmla="*/ 2147483647 h 98"/>
                  <a:gd name="T44" fmla="*/ 2147483647 w 62"/>
                  <a:gd name="T45" fmla="*/ 2147483647 h 98"/>
                  <a:gd name="T46" fmla="*/ 2147483647 w 62"/>
                  <a:gd name="T47" fmla="*/ 2147483647 h 98"/>
                  <a:gd name="T48" fmla="*/ 2147483647 w 62"/>
                  <a:gd name="T49" fmla="*/ 0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98">
                    <a:moveTo>
                      <a:pt x="61" y="0"/>
                    </a:moveTo>
                    <a:lnTo>
                      <a:pt x="53" y="1"/>
                    </a:lnTo>
                    <a:lnTo>
                      <a:pt x="45" y="1"/>
                    </a:lnTo>
                    <a:lnTo>
                      <a:pt x="37" y="2"/>
                    </a:lnTo>
                    <a:lnTo>
                      <a:pt x="30" y="3"/>
                    </a:lnTo>
                    <a:lnTo>
                      <a:pt x="22" y="5"/>
                    </a:lnTo>
                    <a:lnTo>
                      <a:pt x="15" y="5"/>
                    </a:lnTo>
                    <a:lnTo>
                      <a:pt x="7" y="6"/>
                    </a:lnTo>
                    <a:lnTo>
                      <a:pt x="0" y="7"/>
                    </a:lnTo>
                    <a:lnTo>
                      <a:pt x="1" y="30"/>
                    </a:lnTo>
                    <a:lnTo>
                      <a:pt x="1" y="52"/>
                    </a:lnTo>
                    <a:lnTo>
                      <a:pt x="1" y="75"/>
                    </a:lnTo>
                    <a:lnTo>
                      <a:pt x="1" y="98"/>
                    </a:lnTo>
                    <a:lnTo>
                      <a:pt x="8" y="97"/>
                    </a:lnTo>
                    <a:lnTo>
                      <a:pt x="16" y="97"/>
                    </a:lnTo>
                    <a:lnTo>
                      <a:pt x="23" y="96"/>
                    </a:lnTo>
                    <a:lnTo>
                      <a:pt x="31" y="94"/>
                    </a:lnTo>
                    <a:lnTo>
                      <a:pt x="38" y="94"/>
                    </a:lnTo>
                    <a:lnTo>
                      <a:pt x="46" y="93"/>
                    </a:lnTo>
                    <a:lnTo>
                      <a:pt x="54" y="93"/>
                    </a:lnTo>
                    <a:lnTo>
                      <a:pt x="62" y="92"/>
                    </a:lnTo>
                    <a:lnTo>
                      <a:pt x="62" y="69"/>
                    </a:lnTo>
                    <a:lnTo>
                      <a:pt x="62" y="46"/>
                    </a:lnTo>
                    <a:lnTo>
                      <a:pt x="61" y="23"/>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3" name="Freeform 170"/>
              <p:cNvSpPr>
                <a:spLocks/>
              </p:cNvSpPr>
              <p:nvPr/>
            </p:nvSpPr>
            <p:spPr bwMode="auto">
              <a:xfrm>
                <a:off x="5419726" y="2754313"/>
                <a:ext cx="49213" cy="71438"/>
              </a:xfrm>
              <a:custGeom>
                <a:avLst/>
                <a:gdLst>
                  <a:gd name="T0" fmla="*/ 2147483647 w 62"/>
                  <a:gd name="T1" fmla="*/ 2147483647 h 91"/>
                  <a:gd name="T2" fmla="*/ 2147483647 w 62"/>
                  <a:gd name="T3" fmla="*/ 2147483647 h 91"/>
                  <a:gd name="T4" fmla="*/ 2147483647 w 62"/>
                  <a:gd name="T5" fmla="*/ 2147483647 h 91"/>
                  <a:gd name="T6" fmla="*/ 2147483647 w 62"/>
                  <a:gd name="T7" fmla="*/ 2147483647 h 91"/>
                  <a:gd name="T8" fmla="*/ 0 w 62"/>
                  <a:gd name="T9" fmla="*/ 2147483647 h 91"/>
                  <a:gd name="T10" fmla="*/ 2147483647 w 62"/>
                  <a:gd name="T11" fmla="*/ 2147483647 h 91"/>
                  <a:gd name="T12" fmla="*/ 2147483647 w 62"/>
                  <a:gd name="T13" fmla="*/ 2147483647 h 91"/>
                  <a:gd name="T14" fmla="*/ 2147483647 w 62"/>
                  <a:gd name="T15" fmla="*/ 2147483647 h 91"/>
                  <a:gd name="T16" fmla="*/ 2147483647 w 62"/>
                  <a:gd name="T17" fmla="*/ 2147483647 h 91"/>
                  <a:gd name="T18" fmla="*/ 2147483647 w 62"/>
                  <a:gd name="T19" fmla="*/ 2147483647 h 91"/>
                  <a:gd name="T20" fmla="*/ 2147483647 w 62"/>
                  <a:gd name="T21" fmla="*/ 2147483647 h 91"/>
                  <a:gd name="T22" fmla="*/ 2147483647 w 62"/>
                  <a:gd name="T23" fmla="*/ 2147483647 h 91"/>
                  <a:gd name="T24" fmla="*/ 2147483647 w 62"/>
                  <a:gd name="T25" fmla="*/ 2147483647 h 91"/>
                  <a:gd name="T26" fmla="*/ 2147483647 w 62"/>
                  <a:gd name="T27" fmla="*/ 2147483647 h 91"/>
                  <a:gd name="T28" fmla="*/ 2147483647 w 62"/>
                  <a:gd name="T29" fmla="*/ 2147483647 h 91"/>
                  <a:gd name="T30" fmla="*/ 2147483647 w 62"/>
                  <a:gd name="T31" fmla="*/ 2147483647 h 91"/>
                  <a:gd name="T32" fmla="*/ 2147483647 w 62"/>
                  <a:gd name="T33" fmla="*/ 0 h 91"/>
                  <a:gd name="T34" fmla="*/ 2147483647 w 62"/>
                  <a:gd name="T35" fmla="*/ 0 h 91"/>
                  <a:gd name="T36" fmla="*/ 2147483647 w 62"/>
                  <a:gd name="T37" fmla="*/ 0 h 91"/>
                  <a:gd name="T38" fmla="*/ 2147483647 w 62"/>
                  <a:gd name="T39" fmla="*/ 0 h 91"/>
                  <a:gd name="T40" fmla="*/ 2147483647 w 62"/>
                  <a:gd name="T41" fmla="*/ 2147483647 h 91"/>
                  <a:gd name="T42" fmla="*/ 2147483647 w 62"/>
                  <a:gd name="T43" fmla="*/ 2147483647 h 91"/>
                  <a:gd name="T44" fmla="*/ 2147483647 w 62"/>
                  <a:gd name="T45" fmla="*/ 2147483647 h 91"/>
                  <a:gd name="T46" fmla="*/ 2147483647 w 62"/>
                  <a:gd name="T47" fmla="*/ 2147483647 h 91"/>
                  <a:gd name="T48" fmla="*/ 2147483647 w 62"/>
                  <a:gd name="T49" fmla="*/ 2147483647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91">
                    <a:moveTo>
                      <a:pt x="2" y="3"/>
                    </a:moveTo>
                    <a:lnTo>
                      <a:pt x="2" y="25"/>
                    </a:lnTo>
                    <a:lnTo>
                      <a:pt x="1" y="47"/>
                    </a:lnTo>
                    <a:lnTo>
                      <a:pt x="1" y="70"/>
                    </a:lnTo>
                    <a:lnTo>
                      <a:pt x="0" y="91"/>
                    </a:lnTo>
                    <a:lnTo>
                      <a:pt x="7" y="91"/>
                    </a:lnTo>
                    <a:lnTo>
                      <a:pt x="15" y="91"/>
                    </a:lnTo>
                    <a:lnTo>
                      <a:pt x="22" y="91"/>
                    </a:lnTo>
                    <a:lnTo>
                      <a:pt x="30" y="91"/>
                    </a:lnTo>
                    <a:lnTo>
                      <a:pt x="37" y="91"/>
                    </a:lnTo>
                    <a:lnTo>
                      <a:pt x="45" y="91"/>
                    </a:lnTo>
                    <a:lnTo>
                      <a:pt x="52" y="91"/>
                    </a:lnTo>
                    <a:lnTo>
                      <a:pt x="60" y="91"/>
                    </a:lnTo>
                    <a:lnTo>
                      <a:pt x="61" y="68"/>
                    </a:lnTo>
                    <a:lnTo>
                      <a:pt x="61" y="45"/>
                    </a:lnTo>
                    <a:lnTo>
                      <a:pt x="62" y="23"/>
                    </a:lnTo>
                    <a:lnTo>
                      <a:pt x="62" y="0"/>
                    </a:lnTo>
                    <a:lnTo>
                      <a:pt x="54" y="0"/>
                    </a:lnTo>
                    <a:lnTo>
                      <a:pt x="47" y="0"/>
                    </a:lnTo>
                    <a:lnTo>
                      <a:pt x="39" y="0"/>
                    </a:lnTo>
                    <a:lnTo>
                      <a:pt x="32" y="2"/>
                    </a:lnTo>
                    <a:lnTo>
                      <a:pt x="24" y="2"/>
                    </a:lnTo>
                    <a:lnTo>
                      <a:pt x="17" y="2"/>
                    </a:lnTo>
                    <a:lnTo>
                      <a:pt x="9" y="3"/>
                    </a:lnTo>
                    <a:lnTo>
                      <a:pt x="2" y="3"/>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4" name="Freeform 171"/>
              <p:cNvSpPr>
                <a:spLocks/>
              </p:cNvSpPr>
              <p:nvPr/>
            </p:nvSpPr>
            <p:spPr bwMode="auto">
              <a:xfrm>
                <a:off x="5519738" y="2749551"/>
                <a:ext cx="50800" cy="77788"/>
              </a:xfrm>
              <a:custGeom>
                <a:avLst/>
                <a:gdLst>
                  <a:gd name="T0" fmla="*/ 2147483647 w 65"/>
                  <a:gd name="T1" fmla="*/ 0 h 97"/>
                  <a:gd name="T2" fmla="*/ 2147483647 w 65"/>
                  <a:gd name="T3" fmla="*/ 0 h 97"/>
                  <a:gd name="T4" fmla="*/ 2147483647 w 65"/>
                  <a:gd name="T5" fmla="*/ 2147483647 h 97"/>
                  <a:gd name="T6" fmla="*/ 2147483647 w 65"/>
                  <a:gd name="T7" fmla="*/ 2147483647 h 97"/>
                  <a:gd name="T8" fmla="*/ 2147483647 w 65"/>
                  <a:gd name="T9" fmla="*/ 2147483647 h 97"/>
                  <a:gd name="T10" fmla="*/ 2147483647 w 65"/>
                  <a:gd name="T11" fmla="*/ 2147483647 h 97"/>
                  <a:gd name="T12" fmla="*/ 2147483647 w 65"/>
                  <a:gd name="T13" fmla="*/ 2147483647 h 97"/>
                  <a:gd name="T14" fmla="*/ 2147483647 w 65"/>
                  <a:gd name="T15" fmla="*/ 2147483647 h 97"/>
                  <a:gd name="T16" fmla="*/ 2147483647 w 65"/>
                  <a:gd name="T17" fmla="*/ 2147483647 h 97"/>
                  <a:gd name="T18" fmla="*/ 2147483647 w 65"/>
                  <a:gd name="T19" fmla="*/ 2147483647 h 97"/>
                  <a:gd name="T20" fmla="*/ 2147483647 w 65"/>
                  <a:gd name="T21" fmla="*/ 2147483647 h 97"/>
                  <a:gd name="T22" fmla="*/ 2147483647 w 65"/>
                  <a:gd name="T23" fmla="*/ 2147483647 h 97"/>
                  <a:gd name="T24" fmla="*/ 0 w 65"/>
                  <a:gd name="T25" fmla="*/ 2147483647 h 97"/>
                  <a:gd name="T26" fmla="*/ 2147483647 w 65"/>
                  <a:gd name="T27" fmla="*/ 2147483647 h 97"/>
                  <a:gd name="T28" fmla="*/ 2147483647 w 65"/>
                  <a:gd name="T29" fmla="*/ 2147483647 h 97"/>
                  <a:gd name="T30" fmla="*/ 2147483647 w 65"/>
                  <a:gd name="T31" fmla="*/ 2147483647 h 97"/>
                  <a:gd name="T32" fmla="*/ 2147483647 w 65"/>
                  <a:gd name="T33" fmla="*/ 2147483647 h 97"/>
                  <a:gd name="T34" fmla="*/ 2147483647 w 65"/>
                  <a:gd name="T35" fmla="*/ 2147483647 h 97"/>
                  <a:gd name="T36" fmla="*/ 2147483647 w 65"/>
                  <a:gd name="T37" fmla="*/ 2147483647 h 97"/>
                  <a:gd name="T38" fmla="*/ 2147483647 w 65"/>
                  <a:gd name="T39" fmla="*/ 2147483647 h 97"/>
                  <a:gd name="T40" fmla="*/ 2147483647 w 65"/>
                  <a:gd name="T41" fmla="*/ 2147483647 h 97"/>
                  <a:gd name="T42" fmla="*/ 2147483647 w 65"/>
                  <a:gd name="T43" fmla="*/ 2147483647 h 97"/>
                  <a:gd name="T44" fmla="*/ 2147483647 w 65"/>
                  <a:gd name="T45" fmla="*/ 2147483647 h 97"/>
                  <a:gd name="T46" fmla="*/ 2147483647 w 65"/>
                  <a:gd name="T47" fmla="*/ 2147483647 h 97"/>
                  <a:gd name="T48" fmla="*/ 2147483647 w 65"/>
                  <a:gd name="T49" fmla="*/ 0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5" h="97">
                    <a:moveTo>
                      <a:pt x="65" y="0"/>
                    </a:moveTo>
                    <a:lnTo>
                      <a:pt x="57" y="0"/>
                    </a:lnTo>
                    <a:lnTo>
                      <a:pt x="50" y="1"/>
                    </a:lnTo>
                    <a:lnTo>
                      <a:pt x="42" y="1"/>
                    </a:lnTo>
                    <a:lnTo>
                      <a:pt x="34" y="1"/>
                    </a:lnTo>
                    <a:lnTo>
                      <a:pt x="27" y="1"/>
                    </a:lnTo>
                    <a:lnTo>
                      <a:pt x="19" y="1"/>
                    </a:lnTo>
                    <a:lnTo>
                      <a:pt x="11" y="2"/>
                    </a:lnTo>
                    <a:lnTo>
                      <a:pt x="3" y="2"/>
                    </a:lnTo>
                    <a:lnTo>
                      <a:pt x="3" y="25"/>
                    </a:lnTo>
                    <a:lnTo>
                      <a:pt x="1" y="49"/>
                    </a:lnTo>
                    <a:lnTo>
                      <a:pt x="1" y="72"/>
                    </a:lnTo>
                    <a:lnTo>
                      <a:pt x="0" y="97"/>
                    </a:lnTo>
                    <a:lnTo>
                      <a:pt x="8" y="97"/>
                    </a:lnTo>
                    <a:lnTo>
                      <a:pt x="15" y="97"/>
                    </a:lnTo>
                    <a:lnTo>
                      <a:pt x="23" y="97"/>
                    </a:lnTo>
                    <a:lnTo>
                      <a:pt x="31" y="97"/>
                    </a:lnTo>
                    <a:lnTo>
                      <a:pt x="38" y="97"/>
                    </a:lnTo>
                    <a:lnTo>
                      <a:pt x="46" y="97"/>
                    </a:lnTo>
                    <a:lnTo>
                      <a:pt x="53" y="97"/>
                    </a:lnTo>
                    <a:lnTo>
                      <a:pt x="61" y="97"/>
                    </a:lnTo>
                    <a:lnTo>
                      <a:pt x="62" y="72"/>
                    </a:lnTo>
                    <a:lnTo>
                      <a:pt x="64" y="48"/>
                    </a:lnTo>
                    <a:lnTo>
                      <a:pt x="65" y="24"/>
                    </a:lnTo>
                    <a:lnTo>
                      <a:pt x="6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5" name="Freeform 172"/>
              <p:cNvSpPr>
                <a:spLocks/>
              </p:cNvSpPr>
              <p:nvPr/>
            </p:nvSpPr>
            <p:spPr bwMode="auto">
              <a:xfrm>
                <a:off x="5521326" y="2595563"/>
                <a:ext cx="50800" cy="80963"/>
              </a:xfrm>
              <a:custGeom>
                <a:avLst/>
                <a:gdLst>
                  <a:gd name="T0" fmla="*/ 0 w 63"/>
                  <a:gd name="T1" fmla="*/ 2147483647 h 102"/>
                  <a:gd name="T2" fmla="*/ 2147483647 w 63"/>
                  <a:gd name="T3" fmla="*/ 2147483647 h 102"/>
                  <a:gd name="T4" fmla="*/ 2147483647 w 63"/>
                  <a:gd name="T5" fmla="*/ 2147483647 h 102"/>
                  <a:gd name="T6" fmla="*/ 2147483647 w 63"/>
                  <a:gd name="T7" fmla="*/ 2147483647 h 102"/>
                  <a:gd name="T8" fmla="*/ 2147483647 w 63"/>
                  <a:gd name="T9" fmla="*/ 2147483647 h 102"/>
                  <a:gd name="T10" fmla="*/ 2147483647 w 63"/>
                  <a:gd name="T11" fmla="*/ 2147483647 h 102"/>
                  <a:gd name="T12" fmla="*/ 2147483647 w 63"/>
                  <a:gd name="T13" fmla="*/ 2147483647 h 102"/>
                  <a:gd name="T14" fmla="*/ 2147483647 w 63"/>
                  <a:gd name="T15" fmla="*/ 2147483647 h 102"/>
                  <a:gd name="T16" fmla="*/ 2147483647 w 63"/>
                  <a:gd name="T17" fmla="*/ 2147483647 h 102"/>
                  <a:gd name="T18" fmla="*/ 2147483647 w 63"/>
                  <a:gd name="T19" fmla="*/ 2147483647 h 102"/>
                  <a:gd name="T20" fmla="*/ 2147483647 w 63"/>
                  <a:gd name="T21" fmla="*/ 2147483647 h 102"/>
                  <a:gd name="T22" fmla="*/ 2147483647 w 63"/>
                  <a:gd name="T23" fmla="*/ 2147483647 h 102"/>
                  <a:gd name="T24" fmla="*/ 2147483647 w 63"/>
                  <a:gd name="T25" fmla="*/ 0 h 102"/>
                  <a:gd name="T26" fmla="*/ 2147483647 w 63"/>
                  <a:gd name="T27" fmla="*/ 0 h 102"/>
                  <a:gd name="T28" fmla="*/ 2147483647 w 63"/>
                  <a:gd name="T29" fmla="*/ 2147483647 h 102"/>
                  <a:gd name="T30" fmla="*/ 2147483647 w 63"/>
                  <a:gd name="T31" fmla="*/ 2147483647 h 102"/>
                  <a:gd name="T32" fmla="*/ 2147483647 w 63"/>
                  <a:gd name="T33" fmla="*/ 2147483647 h 102"/>
                  <a:gd name="T34" fmla="*/ 2147483647 w 63"/>
                  <a:gd name="T35" fmla="*/ 2147483647 h 102"/>
                  <a:gd name="T36" fmla="*/ 2147483647 w 63"/>
                  <a:gd name="T37" fmla="*/ 2147483647 h 102"/>
                  <a:gd name="T38" fmla="*/ 2147483647 w 63"/>
                  <a:gd name="T39" fmla="*/ 2147483647 h 102"/>
                  <a:gd name="T40" fmla="*/ 0 w 63"/>
                  <a:gd name="T41" fmla="*/ 2147483647 h 102"/>
                  <a:gd name="T42" fmla="*/ 0 w 63"/>
                  <a:gd name="T43" fmla="*/ 2147483647 h 102"/>
                  <a:gd name="T44" fmla="*/ 0 w 63"/>
                  <a:gd name="T45" fmla="*/ 2147483647 h 102"/>
                  <a:gd name="T46" fmla="*/ 0 w 63"/>
                  <a:gd name="T47" fmla="*/ 2147483647 h 102"/>
                  <a:gd name="T48" fmla="*/ 0 w 63"/>
                  <a:gd name="T49" fmla="*/ 2147483647 h 1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3" h="102">
                    <a:moveTo>
                      <a:pt x="0" y="102"/>
                    </a:moveTo>
                    <a:lnTo>
                      <a:pt x="8" y="102"/>
                    </a:lnTo>
                    <a:lnTo>
                      <a:pt x="16" y="100"/>
                    </a:lnTo>
                    <a:lnTo>
                      <a:pt x="24" y="100"/>
                    </a:lnTo>
                    <a:lnTo>
                      <a:pt x="32" y="99"/>
                    </a:lnTo>
                    <a:lnTo>
                      <a:pt x="39" y="99"/>
                    </a:lnTo>
                    <a:lnTo>
                      <a:pt x="47" y="99"/>
                    </a:lnTo>
                    <a:lnTo>
                      <a:pt x="55" y="98"/>
                    </a:lnTo>
                    <a:lnTo>
                      <a:pt x="63" y="98"/>
                    </a:lnTo>
                    <a:lnTo>
                      <a:pt x="63" y="73"/>
                    </a:lnTo>
                    <a:lnTo>
                      <a:pt x="63" y="49"/>
                    </a:lnTo>
                    <a:lnTo>
                      <a:pt x="63" y="24"/>
                    </a:lnTo>
                    <a:lnTo>
                      <a:pt x="62" y="0"/>
                    </a:lnTo>
                    <a:lnTo>
                      <a:pt x="54" y="0"/>
                    </a:lnTo>
                    <a:lnTo>
                      <a:pt x="47" y="1"/>
                    </a:lnTo>
                    <a:lnTo>
                      <a:pt x="39" y="1"/>
                    </a:lnTo>
                    <a:lnTo>
                      <a:pt x="31" y="2"/>
                    </a:lnTo>
                    <a:lnTo>
                      <a:pt x="23" y="4"/>
                    </a:lnTo>
                    <a:lnTo>
                      <a:pt x="16" y="5"/>
                    </a:lnTo>
                    <a:lnTo>
                      <a:pt x="8" y="5"/>
                    </a:lnTo>
                    <a:lnTo>
                      <a:pt x="0" y="6"/>
                    </a:lnTo>
                    <a:lnTo>
                      <a:pt x="0" y="30"/>
                    </a:lnTo>
                    <a:lnTo>
                      <a:pt x="0" y="53"/>
                    </a:lnTo>
                    <a:lnTo>
                      <a:pt x="0" y="77"/>
                    </a:lnTo>
                    <a:lnTo>
                      <a:pt x="0" y="102"/>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6" name="Freeform 173"/>
              <p:cNvSpPr>
                <a:spLocks/>
              </p:cNvSpPr>
              <p:nvPr/>
            </p:nvSpPr>
            <p:spPr bwMode="auto">
              <a:xfrm>
                <a:off x="5514976" y="2439988"/>
                <a:ext cx="53975" cy="84138"/>
              </a:xfrm>
              <a:custGeom>
                <a:avLst/>
                <a:gdLst>
                  <a:gd name="T0" fmla="*/ 2147483647 w 68"/>
                  <a:gd name="T1" fmla="*/ 2147483647 h 107"/>
                  <a:gd name="T2" fmla="*/ 2147483647 w 68"/>
                  <a:gd name="T3" fmla="*/ 2147483647 h 107"/>
                  <a:gd name="T4" fmla="*/ 2147483647 w 68"/>
                  <a:gd name="T5" fmla="*/ 2147483647 h 107"/>
                  <a:gd name="T6" fmla="*/ 2147483647 w 68"/>
                  <a:gd name="T7" fmla="*/ 2147483647 h 107"/>
                  <a:gd name="T8" fmla="*/ 2147483647 w 68"/>
                  <a:gd name="T9" fmla="*/ 0 h 107"/>
                  <a:gd name="T10" fmla="*/ 2147483647 w 68"/>
                  <a:gd name="T11" fmla="*/ 2147483647 h 107"/>
                  <a:gd name="T12" fmla="*/ 2147483647 w 68"/>
                  <a:gd name="T13" fmla="*/ 2147483647 h 107"/>
                  <a:gd name="T14" fmla="*/ 2147483647 w 68"/>
                  <a:gd name="T15" fmla="*/ 2147483647 h 107"/>
                  <a:gd name="T16" fmla="*/ 2147483647 w 68"/>
                  <a:gd name="T17" fmla="*/ 2147483647 h 107"/>
                  <a:gd name="T18" fmla="*/ 2147483647 w 68"/>
                  <a:gd name="T19" fmla="*/ 2147483647 h 107"/>
                  <a:gd name="T20" fmla="*/ 2147483647 w 68"/>
                  <a:gd name="T21" fmla="*/ 2147483647 h 107"/>
                  <a:gd name="T22" fmla="*/ 2147483647 w 68"/>
                  <a:gd name="T23" fmla="*/ 2147483647 h 107"/>
                  <a:gd name="T24" fmla="*/ 0 w 68"/>
                  <a:gd name="T25" fmla="*/ 2147483647 h 107"/>
                  <a:gd name="T26" fmla="*/ 2147483647 w 68"/>
                  <a:gd name="T27" fmla="*/ 2147483647 h 107"/>
                  <a:gd name="T28" fmla="*/ 2147483647 w 68"/>
                  <a:gd name="T29" fmla="*/ 2147483647 h 107"/>
                  <a:gd name="T30" fmla="*/ 2147483647 w 68"/>
                  <a:gd name="T31" fmla="*/ 2147483647 h 107"/>
                  <a:gd name="T32" fmla="*/ 2147483647 w 68"/>
                  <a:gd name="T33" fmla="*/ 2147483647 h 107"/>
                  <a:gd name="T34" fmla="*/ 2147483647 w 68"/>
                  <a:gd name="T35" fmla="*/ 2147483647 h 107"/>
                  <a:gd name="T36" fmla="*/ 2147483647 w 68"/>
                  <a:gd name="T37" fmla="*/ 2147483647 h 107"/>
                  <a:gd name="T38" fmla="*/ 2147483647 w 68"/>
                  <a:gd name="T39" fmla="*/ 2147483647 h 107"/>
                  <a:gd name="T40" fmla="*/ 2147483647 w 68"/>
                  <a:gd name="T41" fmla="*/ 2147483647 h 107"/>
                  <a:gd name="T42" fmla="*/ 2147483647 w 68"/>
                  <a:gd name="T43" fmla="*/ 2147483647 h 107"/>
                  <a:gd name="T44" fmla="*/ 2147483647 w 68"/>
                  <a:gd name="T45" fmla="*/ 2147483647 h 107"/>
                  <a:gd name="T46" fmla="*/ 2147483647 w 68"/>
                  <a:gd name="T47" fmla="*/ 2147483647 h 107"/>
                  <a:gd name="T48" fmla="*/ 2147483647 w 68"/>
                  <a:gd name="T49" fmla="*/ 2147483647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107">
                    <a:moveTo>
                      <a:pt x="68" y="98"/>
                    </a:moveTo>
                    <a:lnTo>
                      <a:pt x="67" y="74"/>
                    </a:lnTo>
                    <a:lnTo>
                      <a:pt x="66" y="49"/>
                    </a:lnTo>
                    <a:lnTo>
                      <a:pt x="64" y="24"/>
                    </a:lnTo>
                    <a:lnTo>
                      <a:pt x="63" y="0"/>
                    </a:lnTo>
                    <a:lnTo>
                      <a:pt x="55" y="1"/>
                    </a:lnTo>
                    <a:lnTo>
                      <a:pt x="48" y="2"/>
                    </a:lnTo>
                    <a:lnTo>
                      <a:pt x="40" y="4"/>
                    </a:lnTo>
                    <a:lnTo>
                      <a:pt x="32" y="5"/>
                    </a:lnTo>
                    <a:lnTo>
                      <a:pt x="24" y="7"/>
                    </a:lnTo>
                    <a:lnTo>
                      <a:pt x="17" y="8"/>
                    </a:lnTo>
                    <a:lnTo>
                      <a:pt x="9" y="9"/>
                    </a:lnTo>
                    <a:lnTo>
                      <a:pt x="0" y="10"/>
                    </a:lnTo>
                    <a:lnTo>
                      <a:pt x="2" y="35"/>
                    </a:lnTo>
                    <a:lnTo>
                      <a:pt x="4" y="59"/>
                    </a:lnTo>
                    <a:lnTo>
                      <a:pt x="5" y="83"/>
                    </a:lnTo>
                    <a:lnTo>
                      <a:pt x="6" y="107"/>
                    </a:lnTo>
                    <a:lnTo>
                      <a:pt x="14" y="106"/>
                    </a:lnTo>
                    <a:lnTo>
                      <a:pt x="22" y="105"/>
                    </a:lnTo>
                    <a:lnTo>
                      <a:pt x="29" y="104"/>
                    </a:lnTo>
                    <a:lnTo>
                      <a:pt x="37" y="103"/>
                    </a:lnTo>
                    <a:lnTo>
                      <a:pt x="45" y="102"/>
                    </a:lnTo>
                    <a:lnTo>
                      <a:pt x="53" y="100"/>
                    </a:lnTo>
                    <a:lnTo>
                      <a:pt x="60" y="99"/>
                    </a:lnTo>
                    <a:lnTo>
                      <a:pt x="6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7" name="Freeform 174"/>
              <p:cNvSpPr>
                <a:spLocks/>
              </p:cNvSpPr>
              <p:nvPr/>
            </p:nvSpPr>
            <p:spPr bwMode="auto">
              <a:xfrm>
                <a:off x="4860926" y="2717801"/>
                <a:ext cx="36513" cy="52388"/>
              </a:xfrm>
              <a:custGeom>
                <a:avLst/>
                <a:gdLst>
                  <a:gd name="T0" fmla="*/ 2147483647 w 45"/>
                  <a:gd name="T1" fmla="*/ 0 h 66"/>
                  <a:gd name="T2" fmla="*/ 2147483647 w 45"/>
                  <a:gd name="T3" fmla="*/ 2147483647 h 66"/>
                  <a:gd name="T4" fmla="*/ 2147483647 w 45"/>
                  <a:gd name="T5" fmla="*/ 2147483647 h 66"/>
                  <a:gd name="T6" fmla="*/ 2147483647 w 45"/>
                  <a:gd name="T7" fmla="*/ 2147483647 h 66"/>
                  <a:gd name="T8" fmla="*/ 2147483647 w 45"/>
                  <a:gd name="T9" fmla="*/ 2147483647 h 66"/>
                  <a:gd name="T10" fmla="*/ 2147483647 w 45"/>
                  <a:gd name="T11" fmla="*/ 2147483647 h 66"/>
                  <a:gd name="T12" fmla="*/ 2147483647 w 45"/>
                  <a:gd name="T13" fmla="*/ 2147483647 h 66"/>
                  <a:gd name="T14" fmla="*/ 2147483647 w 45"/>
                  <a:gd name="T15" fmla="*/ 2147483647 h 66"/>
                  <a:gd name="T16" fmla="*/ 2147483647 w 45"/>
                  <a:gd name="T17" fmla="*/ 2147483647 h 66"/>
                  <a:gd name="T18" fmla="*/ 2147483647 w 45"/>
                  <a:gd name="T19" fmla="*/ 2147483647 h 66"/>
                  <a:gd name="T20" fmla="*/ 2147483647 w 45"/>
                  <a:gd name="T21" fmla="*/ 2147483647 h 66"/>
                  <a:gd name="T22" fmla="*/ 0 w 45"/>
                  <a:gd name="T23" fmla="*/ 2147483647 h 66"/>
                  <a:gd name="T24" fmla="*/ 0 w 45"/>
                  <a:gd name="T25" fmla="*/ 2147483647 h 66"/>
                  <a:gd name="T26" fmla="*/ 2147483647 w 45"/>
                  <a:gd name="T27" fmla="*/ 2147483647 h 66"/>
                  <a:gd name="T28" fmla="*/ 2147483647 w 45"/>
                  <a:gd name="T29" fmla="*/ 2147483647 h 66"/>
                  <a:gd name="T30" fmla="*/ 2147483647 w 45"/>
                  <a:gd name="T31" fmla="*/ 2147483647 h 66"/>
                  <a:gd name="T32" fmla="*/ 2147483647 w 45"/>
                  <a:gd name="T33" fmla="*/ 2147483647 h 66"/>
                  <a:gd name="T34" fmla="*/ 2147483647 w 45"/>
                  <a:gd name="T35" fmla="*/ 2147483647 h 66"/>
                  <a:gd name="T36" fmla="*/ 2147483647 w 45"/>
                  <a:gd name="T37" fmla="*/ 2147483647 h 66"/>
                  <a:gd name="T38" fmla="*/ 2147483647 w 45"/>
                  <a:gd name="T39" fmla="*/ 2147483647 h 66"/>
                  <a:gd name="T40" fmla="*/ 2147483647 w 45"/>
                  <a:gd name="T41" fmla="*/ 2147483647 h 66"/>
                  <a:gd name="T42" fmla="*/ 2147483647 w 45"/>
                  <a:gd name="T43" fmla="*/ 2147483647 h 66"/>
                  <a:gd name="T44" fmla="*/ 2147483647 w 45"/>
                  <a:gd name="T45" fmla="*/ 2147483647 h 66"/>
                  <a:gd name="T46" fmla="*/ 2147483647 w 45"/>
                  <a:gd name="T47" fmla="*/ 2147483647 h 66"/>
                  <a:gd name="T48" fmla="*/ 2147483647 w 45"/>
                  <a:gd name="T49" fmla="*/ 0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 h="66">
                    <a:moveTo>
                      <a:pt x="45" y="0"/>
                    </a:moveTo>
                    <a:lnTo>
                      <a:pt x="39" y="2"/>
                    </a:lnTo>
                    <a:lnTo>
                      <a:pt x="33" y="3"/>
                    </a:lnTo>
                    <a:lnTo>
                      <a:pt x="28" y="4"/>
                    </a:lnTo>
                    <a:lnTo>
                      <a:pt x="23" y="5"/>
                    </a:lnTo>
                    <a:lnTo>
                      <a:pt x="17" y="7"/>
                    </a:lnTo>
                    <a:lnTo>
                      <a:pt x="12" y="8"/>
                    </a:lnTo>
                    <a:lnTo>
                      <a:pt x="7" y="10"/>
                    </a:lnTo>
                    <a:lnTo>
                      <a:pt x="1" y="11"/>
                    </a:lnTo>
                    <a:lnTo>
                      <a:pt x="1" y="25"/>
                    </a:lnTo>
                    <a:lnTo>
                      <a:pt x="1" y="38"/>
                    </a:lnTo>
                    <a:lnTo>
                      <a:pt x="0" y="52"/>
                    </a:lnTo>
                    <a:lnTo>
                      <a:pt x="0" y="66"/>
                    </a:lnTo>
                    <a:lnTo>
                      <a:pt x="5" y="65"/>
                    </a:lnTo>
                    <a:lnTo>
                      <a:pt x="11" y="64"/>
                    </a:lnTo>
                    <a:lnTo>
                      <a:pt x="16" y="64"/>
                    </a:lnTo>
                    <a:lnTo>
                      <a:pt x="22" y="63"/>
                    </a:lnTo>
                    <a:lnTo>
                      <a:pt x="27" y="61"/>
                    </a:lnTo>
                    <a:lnTo>
                      <a:pt x="32" y="60"/>
                    </a:lnTo>
                    <a:lnTo>
                      <a:pt x="38" y="60"/>
                    </a:lnTo>
                    <a:lnTo>
                      <a:pt x="43" y="59"/>
                    </a:lnTo>
                    <a:lnTo>
                      <a:pt x="45" y="44"/>
                    </a:lnTo>
                    <a:lnTo>
                      <a:pt x="45" y="29"/>
                    </a:lnTo>
                    <a:lnTo>
                      <a:pt x="45" y="15"/>
                    </a:lnTo>
                    <a:lnTo>
                      <a:pt x="45"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8" name="Freeform 175"/>
              <p:cNvSpPr>
                <a:spLocks/>
              </p:cNvSpPr>
              <p:nvPr/>
            </p:nvSpPr>
            <p:spPr bwMode="auto">
              <a:xfrm>
                <a:off x="4857751" y="2808288"/>
                <a:ext cx="38100" cy="46038"/>
              </a:xfrm>
              <a:custGeom>
                <a:avLst/>
                <a:gdLst>
                  <a:gd name="T0" fmla="*/ 2147483647 w 47"/>
                  <a:gd name="T1" fmla="*/ 2147483647 h 57"/>
                  <a:gd name="T2" fmla="*/ 2147483647 w 47"/>
                  <a:gd name="T3" fmla="*/ 2147483647 h 57"/>
                  <a:gd name="T4" fmla="*/ 2147483647 w 47"/>
                  <a:gd name="T5" fmla="*/ 2147483647 h 57"/>
                  <a:gd name="T6" fmla="*/ 2147483647 w 47"/>
                  <a:gd name="T7" fmla="*/ 2147483647 h 57"/>
                  <a:gd name="T8" fmla="*/ 0 w 47"/>
                  <a:gd name="T9" fmla="*/ 2147483647 h 57"/>
                  <a:gd name="T10" fmla="*/ 2147483647 w 47"/>
                  <a:gd name="T11" fmla="*/ 2147483647 h 57"/>
                  <a:gd name="T12" fmla="*/ 2147483647 w 47"/>
                  <a:gd name="T13" fmla="*/ 2147483647 h 57"/>
                  <a:gd name="T14" fmla="*/ 2147483647 w 47"/>
                  <a:gd name="T15" fmla="*/ 2147483647 h 57"/>
                  <a:gd name="T16" fmla="*/ 2147483647 w 47"/>
                  <a:gd name="T17" fmla="*/ 2147483647 h 57"/>
                  <a:gd name="T18" fmla="*/ 2147483647 w 47"/>
                  <a:gd name="T19" fmla="*/ 2147483647 h 57"/>
                  <a:gd name="T20" fmla="*/ 2147483647 w 47"/>
                  <a:gd name="T21" fmla="*/ 2147483647 h 57"/>
                  <a:gd name="T22" fmla="*/ 2147483647 w 47"/>
                  <a:gd name="T23" fmla="*/ 2147483647 h 57"/>
                  <a:gd name="T24" fmla="*/ 2147483647 w 47"/>
                  <a:gd name="T25" fmla="*/ 2147483647 h 57"/>
                  <a:gd name="T26" fmla="*/ 2147483647 w 47"/>
                  <a:gd name="T27" fmla="*/ 2147483647 h 57"/>
                  <a:gd name="T28" fmla="*/ 2147483647 w 47"/>
                  <a:gd name="T29" fmla="*/ 2147483647 h 57"/>
                  <a:gd name="T30" fmla="*/ 2147483647 w 47"/>
                  <a:gd name="T31" fmla="*/ 2147483647 h 57"/>
                  <a:gd name="T32" fmla="*/ 2147483647 w 47"/>
                  <a:gd name="T33" fmla="*/ 0 h 57"/>
                  <a:gd name="T34" fmla="*/ 2147483647 w 47"/>
                  <a:gd name="T35" fmla="*/ 2147483647 h 57"/>
                  <a:gd name="T36" fmla="*/ 2147483647 w 47"/>
                  <a:gd name="T37" fmla="*/ 2147483647 h 57"/>
                  <a:gd name="T38" fmla="*/ 2147483647 w 47"/>
                  <a:gd name="T39" fmla="*/ 2147483647 h 57"/>
                  <a:gd name="T40" fmla="*/ 2147483647 w 47"/>
                  <a:gd name="T41" fmla="*/ 2147483647 h 57"/>
                  <a:gd name="T42" fmla="*/ 2147483647 w 47"/>
                  <a:gd name="T43" fmla="*/ 2147483647 h 57"/>
                  <a:gd name="T44" fmla="*/ 2147483647 w 47"/>
                  <a:gd name="T45" fmla="*/ 2147483647 h 57"/>
                  <a:gd name="T46" fmla="*/ 2147483647 w 47"/>
                  <a:gd name="T47" fmla="*/ 2147483647 h 57"/>
                  <a:gd name="T48" fmla="*/ 2147483647 w 47"/>
                  <a:gd name="T49" fmla="*/ 214748364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57">
                    <a:moveTo>
                      <a:pt x="2" y="5"/>
                    </a:moveTo>
                    <a:lnTo>
                      <a:pt x="2" y="18"/>
                    </a:lnTo>
                    <a:lnTo>
                      <a:pt x="1" y="31"/>
                    </a:lnTo>
                    <a:lnTo>
                      <a:pt x="1" y="43"/>
                    </a:lnTo>
                    <a:lnTo>
                      <a:pt x="0" y="57"/>
                    </a:lnTo>
                    <a:lnTo>
                      <a:pt x="6" y="57"/>
                    </a:lnTo>
                    <a:lnTo>
                      <a:pt x="12" y="56"/>
                    </a:lnTo>
                    <a:lnTo>
                      <a:pt x="16" y="56"/>
                    </a:lnTo>
                    <a:lnTo>
                      <a:pt x="22" y="55"/>
                    </a:lnTo>
                    <a:lnTo>
                      <a:pt x="28" y="55"/>
                    </a:lnTo>
                    <a:lnTo>
                      <a:pt x="33" y="55"/>
                    </a:lnTo>
                    <a:lnTo>
                      <a:pt x="39" y="54"/>
                    </a:lnTo>
                    <a:lnTo>
                      <a:pt x="45" y="54"/>
                    </a:lnTo>
                    <a:lnTo>
                      <a:pt x="45" y="40"/>
                    </a:lnTo>
                    <a:lnTo>
                      <a:pt x="46" y="26"/>
                    </a:lnTo>
                    <a:lnTo>
                      <a:pt x="46" y="13"/>
                    </a:lnTo>
                    <a:lnTo>
                      <a:pt x="47" y="0"/>
                    </a:lnTo>
                    <a:lnTo>
                      <a:pt x="42" y="1"/>
                    </a:lnTo>
                    <a:lnTo>
                      <a:pt x="36" y="1"/>
                    </a:lnTo>
                    <a:lnTo>
                      <a:pt x="30" y="2"/>
                    </a:lnTo>
                    <a:lnTo>
                      <a:pt x="25" y="2"/>
                    </a:lnTo>
                    <a:lnTo>
                      <a:pt x="20" y="3"/>
                    </a:lnTo>
                    <a:lnTo>
                      <a:pt x="14" y="4"/>
                    </a:lnTo>
                    <a:lnTo>
                      <a:pt x="8" y="4"/>
                    </a:lnTo>
                    <a:lnTo>
                      <a:pt x="2" y="5"/>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29" name="Freeform 176"/>
              <p:cNvSpPr>
                <a:spLocks/>
              </p:cNvSpPr>
              <p:nvPr/>
            </p:nvSpPr>
            <p:spPr bwMode="auto">
              <a:xfrm>
                <a:off x="4862513" y="2622551"/>
                <a:ext cx="34925" cy="57150"/>
              </a:xfrm>
              <a:custGeom>
                <a:avLst/>
                <a:gdLst>
                  <a:gd name="T0" fmla="*/ 2147483647 w 44"/>
                  <a:gd name="T1" fmla="*/ 0 h 72"/>
                  <a:gd name="T2" fmla="*/ 2147483647 w 44"/>
                  <a:gd name="T3" fmla="*/ 2147483647 h 72"/>
                  <a:gd name="T4" fmla="*/ 2147483647 w 44"/>
                  <a:gd name="T5" fmla="*/ 2147483647 h 72"/>
                  <a:gd name="T6" fmla="*/ 2147483647 w 44"/>
                  <a:gd name="T7" fmla="*/ 2147483647 h 72"/>
                  <a:gd name="T8" fmla="*/ 2147483647 w 44"/>
                  <a:gd name="T9" fmla="*/ 2147483647 h 72"/>
                  <a:gd name="T10" fmla="*/ 2147483647 w 44"/>
                  <a:gd name="T11" fmla="*/ 2147483647 h 72"/>
                  <a:gd name="T12" fmla="*/ 2147483647 w 44"/>
                  <a:gd name="T13" fmla="*/ 2147483647 h 72"/>
                  <a:gd name="T14" fmla="*/ 2147483647 w 44"/>
                  <a:gd name="T15" fmla="*/ 2147483647 h 72"/>
                  <a:gd name="T16" fmla="*/ 0 w 44"/>
                  <a:gd name="T17" fmla="*/ 2147483647 h 72"/>
                  <a:gd name="T18" fmla="*/ 0 w 44"/>
                  <a:gd name="T19" fmla="*/ 2147483647 h 72"/>
                  <a:gd name="T20" fmla="*/ 0 w 44"/>
                  <a:gd name="T21" fmla="*/ 2147483647 h 72"/>
                  <a:gd name="T22" fmla="*/ 0 w 44"/>
                  <a:gd name="T23" fmla="*/ 2147483647 h 72"/>
                  <a:gd name="T24" fmla="*/ 0 w 44"/>
                  <a:gd name="T25" fmla="*/ 2147483647 h 72"/>
                  <a:gd name="T26" fmla="*/ 2147483647 w 44"/>
                  <a:gd name="T27" fmla="*/ 2147483647 h 72"/>
                  <a:gd name="T28" fmla="*/ 2147483647 w 44"/>
                  <a:gd name="T29" fmla="*/ 2147483647 h 72"/>
                  <a:gd name="T30" fmla="*/ 2147483647 w 44"/>
                  <a:gd name="T31" fmla="*/ 2147483647 h 72"/>
                  <a:gd name="T32" fmla="*/ 2147483647 w 44"/>
                  <a:gd name="T33" fmla="*/ 2147483647 h 72"/>
                  <a:gd name="T34" fmla="*/ 2147483647 w 44"/>
                  <a:gd name="T35" fmla="*/ 2147483647 h 72"/>
                  <a:gd name="T36" fmla="*/ 2147483647 w 44"/>
                  <a:gd name="T37" fmla="*/ 2147483647 h 72"/>
                  <a:gd name="T38" fmla="*/ 2147483647 w 44"/>
                  <a:gd name="T39" fmla="*/ 2147483647 h 72"/>
                  <a:gd name="T40" fmla="*/ 2147483647 w 44"/>
                  <a:gd name="T41" fmla="*/ 2147483647 h 72"/>
                  <a:gd name="T42" fmla="*/ 2147483647 w 44"/>
                  <a:gd name="T43" fmla="*/ 2147483647 h 72"/>
                  <a:gd name="T44" fmla="*/ 2147483647 w 44"/>
                  <a:gd name="T45" fmla="*/ 2147483647 h 72"/>
                  <a:gd name="T46" fmla="*/ 2147483647 w 44"/>
                  <a:gd name="T47" fmla="*/ 2147483647 h 72"/>
                  <a:gd name="T48" fmla="*/ 2147483647 w 44"/>
                  <a:gd name="T49" fmla="*/ 0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 h="72">
                    <a:moveTo>
                      <a:pt x="44" y="0"/>
                    </a:moveTo>
                    <a:lnTo>
                      <a:pt x="38" y="2"/>
                    </a:lnTo>
                    <a:lnTo>
                      <a:pt x="32" y="3"/>
                    </a:lnTo>
                    <a:lnTo>
                      <a:pt x="27" y="5"/>
                    </a:lnTo>
                    <a:lnTo>
                      <a:pt x="22" y="6"/>
                    </a:lnTo>
                    <a:lnTo>
                      <a:pt x="16" y="9"/>
                    </a:lnTo>
                    <a:lnTo>
                      <a:pt x="11" y="10"/>
                    </a:lnTo>
                    <a:lnTo>
                      <a:pt x="6" y="12"/>
                    </a:lnTo>
                    <a:lnTo>
                      <a:pt x="0" y="15"/>
                    </a:lnTo>
                    <a:lnTo>
                      <a:pt x="0" y="30"/>
                    </a:lnTo>
                    <a:lnTo>
                      <a:pt x="0" y="43"/>
                    </a:lnTo>
                    <a:lnTo>
                      <a:pt x="0" y="57"/>
                    </a:lnTo>
                    <a:lnTo>
                      <a:pt x="0" y="72"/>
                    </a:lnTo>
                    <a:lnTo>
                      <a:pt x="6" y="71"/>
                    </a:lnTo>
                    <a:lnTo>
                      <a:pt x="11" y="70"/>
                    </a:lnTo>
                    <a:lnTo>
                      <a:pt x="16" y="68"/>
                    </a:lnTo>
                    <a:lnTo>
                      <a:pt x="22" y="66"/>
                    </a:lnTo>
                    <a:lnTo>
                      <a:pt x="27" y="65"/>
                    </a:lnTo>
                    <a:lnTo>
                      <a:pt x="32" y="63"/>
                    </a:lnTo>
                    <a:lnTo>
                      <a:pt x="38" y="62"/>
                    </a:lnTo>
                    <a:lnTo>
                      <a:pt x="44" y="61"/>
                    </a:lnTo>
                    <a:lnTo>
                      <a:pt x="44" y="46"/>
                    </a:lnTo>
                    <a:lnTo>
                      <a:pt x="44" y="30"/>
                    </a:lnTo>
                    <a:lnTo>
                      <a:pt x="44" y="15"/>
                    </a:lnTo>
                    <a:lnTo>
                      <a:pt x="44"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30" name="Freeform 177"/>
              <p:cNvSpPr>
                <a:spLocks/>
              </p:cNvSpPr>
              <p:nvPr/>
            </p:nvSpPr>
            <p:spPr bwMode="auto">
              <a:xfrm>
                <a:off x="4859338" y="2522538"/>
                <a:ext cx="36513" cy="63500"/>
              </a:xfrm>
              <a:custGeom>
                <a:avLst/>
                <a:gdLst>
                  <a:gd name="T0" fmla="*/ 2147483647 w 46"/>
                  <a:gd name="T1" fmla="*/ 0 h 81"/>
                  <a:gd name="T2" fmla="*/ 2147483647 w 46"/>
                  <a:gd name="T3" fmla="*/ 2147483647 h 81"/>
                  <a:gd name="T4" fmla="*/ 2147483647 w 46"/>
                  <a:gd name="T5" fmla="*/ 2147483647 h 81"/>
                  <a:gd name="T6" fmla="*/ 2147483647 w 46"/>
                  <a:gd name="T7" fmla="*/ 2147483647 h 81"/>
                  <a:gd name="T8" fmla="*/ 2147483647 w 46"/>
                  <a:gd name="T9" fmla="*/ 2147483647 h 81"/>
                  <a:gd name="T10" fmla="*/ 2147483647 w 46"/>
                  <a:gd name="T11" fmla="*/ 2147483647 h 81"/>
                  <a:gd name="T12" fmla="*/ 2147483647 w 46"/>
                  <a:gd name="T13" fmla="*/ 2147483647 h 81"/>
                  <a:gd name="T14" fmla="*/ 2147483647 w 46"/>
                  <a:gd name="T15" fmla="*/ 2147483647 h 81"/>
                  <a:gd name="T16" fmla="*/ 0 w 46"/>
                  <a:gd name="T17" fmla="*/ 2147483647 h 81"/>
                  <a:gd name="T18" fmla="*/ 2147483647 w 46"/>
                  <a:gd name="T19" fmla="*/ 2147483647 h 81"/>
                  <a:gd name="T20" fmla="*/ 2147483647 w 46"/>
                  <a:gd name="T21" fmla="*/ 2147483647 h 81"/>
                  <a:gd name="T22" fmla="*/ 2147483647 w 46"/>
                  <a:gd name="T23" fmla="*/ 2147483647 h 81"/>
                  <a:gd name="T24" fmla="*/ 2147483647 w 46"/>
                  <a:gd name="T25" fmla="*/ 2147483647 h 81"/>
                  <a:gd name="T26" fmla="*/ 2147483647 w 46"/>
                  <a:gd name="T27" fmla="*/ 2147483647 h 81"/>
                  <a:gd name="T28" fmla="*/ 2147483647 w 46"/>
                  <a:gd name="T29" fmla="*/ 2147483647 h 81"/>
                  <a:gd name="T30" fmla="*/ 2147483647 w 46"/>
                  <a:gd name="T31" fmla="*/ 2147483647 h 81"/>
                  <a:gd name="T32" fmla="*/ 2147483647 w 46"/>
                  <a:gd name="T33" fmla="*/ 2147483647 h 81"/>
                  <a:gd name="T34" fmla="*/ 2147483647 w 46"/>
                  <a:gd name="T35" fmla="*/ 2147483647 h 81"/>
                  <a:gd name="T36" fmla="*/ 2147483647 w 46"/>
                  <a:gd name="T37" fmla="*/ 2147483647 h 81"/>
                  <a:gd name="T38" fmla="*/ 2147483647 w 46"/>
                  <a:gd name="T39" fmla="*/ 2147483647 h 81"/>
                  <a:gd name="T40" fmla="*/ 2147483647 w 46"/>
                  <a:gd name="T41" fmla="*/ 2147483647 h 81"/>
                  <a:gd name="T42" fmla="*/ 2147483647 w 46"/>
                  <a:gd name="T43" fmla="*/ 2147483647 h 81"/>
                  <a:gd name="T44" fmla="*/ 2147483647 w 46"/>
                  <a:gd name="T45" fmla="*/ 2147483647 h 81"/>
                  <a:gd name="T46" fmla="*/ 2147483647 w 46"/>
                  <a:gd name="T47" fmla="*/ 2147483647 h 81"/>
                  <a:gd name="T48" fmla="*/ 2147483647 w 46"/>
                  <a:gd name="T49" fmla="*/ 0 h 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81">
                    <a:moveTo>
                      <a:pt x="43" y="0"/>
                    </a:moveTo>
                    <a:lnTo>
                      <a:pt x="37" y="2"/>
                    </a:lnTo>
                    <a:lnTo>
                      <a:pt x="33" y="5"/>
                    </a:lnTo>
                    <a:lnTo>
                      <a:pt x="27" y="7"/>
                    </a:lnTo>
                    <a:lnTo>
                      <a:pt x="22" y="9"/>
                    </a:lnTo>
                    <a:lnTo>
                      <a:pt x="17" y="13"/>
                    </a:lnTo>
                    <a:lnTo>
                      <a:pt x="12" y="15"/>
                    </a:lnTo>
                    <a:lnTo>
                      <a:pt x="6" y="17"/>
                    </a:lnTo>
                    <a:lnTo>
                      <a:pt x="0" y="20"/>
                    </a:lnTo>
                    <a:lnTo>
                      <a:pt x="2" y="35"/>
                    </a:lnTo>
                    <a:lnTo>
                      <a:pt x="2" y="50"/>
                    </a:lnTo>
                    <a:lnTo>
                      <a:pt x="3" y="66"/>
                    </a:lnTo>
                    <a:lnTo>
                      <a:pt x="3" y="81"/>
                    </a:lnTo>
                    <a:lnTo>
                      <a:pt x="8" y="78"/>
                    </a:lnTo>
                    <a:lnTo>
                      <a:pt x="14" y="76"/>
                    </a:lnTo>
                    <a:lnTo>
                      <a:pt x="19" y="74"/>
                    </a:lnTo>
                    <a:lnTo>
                      <a:pt x="25" y="71"/>
                    </a:lnTo>
                    <a:lnTo>
                      <a:pt x="30" y="70"/>
                    </a:lnTo>
                    <a:lnTo>
                      <a:pt x="35" y="68"/>
                    </a:lnTo>
                    <a:lnTo>
                      <a:pt x="41" y="66"/>
                    </a:lnTo>
                    <a:lnTo>
                      <a:pt x="46" y="63"/>
                    </a:lnTo>
                    <a:lnTo>
                      <a:pt x="45" y="47"/>
                    </a:lnTo>
                    <a:lnTo>
                      <a:pt x="45" y="32"/>
                    </a:lnTo>
                    <a:lnTo>
                      <a:pt x="44" y="16"/>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31" name="Freeform 178"/>
              <p:cNvSpPr>
                <a:spLocks/>
              </p:cNvSpPr>
              <p:nvPr/>
            </p:nvSpPr>
            <p:spPr bwMode="auto">
              <a:xfrm>
                <a:off x="4918076" y="2497138"/>
                <a:ext cx="36513" cy="66675"/>
              </a:xfrm>
              <a:custGeom>
                <a:avLst/>
                <a:gdLst>
                  <a:gd name="T0" fmla="*/ 2147483647 w 46"/>
                  <a:gd name="T1" fmla="*/ 2147483647 h 84"/>
                  <a:gd name="T2" fmla="*/ 2147483647 w 46"/>
                  <a:gd name="T3" fmla="*/ 2147483647 h 84"/>
                  <a:gd name="T4" fmla="*/ 2147483647 w 46"/>
                  <a:gd name="T5" fmla="*/ 2147483647 h 84"/>
                  <a:gd name="T6" fmla="*/ 2147483647 w 46"/>
                  <a:gd name="T7" fmla="*/ 2147483647 h 84"/>
                  <a:gd name="T8" fmla="*/ 2147483647 w 46"/>
                  <a:gd name="T9" fmla="*/ 0 h 84"/>
                  <a:gd name="T10" fmla="*/ 2147483647 w 46"/>
                  <a:gd name="T11" fmla="*/ 2147483647 h 84"/>
                  <a:gd name="T12" fmla="*/ 2147483647 w 46"/>
                  <a:gd name="T13" fmla="*/ 2147483647 h 84"/>
                  <a:gd name="T14" fmla="*/ 2147483647 w 46"/>
                  <a:gd name="T15" fmla="*/ 2147483647 h 84"/>
                  <a:gd name="T16" fmla="*/ 2147483647 w 46"/>
                  <a:gd name="T17" fmla="*/ 2147483647 h 84"/>
                  <a:gd name="T18" fmla="*/ 2147483647 w 46"/>
                  <a:gd name="T19" fmla="*/ 2147483647 h 84"/>
                  <a:gd name="T20" fmla="*/ 2147483647 w 46"/>
                  <a:gd name="T21" fmla="*/ 2147483647 h 84"/>
                  <a:gd name="T22" fmla="*/ 2147483647 w 46"/>
                  <a:gd name="T23" fmla="*/ 2147483647 h 84"/>
                  <a:gd name="T24" fmla="*/ 0 w 46"/>
                  <a:gd name="T25" fmla="*/ 2147483647 h 84"/>
                  <a:gd name="T26" fmla="*/ 2147483647 w 46"/>
                  <a:gd name="T27" fmla="*/ 2147483647 h 84"/>
                  <a:gd name="T28" fmla="*/ 2147483647 w 46"/>
                  <a:gd name="T29" fmla="*/ 2147483647 h 84"/>
                  <a:gd name="T30" fmla="*/ 2147483647 w 46"/>
                  <a:gd name="T31" fmla="*/ 2147483647 h 84"/>
                  <a:gd name="T32" fmla="*/ 2147483647 w 46"/>
                  <a:gd name="T33" fmla="*/ 2147483647 h 84"/>
                  <a:gd name="T34" fmla="*/ 2147483647 w 46"/>
                  <a:gd name="T35" fmla="*/ 2147483647 h 84"/>
                  <a:gd name="T36" fmla="*/ 2147483647 w 46"/>
                  <a:gd name="T37" fmla="*/ 2147483647 h 84"/>
                  <a:gd name="T38" fmla="*/ 2147483647 w 46"/>
                  <a:gd name="T39" fmla="*/ 2147483647 h 84"/>
                  <a:gd name="T40" fmla="*/ 2147483647 w 46"/>
                  <a:gd name="T41" fmla="*/ 2147483647 h 84"/>
                  <a:gd name="T42" fmla="*/ 2147483647 w 46"/>
                  <a:gd name="T43" fmla="*/ 2147483647 h 84"/>
                  <a:gd name="T44" fmla="*/ 2147483647 w 46"/>
                  <a:gd name="T45" fmla="*/ 2147483647 h 84"/>
                  <a:gd name="T46" fmla="*/ 2147483647 w 46"/>
                  <a:gd name="T47" fmla="*/ 2147483647 h 84"/>
                  <a:gd name="T48" fmla="*/ 2147483647 w 46"/>
                  <a:gd name="T49" fmla="*/ 2147483647 h 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84">
                    <a:moveTo>
                      <a:pt x="46" y="67"/>
                    </a:moveTo>
                    <a:lnTo>
                      <a:pt x="46" y="49"/>
                    </a:lnTo>
                    <a:lnTo>
                      <a:pt x="45" y="33"/>
                    </a:lnTo>
                    <a:lnTo>
                      <a:pt x="45" y="16"/>
                    </a:lnTo>
                    <a:lnTo>
                      <a:pt x="44" y="0"/>
                    </a:lnTo>
                    <a:lnTo>
                      <a:pt x="38" y="2"/>
                    </a:lnTo>
                    <a:lnTo>
                      <a:pt x="32" y="4"/>
                    </a:lnTo>
                    <a:lnTo>
                      <a:pt x="28" y="7"/>
                    </a:lnTo>
                    <a:lnTo>
                      <a:pt x="22" y="9"/>
                    </a:lnTo>
                    <a:lnTo>
                      <a:pt x="16" y="11"/>
                    </a:lnTo>
                    <a:lnTo>
                      <a:pt x="12" y="14"/>
                    </a:lnTo>
                    <a:lnTo>
                      <a:pt x="6" y="16"/>
                    </a:lnTo>
                    <a:lnTo>
                      <a:pt x="0" y="18"/>
                    </a:lnTo>
                    <a:lnTo>
                      <a:pt x="1" y="34"/>
                    </a:lnTo>
                    <a:lnTo>
                      <a:pt x="1" y="50"/>
                    </a:lnTo>
                    <a:lnTo>
                      <a:pt x="2" y="68"/>
                    </a:lnTo>
                    <a:lnTo>
                      <a:pt x="2" y="84"/>
                    </a:lnTo>
                    <a:lnTo>
                      <a:pt x="8" y="82"/>
                    </a:lnTo>
                    <a:lnTo>
                      <a:pt x="14" y="79"/>
                    </a:lnTo>
                    <a:lnTo>
                      <a:pt x="20" y="77"/>
                    </a:lnTo>
                    <a:lnTo>
                      <a:pt x="24" y="75"/>
                    </a:lnTo>
                    <a:lnTo>
                      <a:pt x="30" y="73"/>
                    </a:lnTo>
                    <a:lnTo>
                      <a:pt x="36" y="71"/>
                    </a:lnTo>
                    <a:lnTo>
                      <a:pt x="40" y="69"/>
                    </a:lnTo>
                    <a:lnTo>
                      <a:pt x="46"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32" name="Freeform 179"/>
              <p:cNvSpPr>
                <a:spLocks/>
              </p:cNvSpPr>
              <p:nvPr/>
            </p:nvSpPr>
            <p:spPr bwMode="auto">
              <a:xfrm>
                <a:off x="4921251" y="2603501"/>
                <a:ext cx="36513" cy="60325"/>
              </a:xfrm>
              <a:custGeom>
                <a:avLst/>
                <a:gdLst>
                  <a:gd name="T0" fmla="*/ 2147483647 w 45"/>
                  <a:gd name="T1" fmla="*/ 2147483647 h 76"/>
                  <a:gd name="T2" fmla="*/ 2147483647 w 45"/>
                  <a:gd name="T3" fmla="*/ 2147483647 h 76"/>
                  <a:gd name="T4" fmla="*/ 2147483647 w 45"/>
                  <a:gd name="T5" fmla="*/ 2147483647 h 76"/>
                  <a:gd name="T6" fmla="*/ 2147483647 w 45"/>
                  <a:gd name="T7" fmla="*/ 2147483647 h 76"/>
                  <a:gd name="T8" fmla="*/ 2147483647 w 45"/>
                  <a:gd name="T9" fmla="*/ 2147483647 h 76"/>
                  <a:gd name="T10" fmla="*/ 2147483647 w 45"/>
                  <a:gd name="T11" fmla="*/ 2147483647 h 76"/>
                  <a:gd name="T12" fmla="*/ 2147483647 w 45"/>
                  <a:gd name="T13" fmla="*/ 2147483647 h 76"/>
                  <a:gd name="T14" fmla="*/ 2147483647 w 45"/>
                  <a:gd name="T15" fmla="*/ 2147483647 h 76"/>
                  <a:gd name="T16" fmla="*/ 2147483647 w 45"/>
                  <a:gd name="T17" fmla="*/ 2147483647 h 76"/>
                  <a:gd name="T18" fmla="*/ 2147483647 w 45"/>
                  <a:gd name="T19" fmla="*/ 2147483647 h 76"/>
                  <a:gd name="T20" fmla="*/ 2147483647 w 45"/>
                  <a:gd name="T21" fmla="*/ 2147483647 h 76"/>
                  <a:gd name="T22" fmla="*/ 2147483647 w 45"/>
                  <a:gd name="T23" fmla="*/ 2147483647 h 76"/>
                  <a:gd name="T24" fmla="*/ 2147483647 w 45"/>
                  <a:gd name="T25" fmla="*/ 0 h 76"/>
                  <a:gd name="T26" fmla="*/ 2147483647 w 45"/>
                  <a:gd name="T27" fmla="*/ 2147483647 h 76"/>
                  <a:gd name="T28" fmla="*/ 2147483647 w 45"/>
                  <a:gd name="T29" fmla="*/ 2147483647 h 76"/>
                  <a:gd name="T30" fmla="*/ 2147483647 w 45"/>
                  <a:gd name="T31" fmla="*/ 2147483647 h 76"/>
                  <a:gd name="T32" fmla="*/ 2147483647 w 45"/>
                  <a:gd name="T33" fmla="*/ 2147483647 h 76"/>
                  <a:gd name="T34" fmla="*/ 2147483647 w 45"/>
                  <a:gd name="T35" fmla="*/ 2147483647 h 76"/>
                  <a:gd name="T36" fmla="*/ 2147483647 w 45"/>
                  <a:gd name="T37" fmla="*/ 2147483647 h 76"/>
                  <a:gd name="T38" fmla="*/ 2147483647 w 45"/>
                  <a:gd name="T39" fmla="*/ 2147483647 h 76"/>
                  <a:gd name="T40" fmla="*/ 0 w 45"/>
                  <a:gd name="T41" fmla="*/ 2147483647 h 76"/>
                  <a:gd name="T42" fmla="*/ 0 w 45"/>
                  <a:gd name="T43" fmla="*/ 2147483647 h 76"/>
                  <a:gd name="T44" fmla="*/ 0 w 45"/>
                  <a:gd name="T45" fmla="*/ 2147483647 h 76"/>
                  <a:gd name="T46" fmla="*/ 0 w 45"/>
                  <a:gd name="T47" fmla="*/ 2147483647 h 76"/>
                  <a:gd name="T48" fmla="*/ 2147483647 w 45"/>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 h="76">
                    <a:moveTo>
                      <a:pt x="1" y="76"/>
                    </a:moveTo>
                    <a:lnTo>
                      <a:pt x="7" y="75"/>
                    </a:lnTo>
                    <a:lnTo>
                      <a:pt x="11" y="74"/>
                    </a:lnTo>
                    <a:lnTo>
                      <a:pt x="17" y="73"/>
                    </a:lnTo>
                    <a:lnTo>
                      <a:pt x="23" y="71"/>
                    </a:lnTo>
                    <a:lnTo>
                      <a:pt x="27" y="69"/>
                    </a:lnTo>
                    <a:lnTo>
                      <a:pt x="33" y="68"/>
                    </a:lnTo>
                    <a:lnTo>
                      <a:pt x="39" y="66"/>
                    </a:lnTo>
                    <a:lnTo>
                      <a:pt x="45" y="65"/>
                    </a:lnTo>
                    <a:lnTo>
                      <a:pt x="45" y="49"/>
                    </a:lnTo>
                    <a:lnTo>
                      <a:pt x="45" y="33"/>
                    </a:lnTo>
                    <a:lnTo>
                      <a:pt x="45" y="16"/>
                    </a:lnTo>
                    <a:lnTo>
                      <a:pt x="44" y="0"/>
                    </a:lnTo>
                    <a:lnTo>
                      <a:pt x="38" y="2"/>
                    </a:lnTo>
                    <a:lnTo>
                      <a:pt x="32" y="4"/>
                    </a:lnTo>
                    <a:lnTo>
                      <a:pt x="27" y="5"/>
                    </a:lnTo>
                    <a:lnTo>
                      <a:pt x="22" y="7"/>
                    </a:lnTo>
                    <a:lnTo>
                      <a:pt x="16" y="8"/>
                    </a:lnTo>
                    <a:lnTo>
                      <a:pt x="11" y="11"/>
                    </a:lnTo>
                    <a:lnTo>
                      <a:pt x="6" y="12"/>
                    </a:lnTo>
                    <a:lnTo>
                      <a:pt x="0" y="14"/>
                    </a:lnTo>
                    <a:lnTo>
                      <a:pt x="0" y="29"/>
                    </a:lnTo>
                    <a:lnTo>
                      <a:pt x="0" y="45"/>
                    </a:lnTo>
                    <a:lnTo>
                      <a:pt x="0" y="60"/>
                    </a:lnTo>
                    <a:lnTo>
                      <a:pt x="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33" name="Freeform 180"/>
              <p:cNvSpPr>
                <a:spLocks/>
              </p:cNvSpPr>
              <p:nvPr/>
            </p:nvSpPr>
            <p:spPr bwMode="auto">
              <a:xfrm>
                <a:off x="4918076" y="2801938"/>
                <a:ext cx="38100" cy="49213"/>
              </a:xfrm>
              <a:custGeom>
                <a:avLst/>
                <a:gdLst>
                  <a:gd name="T0" fmla="*/ 2147483647 w 49"/>
                  <a:gd name="T1" fmla="*/ 0 h 61"/>
                  <a:gd name="T2" fmla="*/ 2147483647 w 49"/>
                  <a:gd name="T3" fmla="*/ 0 h 61"/>
                  <a:gd name="T4" fmla="*/ 2147483647 w 49"/>
                  <a:gd name="T5" fmla="*/ 2147483647 h 61"/>
                  <a:gd name="T6" fmla="*/ 2147483647 w 49"/>
                  <a:gd name="T7" fmla="*/ 2147483647 h 61"/>
                  <a:gd name="T8" fmla="*/ 2147483647 w 49"/>
                  <a:gd name="T9" fmla="*/ 2147483647 h 61"/>
                  <a:gd name="T10" fmla="*/ 2147483647 w 49"/>
                  <a:gd name="T11" fmla="*/ 2147483647 h 61"/>
                  <a:gd name="T12" fmla="*/ 2147483647 w 49"/>
                  <a:gd name="T13" fmla="*/ 2147483647 h 61"/>
                  <a:gd name="T14" fmla="*/ 2147483647 w 49"/>
                  <a:gd name="T15" fmla="*/ 2147483647 h 61"/>
                  <a:gd name="T16" fmla="*/ 2147483647 w 49"/>
                  <a:gd name="T17" fmla="*/ 2147483647 h 61"/>
                  <a:gd name="T18" fmla="*/ 2147483647 w 49"/>
                  <a:gd name="T19" fmla="*/ 2147483647 h 61"/>
                  <a:gd name="T20" fmla="*/ 2147483647 w 49"/>
                  <a:gd name="T21" fmla="*/ 2147483647 h 61"/>
                  <a:gd name="T22" fmla="*/ 2147483647 w 49"/>
                  <a:gd name="T23" fmla="*/ 2147483647 h 61"/>
                  <a:gd name="T24" fmla="*/ 0 w 49"/>
                  <a:gd name="T25" fmla="*/ 2147483647 h 61"/>
                  <a:gd name="T26" fmla="*/ 2147483647 w 49"/>
                  <a:gd name="T27" fmla="*/ 2147483647 h 61"/>
                  <a:gd name="T28" fmla="*/ 2147483647 w 49"/>
                  <a:gd name="T29" fmla="*/ 2147483647 h 61"/>
                  <a:gd name="T30" fmla="*/ 2147483647 w 49"/>
                  <a:gd name="T31" fmla="*/ 2147483647 h 61"/>
                  <a:gd name="T32" fmla="*/ 2147483647 w 49"/>
                  <a:gd name="T33" fmla="*/ 2147483647 h 61"/>
                  <a:gd name="T34" fmla="*/ 2147483647 w 49"/>
                  <a:gd name="T35" fmla="*/ 2147483647 h 61"/>
                  <a:gd name="T36" fmla="*/ 2147483647 w 49"/>
                  <a:gd name="T37" fmla="*/ 2147483647 h 61"/>
                  <a:gd name="T38" fmla="*/ 2147483647 w 49"/>
                  <a:gd name="T39" fmla="*/ 2147483647 h 61"/>
                  <a:gd name="T40" fmla="*/ 2147483647 w 49"/>
                  <a:gd name="T41" fmla="*/ 2147483647 h 61"/>
                  <a:gd name="T42" fmla="*/ 2147483647 w 49"/>
                  <a:gd name="T43" fmla="*/ 2147483647 h 61"/>
                  <a:gd name="T44" fmla="*/ 2147483647 w 49"/>
                  <a:gd name="T45" fmla="*/ 2147483647 h 61"/>
                  <a:gd name="T46" fmla="*/ 2147483647 w 49"/>
                  <a:gd name="T47" fmla="*/ 2147483647 h 61"/>
                  <a:gd name="T48" fmla="*/ 2147483647 w 49"/>
                  <a:gd name="T49" fmla="*/ 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 h="61">
                    <a:moveTo>
                      <a:pt x="49" y="0"/>
                    </a:moveTo>
                    <a:lnTo>
                      <a:pt x="43" y="0"/>
                    </a:lnTo>
                    <a:lnTo>
                      <a:pt x="37" y="1"/>
                    </a:lnTo>
                    <a:lnTo>
                      <a:pt x="31" y="1"/>
                    </a:lnTo>
                    <a:lnTo>
                      <a:pt x="25" y="2"/>
                    </a:lnTo>
                    <a:lnTo>
                      <a:pt x="20" y="2"/>
                    </a:lnTo>
                    <a:lnTo>
                      <a:pt x="14" y="3"/>
                    </a:lnTo>
                    <a:lnTo>
                      <a:pt x="8" y="3"/>
                    </a:lnTo>
                    <a:lnTo>
                      <a:pt x="2" y="4"/>
                    </a:lnTo>
                    <a:lnTo>
                      <a:pt x="2" y="18"/>
                    </a:lnTo>
                    <a:lnTo>
                      <a:pt x="1" y="32"/>
                    </a:lnTo>
                    <a:lnTo>
                      <a:pt x="1" y="47"/>
                    </a:lnTo>
                    <a:lnTo>
                      <a:pt x="0" y="61"/>
                    </a:lnTo>
                    <a:lnTo>
                      <a:pt x="6" y="61"/>
                    </a:lnTo>
                    <a:lnTo>
                      <a:pt x="12" y="59"/>
                    </a:lnTo>
                    <a:lnTo>
                      <a:pt x="17" y="59"/>
                    </a:lnTo>
                    <a:lnTo>
                      <a:pt x="23" y="58"/>
                    </a:lnTo>
                    <a:lnTo>
                      <a:pt x="29" y="58"/>
                    </a:lnTo>
                    <a:lnTo>
                      <a:pt x="35" y="58"/>
                    </a:lnTo>
                    <a:lnTo>
                      <a:pt x="40" y="57"/>
                    </a:lnTo>
                    <a:lnTo>
                      <a:pt x="46" y="57"/>
                    </a:lnTo>
                    <a:lnTo>
                      <a:pt x="46" y="42"/>
                    </a:lnTo>
                    <a:lnTo>
                      <a:pt x="47" y="28"/>
                    </a:lnTo>
                    <a:lnTo>
                      <a:pt x="47" y="14"/>
                    </a:lnTo>
                    <a:lnTo>
                      <a:pt x="49" y="0"/>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434" name="Freeform 181"/>
              <p:cNvSpPr>
                <a:spLocks/>
              </p:cNvSpPr>
              <p:nvPr/>
            </p:nvSpPr>
            <p:spPr bwMode="auto">
              <a:xfrm>
                <a:off x="4921251" y="2705101"/>
                <a:ext cx="36513" cy="53975"/>
              </a:xfrm>
              <a:custGeom>
                <a:avLst/>
                <a:gdLst>
                  <a:gd name="T0" fmla="*/ 0 w 45"/>
                  <a:gd name="T1" fmla="*/ 2147483647 h 69"/>
                  <a:gd name="T2" fmla="*/ 2147483647 w 45"/>
                  <a:gd name="T3" fmla="*/ 2147483647 h 69"/>
                  <a:gd name="T4" fmla="*/ 2147483647 w 45"/>
                  <a:gd name="T5" fmla="*/ 2147483647 h 69"/>
                  <a:gd name="T6" fmla="*/ 2147483647 w 45"/>
                  <a:gd name="T7" fmla="*/ 2147483647 h 69"/>
                  <a:gd name="T8" fmla="*/ 2147483647 w 45"/>
                  <a:gd name="T9" fmla="*/ 2147483647 h 69"/>
                  <a:gd name="T10" fmla="*/ 2147483647 w 45"/>
                  <a:gd name="T11" fmla="*/ 2147483647 h 69"/>
                  <a:gd name="T12" fmla="*/ 2147483647 w 45"/>
                  <a:gd name="T13" fmla="*/ 2147483647 h 69"/>
                  <a:gd name="T14" fmla="*/ 2147483647 w 45"/>
                  <a:gd name="T15" fmla="*/ 2147483647 h 69"/>
                  <a:gd name="T16" fmla="*/ 2147483647 w 45"/>
                  <a:gd name="T17" fmla="*/ 2147483647 h 69"/>
                  <a:gd name="T18" fmla="*/ 2147483647 w 45"/>
                  <a:gd name="T19" fmla="*/ 2147483647 h 69"/>
                  <a:gd name="T20" fmla="*/ 2147483647 w 45"/>
                  <a:gd name="T21" fmla="*/ 2147483647 h 69"/>
                  <a:gd name="T22" fmla="*/ 2147483647 w 45"/>
                  <a:gd name="T23" fmla="*/ 2147483647 h 69"/>
                  <a:gd name="T24" fmla="*/ 2147483647 w 45"/>
                  <a:gd name="T25" fmla="*/ 0 h 69"/>
                  <a:gd name="T26" fmla="*/ 2147483647 w 45"/>
                  <a:gd name="T27" fmla="*/ 2147483647 h 69"/>
                  <a:gd name="T28" fmla="*/ 2147483647 w 45"/>
                  <a:gd name="T29" fmla="*/ 2147483647 h 69"/>
                  <a:gd name="T30" fmla="*/ 2147483647 w 45"/>
                  <a:gd name="T31" fmla="*/ 2147483647 h 69"/>
                  <a:gd name="T32" fmla="*/ 2147483647 w 45"/>
                  <a:gd name="T33" fmla="*/ 2147483647 h 69"/>
                  <a:gd name="T34" fmla="*/ 2147483647 w 45"/>
                  <a:gd name="T35" fmla="*/ 2147483647 h 69"/>
                  <a:gd name="T36" fmla="*/ 2147483647 w 45"/>
                  <a:gd name="T37" fmla="*/ 2147483647 h 69"/>
                  <a:gd name="T38" fmla="*/ 2147483647 w 45"/>
                  <a:gd name="T39" fmla="*/ 2147483647 h 69"/>
                  <a:gd name="T40" fmla="*/ 2147483647 w 45"/>
                  <a:gd name="T41" fmla="*/ 2147483647 h 69"/>
                  <a:gd name="T42" fmla="*/ 0 w 45"/>
                  <a:gd name="T43" fmla="*/ 2147483647 h 69"/>
                  <a:gd name="T44" fmla="*/ 0 w 45"/>
                  <a:gd name="T45" fmla="*/ 2147483647 h 69"/>
                  <a:gd name="T46" fmla="*/ 0 w 45"/>
                  <a:gd name="T47" fmla="*/ 2147483647 h 69"/>
                  <a:gd name="T48" fmla="*/ 0 w 45"/>
                  <a:gd name="T49" fmla="*/ 214748364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 h="69">
                    <a:moveTo>
                      <a:pt x="0" y="69"/>
                    </a:moveTo>
                    <a:lnTo>
                      <a:pt x="6" y="68"/>
                    </a:lnTo>
                    <a:lnTo>
                      <a:pt x="11" y="67"/>
                    </a:lnTo>
                    <a:lnTo>
                      <a:pt x="16" y="67"/>
                    </a:lnTo>
                    <a:lnTo>
                      <a:pt x="22" y="66"/>
                    </a:lnTo>
                    <a:lnTo>
                      <a:pt x="27" y="65"/>
                    </a:lnTo>
                    <a:lnTo>
                      <a:pt x="33" y="64"/>
                    </a:lnTo>
                    <a:lnTo>
                      <a:pt x="39" y="64"/>
                    </a:lnTo>
                    <a:lnTo>
                      <a:pt x="45" y="62"/>
                    </a:lnTo>
                    <a:lnTo>
                      <a:pt x="45" y="46"/>
                    </a:lnTo>
                    <a:lnTo>
                      <a:pt x="45" y="31"/>
                    </a:lnTo>
                    <a:lnTo>
                      <a:pt x="45" y="15"/>
                    </a:lnTo>
                    <a:lnTo>
                      <a:pt x="45" y="0"/>
                    </a:lnTo>
                    <a:lnTo>
                      <a:pt x="39" y="1"/>
                    </a:lnTo>
                    <a:lnTo>
                      <a:pt x="33" y="3"/>
                    </a:lnTo>
                    <a:lnTo>
                      <a:pt x="29" y="4"/>
                    </a:lnTo>
                    <a:lnTo>
                      <a:pt x="23" y="5"/>
                    </a:lnTo>
                    <a:lnTo>
                      <a:pt x="17" y="6"/>
                    </a:lnTo>
                    <a:lnTo>
                      <a:pt x="12" y="7"/>
                    </a:lnTo>
                    <a:lnTo>
                      <a:pt x="7" y="8"/>
                    </a:lnTo>
                    <a:lnTo>
                      <a:pt x="1" y="9"/>
                    </a:lnTo>
                    <a:lnTo>
                      <a:pt x="0" y="24"/>
                    </a:lnTo>
                    <a:lnTo>
                      <a:pt x="0" y="39"/>
                    </a:lnTo>
                    <a:lnTo>
                      <a:pt x="0" y="54"/>
                    </a:lnTo>
                    <a:lnTo>
                      <a:pt x="0" y="69"/>
                    </a:lnTo>
                    <a:close/>
                  </a:path>
                </a:pathLst>
              </a:custGeom>
              <a:solidFill>
                <a:srgbClr val="0026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79293" name="Rounded Rectangle 179292"/>
          <p:cNvSpPr/>
          <p:nvPr/>
        </p:nvSpPr>
        <p:spPr>
          <a:xfrm>
            <a:off x="7866063" y="1173163"/>
            <a:ext cx="1776412" cy="595312"/>
          </a:xfrm>
          <a:prstGeom prst="roundRect">
            <a:avLst/>
          </a:prstGeom>
          <a:solidFill>
            <a:srgbClr val="DDD0BD"/>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1600" dirty="0">
                <a:solidFill>
                  <a:srgbClr val="0F5494"/>
                </a:solidFill>
              </a:rPr>
              <a:t>Linked third party</a:t>
            </a:r>
          </a:p>
        </p:txBody>
      </p:sp>
      <p:sp>
        <p:nvSpPr>
          <p:cNvPr id="206" name="Rounded Rectangle 205"/>
          <p:cNvSpPr/>
          <p:nvPr/>
        </p:nvSpPr>
        <p:spPr>
          <a:xfrm>
            <a:off x="7972425" y="2727325"/>
            <a:ext cx="1812925" cy="460375"/>
          </a:xfrm>
          <a:prstGeom prst="roundRect">
            <a:avLst/>
          </a:prstGeom>
          <a:solidFill>
            <a:srgbClr val="DDD0BD"/>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1600" b="0" dirty="0">
                <a:solidFill>
                  <a:srgbClr val="0F5494"/>
                </a:solidFill>
              </a:rPr>
              <a:t>Subcontractor</a:t>
            </a:r>
          </a:p>
        </p:txBody>
      </p:sp>
      <p:cxnSp>
        <p:nvCxnSpPr>
          <p:cNvPr id="58375" name="Straight Arrow Connector 179363"/>
          <p:cNvCxnSpPr>
            <a:cxnSpLocks noChangeShapeType="1"/>
            <a:stCxn id="206" idx="1"/>
          </p:cNvCxnSpPr>
          <p:nvPr/>
        </p:nvCxnSpPr>
        <p:spPr bwMode="auto">
          <a:xfrm flipH="1" flipV="1">
            <a:off x="6638925" y="2671763"/>
            <a:ext cx="1333500" cy="285750"/>
          </a:xfrm>
          <a:prstGeom prst="straightConnector1">
            <a:avLst/>
          </a:prstGeom>
          <a:noFill/>
          <a:ln w="28575" algn="ctr">
            <a:solidFill>
              <a:srgbClr val="3A00CC"/>
            </a:solidFill>
            <a:round/>
            <a:headEnd/>
            <a:tailEnd type="arrow" w="med" len="med"/>
          </a:ln>
          <a:extLst>
            <a:ext uri="{909E8E84-426E-40DD-AFC4-6F175D3DCCD1}">
              <a14:hiddenFill xmlns:a14="http://schemas.microsoft.com/office/drawing/2010/main">
                <a:noFill/>
              </a14:hiddenFill>
            </a:ext>
          </a:extLst>
        </p:spPr>
      </p:cxnSp>
      <p:sp>
        <p:nvSpPr>
          <p:cNvPr id="58376" name="TextBox 179365"/>
          <p:cNvSpPr txBox="1">
            <a:spLocks noChangeArrowheads="1"/>
          </p:cNvSpPr>
          <p:nvPr/>
        </p:nvSpPr>
        <p:spPr bwMode="auto">
          <a:xfrm>
            <a:off x="1358900" y="2628900"/>
            <a:ext cx="14922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marL="285750" indent="-285750"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eaLnBrk="1" hangingPunct="1">
              <a:spcBef>
                <a:spcPts val="600"/>
              </a:spcBef>
              <a:buFont typeface="Calibri" pitchFamily="34" charset="0"/>
              <a:buChar char="→"/>
            </a:pPr>
            <a:r>
              <a:rPr lang="en-GB" sz="1500" b="0" dirty="0">
                <a:solidFill>
                  <a:srgbClr val="3366FF"/>
                </a:solidFill>
              </a:rPr>
              <a:t>Goods</a:t>
            </a:r>
          </a:p>
          <a:p>
            <a:pPr eaLnBrk="1" hangingPunct="1">
              <a:spcBef>
                <a:spcPts val="600"/>
              </a:spcBef>
              <a:buFont typeface="Calibri" pitchFamily="34" charset="0"/>
              <a:buChar char="→"/>
            </a:pPr>
            <a:r>
              <a:rPr lang="en-GB" sz="1500" b="0" dirty="0">
                <a:solidFill>
                  <a:srgbClr val="3366FF"/>
                </a:solidFill>
              </a:rPr>
              <a:t>Services</a:t>
            </a:r>
          </a:p>
          <a:p>
            <a:pPr eaLnBrk="1" hangingPunct="1">
              <a:spcBef>
                <a:spcPts val="600"/>
              </a:spcBef>
              <a:buFont typeface="Calibri" pitchFamily="34" charset="0"/>
              <a:buChar char="→"/>
            </a:pPr>
            <a:r>
              <a:rPr lang="en-GB" sz="1500" b="0" dirty="0">
                <a:solidFill>
                  <a:srgbClr val="3366FF"/>
                </a:solidFill>
              </a:rPr>
              <a:t>Works</a:t>
            </a:r>
          </a:p>
        </p:txBody>
      </p:sp>
      <p:sp>
        <p:nvSpPr>
          <p:cNvPr id="179368" name="Line Callout 2 (Accent Bar) 179367"/>
          <p:cNvSpPr/>
          <p:nvPr/>
        </p:nvSpPr>
        <p:spPr>
          <a:xfrm rot="10800000">
            <a:off x="376238" y="2581275"/>
            <a:ext cx="2100262" cy="938213"/>
          </a:xfrm>
          <a:prstGeom prst="accentCallout2">
            <a:avLst>
              <a:gd name="adj1" fmla="val 18750"/>
              <a:gd name="adj2" fmla="val -8333"/>
              <a:gd name="adj3" fmla="val 18750"/>
              <a:gd name="adj4" fmla="val -16667"/>
              <a:gd name="adj5" fmla="val 79653"/>
              <a:gd name="adj6" fmla="val -84772"/>
            </a:avLst>
          </a:prstGeom>
          <a:no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179371" name="Left-Right Arrow 179370"/>
          <p:cNvSpPr/>
          <p:nvPr/>
        </p:nvSpPr>
        <p:spPr>
          <a:xfrm rot="20521921">
            <a:off x="6245225" y="1595438"/>
            <a:ext cx="1587500" cy="258762"/>
          </a:xfrm>
          <a:prstGeom prst="leftRightArrow">
            <a:avLst/>
          </a:prstGeom>
          <a:noFill/>
          <a:ln w="34925">
            <a:solidFill>
              <a:srgbClr val="0000EE"/>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218" name="Rounded Rectangle 217"/>
          <p:cNvSpPr/>
          <p:nvPr/>
        </p:nvSpPr>
        <p:spPr>
          <a:xfrm>
            <a:off x="1079500" y="1377950"/>
            <a:ext cx="2779713" cy="619125"/>
          </a:xfrm>
          <a:prstGeom prst="roundRect">
            <a:avLst/>
          </a:prstGeom>
          <a:solidFill>
            <a:srgbClr val="DDD0BD"/>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r>
              <a:rPr lang="en-GB" sz="1600" b="0" dirty="0">
                <a:solidFill>
                  <a:srgbClr val="0F5494"/>
                </a:solidFill>
              </a:rPr>
              <a:t>Third party providing in-kind </a:t>
            </a:r>
            <a:r>
              <a:rPr lang="en-GB" sz="1600" b="0" dirty="0" smtClean="0">
                <a:solidFill>
                  <a:srgbClr val="0F5494"/>
                </a:solidFill>
              </a:rPr>
              <a:t>contributions</a:t>
            </a:r>
            <a:endParaRPr lang="en-GB" sz="1600" b="0" dirty="0">
              <a:solidFill>
                <a:srgbClr val="0F5494"/>
              </a:solidFill>
            </a:endParaRPr>
          </a:p>
        </p:txBody>
      </p:sp>
      <p:cxnSp>
        <p:nvCxnSpPr>
          <p:cNvPr id="58380" name="Straight Arrow Connector 218"/>
          <p:cNvCxnSpPr>
            <a:cxnSpLocks noChangeShapeType="1"/>
            <a:stCxn id="218" idx="3"/>
          </p:cNvCxnSpPr>
          <p:nvPr/>
        </p:nvCxnSpPr>
        <p:spPr bwMode="auto">
          <a:xfrm>
            <a:off x="3859213" y="1687513"/>
            <a:ext cx="881062" cy="201612"/>
          </a:xfrm>
          <a:prstGeom prst="straightConnector1">
            <a:avLst/>
          </a:prstGeom>
          <a:noFill/>
          <a:ln w="28575" algn="ctr">
            <a:solidFill>
              <a:srgbClr val="3A00CC"/>
            </a:solidFill>
            <a:round/>
            <a:headEnd/>
            <a:tailEnd type="arrow" w="med" len="med"/>
          </a:ln>
          <a:extLst>
            <a:ext uri="{909E8E84-426E-40DD-AFC4-6F175D3DCCD1}">
              <a14:hiddenFill xmlns:a14="http://schemas.microsoft.com/office/drawing/2010/main">
                <a:noFill/>
              </a14:hiddenFill>
            </a:ext>
          </a:extLst>
        </p:spPr>
      </p:cxnSp>
      <p:grpSp>
        <p:nvGrpSpPr>
          <p:cNvPr id="58381" name="Group 1"/>
          <p:cNvGrpSpPr>
            <a:grpSpLocks/>
          </p:cNvGrpSpPr>
          <p:nvPr/>
        </p:nvGrpSpPr>
        <p:grpSpPr bwMode="auto">
          <a:xfrm>
            <a:off x="414338" y="3859287"/>
            <a:ext cx="9972675" cy="1015552"/>
            <a:chOff x="476250" y="5484813"/>
            <a:chExt cx="9972888" cy="1014209"/>
          </a:xfrm>
        </p:grpSpPr>
        <p:sp>
          <p:nvSpPr>
            <p:cNvPr id="58389" name="Text Box 10"/>
            <p:cNvSpPr txBox="1">
              <a:spLocks noChangeArrowheads="1"/>
            </p:cNvSpPr>
            <p:nvPr/>
          </p:nvSpPr>
          <p:spPr bwMode="auto">
            <a:xfrm>
              <a:off x="1251799" y="5484813"/>
              <a:ext cx="9197339" cy="101420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5" rIns="91328" bIns="45665">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r>
                <a:rPr lang="en-GB" altLang="en-US" sz="1800" dirty="0">
                  <a:solidFill>
                    <a:srgbClr val="0F5494"/>
                  </a:solidFill>
                </a:rPr>
                <a:t>The beneficiary retains the sole responsibility for the work and the costs declared !</a:t>
              </a:r>
            </a:p>
            <a:p>
              <a:pPr eaLnBrk="1" hangingPunct="1">
                <a:spcBef>
                  <a:spcPct val="50000"/>
                </a:spcBef>
                <a:buClr>
                  <a:schemeClr val="accent2"/>
                </a:buClr>
              </a:pPr>
              <a:r>
                <a:rPr lang="en-GB" altLang="en-US" sz="1600" b="0" dirty="0">
                  <a:solidFill>
                    <a:srgbClr val="0F5494"/>
                  </a:solidFill>
                </a:rPr>
                <a:t>If something goes wrong with the third party, the beneficiary will </a:t>
              </a:r>
              <a:r>
                <a:rPr lang="en-GB" altLang="en-US" sz="1600" b="0" dirty="0" smtClean="0">
                  <a:solidFill>
                    <a:srgbClr val="0F5494"/>
                  </a:solidFill>
                </a:rPr>
                <a:t>be responsible</a:t>
              </a:r>
              <a:endParaRPr lang="en-GB" altLang="en-US" sz="1600" b="0" dirty="0">
                <a:solidFill>
                  <a:srgbClr val="0F5494"/>
                </a:solidFill>
              </a:endParaRPr>
            </a:p>
          </p:txBody>
        </p:sp>
        <p:sp>
          <p:nvSpPr>
            <p:cNvPr id="224" name="Isosceles Triangle 223"/>
            <p:cNvSpPr/>
            <p:nvPr/>
          </p:nvSpPr>
          <p:spPr bwMode="auto">
            <a:xfrm>
              <a:off x="476250" y="5488157"/>
              <a:ext cx="670861" cy="565106"/>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3700" dirty="0">
                  <a:solidFill>
                    <a:srgbClr val="502800"/>
                  </a:solidFill>
                  <a:latin typeface="Georgia" panose="02040502050405020303" pitchFamily="18" charset="0"/>
                  <a:sym typeface="Webdings"/>
                </a:rPr>
                <a:t>!</a:t>
              </a:r>
              <a:endParaRPr lang="en-GB" sz="37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00" dirty="0">
                <a:solidFill>
                  <a:srgbClr val="502800"/>
                </a:solidFill>
              </a:endParaRPr>
            </a:p>
          </p:txBody>
        </p:sp>
      </p:grpSp>
      <p:grpSp>
        <p:nvGrpSpPr>
          <p:cNvPr id="58382" name="Group 1"/>
          <p:cNvGrpSpPr>
            <a:grpSpLocks/>
          </p:cNvGrpSpPr>
          <p:nvPr/>
        </p:nvGrpSpPr>
        <p:grpSpPr bwMode="auto">
          <a:xfrm>
            <a:off x="385763" y="5052702"/>
            <a:ext cx="9983787" cy="646113"/>
            <a:chOff x="476250" y="5414930"/>
            <a:chExt cx="9983788" cy="646220"/>
          </a:xfrm>
        </p:grpSpPr>
        <p:sp>
          <p:nvSpPr>
            <p:cNvPr id="58385" name="Text Box 10"/>
            <p:cNvSpPr txBox="1">
              <a:spLocks noChangeArrowheads="1"/>
            </p:cNvSpPr>
            <p:nvPr/>
          </p:nvSpPr>
          <p:spPr bwMode="auto">
            <a:xfrm>
              <a:off x="1262699" y="5414930"/>
              <a:ext cx="9197339" cy="646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5" rIns="91328" bIns="45665">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r>
                <a:rPr lang="en-GB" altLang="en-US" sz="1800" b="0" dirty="0">
                  <a:solidFill>
                    <a:srgbClr val="0F5494"/>
                  </a:solidFill>
                </a:rPr>
                <a:t>The beneficiary must ensure that Commission, OLAF and </a:t>
              </a:r>
              <a:r>
                <a:rPr lang="en-GB" altLang="en-US" sz="1800" b="0" dirty="0" smtClean="0">
                  <a:solidFill>
                    <a:srgbClr val="0F5494"/>
                  </a:solidFill>
                </a:rPr>
                <a:t>European Court </a:t>
              </a:r>
              <a:r>
                <a:rPr lang="en-GB" altLang="en-US" sz="1800" b="0" dirty="0">
                  <a:solidFill>
                    <a:srgbClr val="0F5494"/>
                  </a:solidFill>
                </a:rPr>
                <a:t>of Auditors can audit its third parties including subcontractors and providers</a:t>
              </a:r>
            </a:p>
          </p:txBody>
        </p:sp>
        <p:sp>
          <p:nvSpPr>
            <p:cNvPr id="227" name="Isosceles Triangle 226"/>
            <p:cNvSpPr/>
            <p:nvPr/>
          </p:nvSpPr>
          <p:spPr bwMode="auto">
            <a:xfrm>
              <a:off x="476250" y="5418277"/>
              <a:ext cx="670861" cy="565106"/>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3700" dirty="0">
                  <a:solidFill>
                    <a:srgbClr val="502800"/>
                  </a:solidFill>
                  <a:latin typeface="Georgia" panose="02040502050405020303" pitchFamily="18" charset="0"/>
                  <a:sym typeface="Webdings"/>
                </a:rPr>
                <a:t>!</a:t>
              </a:r>
              <a:endParaRPr lang="en-GB" sz="37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00" dirty="0">
                <a:solidFill>
                  <a:srgbClr val="502800"/>
                </a:solidFill>
              </a:endParaRPr>
            </a:p>
          </p:txBody>
        </p:sp>
      </p:grpSp>
      <p:sp>
        <p:nvSpPr>
          <p:cNvPr id="58383" name="Text Box 10"/>
          <p:cNvSpPr txBox="1">
            <a:spLocks noChangeArrowheads="1"/>
          </p:cNvSpPr>
          <p:nvPr/>
        </p:nvSpPr>
        <p:spPr bwMode="auto">
          <a:xfrm>
            <a:off x="1167043" y="6036980"/>
            <a:ext cx="9197975" cy="58464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12" tIns="45657" rIns="91312" bIns="45657">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r>
              <a:rPr lang="en-GB" altLang="en-US" sz="1600" b="0" dirty="0">
                <a:solidFill>
                  <a:srgbClr val="0F5494"/>
                </a:solidFill>
              </a:rPr>
              <a:t>In case of an audit to a 3</a:t>
            </a:r>
            <a:r>
              <a:rPr lang="en-GB" altLang="en-US" sz="1600" b="0" baseline="30000" dirty="0">
                <a:solidFill>
                  <a:srgbClr val="0F5494"/>
                </a:solidFill>
              </a:rPr>
              <a:t>rd</a:t>
            </a:r>
            <a:r>
              <a:rPr lang="en-GB" altLang="en-US" sz="1600" b="0" dirty="0">
                <a:solidFill>
                  <a:srgbClr val="0F5494"/>
                </a:solidFill>
              </a:rPr>
              <a:t> party, the beneficiary is also in copy of all relevant communications (announcement of the audit, audit report, etc.)</a:t>
            </a:r>
          </a:p>
        </p:txBody>
      </p:sp>
      <p:pic>
        <p:nvPicPr>
          <p:cNvPr id="58384" name="Picture 2" descr="C:\Program Files (x86)\Microsoft Office\MEDIA\CAGCAT10\j029323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6016343"/>
            <a:ext cx="8461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 Placeholder 8"/>
          <p:cNvSpPr>
            <a:spLocks noGrp="1"/>
          </p:cNvSpPr>
          <p:nvPr>
            <p:ph type="body" sz="quarter" idx="10"/>
          </p:nvPr>
        </p:nvSpPr>
        <p:spPr>
          <a:xfrm>
            <a:off x="440016" y="108223"/>
            <a:ext cx="9612921" cy="1008168"/>
          </a:xfrm>
        </p:spPr>
        <p:txBody>
          <a:bodyPr/>
          <a:lstStyle/>
          <a:p>
            <a:pPr marL="0" indent="0">
              <a:buNone/>
            </a:pPr>
            <a:r>
              <a:rPr lang="en-GB" dirty="0" smtClean="0"/>
              <a:t>Third parties: </a:t>
            </a:r>
            <a:r>
              <a:rPr lang="en-GB" dirty="0" smtClean="0">
                <a:solidFill>
                  <a:schemeClr val="bg1"/>
                </a:solidFill>
              </a:rPr>
              <a:t>Warnings !</a:t>
            </a:r>
            <a:endParaRPr lang="en-GB" dirty="0">
              <a:solidFill>
                <a:schemeClr val="bg1"/>
              </a:solidFill>
            </a:endParaRPr>
          </a:p>
        </p:txBody>
      </p:sp>
    </p:spTree>
    <p:extLst>
      <p:ext uri="{BB962C8B-B14F-4D97-AF65-F5344CB8AC3E}">
        <p14:creationId xmlns:p14="http://schemas.microsoft.com/office/powerpoint/2010/main" val="3169207227"/>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40016" y="1247647"/>
            <a:ext cx="9731220" cy="4726184"/>
          </a:xfrm>
        </p:spPr>
        <p:txBody>
          <a:bodyPr/>
          <a:lstStyle/>
          <a:p>
            <a:pPr defTabSz="1037859">
              <a:buClr>
                <a:srgbClr val="00B0F0"/>
              </a:buClr>
              <a:buFont typeface="Wingdings" panose="05000000000000000000" pitchFamily="2" charset="2"/>
              <a:buChar char="§"/>
              <a:defRPr/>
            </a:pPr>
            <a:r>
              <a:rPr lang="en-GB" sz="2600" b="0" i="0" dirty="0" smtClean="0">
                <a:solidFill>
                  <a:srgbClr val="0F5494"/>
                </a:solidFill>
              </a:rPr>
              <a:t>Do not </a:t>
            </a:r>
            <a:r>
              <a:rPr lang="en-GB" sz="2600" b="0" i="0" dirty="0">
                <a:solidFill>
                  <a:srgbClr val="0F5494"/>
                </a:solidFill>
              </a:rPr>
              <a:t>wait for an audit!</a:t>
            </a:r>
          </a:p>
          <a:p>
            <a:pPr defTabSz="1037859">
              <a:buClr>
                <a:srgbClr val="00B0F0"/>
              </a:buClr>
              <a:buFont typeface="Wingdings" panose="05000000000000000000" pitchFamily="2" charset="2"/>
              <a:buChar char="§"/>
              <a:defRPr/>
            </a:pPr>
            <a:endParaRPr lang="en-GB" sz="2600" b="0" i="0" dirty="0">
              <a:solidFill>
                <a:srgbClr val="0F5494"/>
              </a:solidFill>
            </a:endParaRPr>
          </a:p>
          <a:p>
            <a:pPr defTabSz="1037859">
              <a:buClr>
                <a:srgbClr val="00B0F0"/>
              </a:buClr>
              <a:buFont typeface="Wingdings" panose="05000000000000000000" pitchFamily="2" charset="2"/>
              <a:buChar char="§"/>
              <a:defRPr/>
            </a:pPr>
            <a:r>
              <a:rPr lang="en-GB" sz="2600" b="0" i="0" u="sng" dirty="0">
                <a:solidFill>
                  <a:srgbClr val="0F5494"/>
                </a:solidFill>
              </a:rPr>
              <a:t>At grant signature</a:t>
            </a:r>
            <a:r>
              <a:rPr lang="en-GB" sz="2600" b="0" i="0" dirty="0">
                <a:solidFill>
                  <a:srgbClr val="0F5494"/>
                </a:solidFill>
              </a:rPr>
              <a:t>: </a:t>
            </a:r>
            <a:r>
              <a:rPr lang="en-GB" sz="2600" b="0" i="0" dirty="0" smtClean="0">
                <a:solidFill>
                  <a:srgbClr val="0F5494"/>
                </a:solidFill>
              </a:rPr>
              <a:t/>
            </a:r>
            <a:br>
              <a:rPr lang="en-GB" sz="2600" b="0" i="0" dirty="0" smtClean="0">
                <a:solidFill>
                  <a:srgbClr val="0F5494"/>
                </a:solidFill>
              </a:rPr>
            </a:br>
            <a:r>
              <a:rPr lang="en-GB" sz="2600" b="0" i="0" dirty="0" smtClean="0">
                <a:solidFill>
                  <a:srgbClr val="0F5494"/>
                </a:solidFill>
              </a:rPr>
              <a:t>Foresee </a:t>
            </a:r>
            <a:r>
              <a:rPr lang="en-GB" sz="2600" b="0" i="0" dirty="0">
                <a:solidFill>
                  <a:srgbClr val="0F5494"/>
                </a:solidFill>
              </a:rPr>
              <a:t>and justify all subcontracts </a:t>
            </a:r>
            <a:r>
              <a:rPr lang="en-GB" sz="2600" b="0" i="0" dirty="0" smtClean="0">
                <a:solidFill>
                  <a:srgbClr val="0F5494"/>
                </a:solidFill>
              </a:rPr>
              <a:t/>
            </a:r>
            <a:br>
              <a:rPr lang="en-GB" sz="2600" b="0" i="0" dirty="0" smtClean="0">
                <a:solidFill>
                  <a:srgbClr val="0F5494"/>
                </a:solidFill>
              </a:rPr>
            </a:br>
            <a:r>
              <a:rPr lang="en-GB" sz="2600" b="0" i="0" dirty="0" smtClean="0">
                <a:solidFill>
                  <a:srgbClr val="0F5494"/>
                </a:solidFill>
              </a:rPr>
              <a:t>in Annexes </a:t>
            </a:r>
            <a:r>
              <a:rPr lang="en-GB" sz="2600" b="0" i="0" dirty="0">
                <a:solidFill>
                  <a:srgbClr val="0F5494"/>
                </a:solidFill>
              </a:rPr>
              <a:t>1 &amp; 2</a:t>
            </a:r>
          </a:p>
          <a:p>
            <a:pPr defTabSz="1037859">
              <a:buClr>
                <a:srgbClr val="00B0F0"/>
              </a:buClr>
              <a:buFont typeface="Wingdings" panose="05000000000000000000" pitchFamily="2" charset="2"/>
              <a:buChar char="§"/>
              <a:defRPr/>
            </a:pPr>
            <a:endParaRPr lang="en-GB" sz="2600" b="0" i="0" dirty="0">
              <a:solidFill>
                <a:srgbClr val="0F5494"/>
              </a:solidFill>
            </a:endParaRPr>
          </a:p>
          <a:p>
            <a:pPr defTabSz="1037859">
              <a:buClr>
                <a:srgbClr val="00B0F0"/>
              </a:buClr>
              <a:buFont typeface="Wingdings" panose="05000000000000000000" pitchFamily="2" charset="2"/>
              <a:buChar char="§"/>
              <a:defRPr/>
            </a:pPr>
            <a:r>
              <a:rPr lang="en-GB" sz="2600" b="0" i="0" u="sng" dirty="0">
                <a:solidFill>
                  <a:srgbClr val="0F5494"/>
                </a:solidFill>
              </a:rPr>
              <a:t>During the grant </a:t>
            </a:r>
            <a:r>
              <a:rPr lang="en-GB" sz="2600" b="0" i="0" u="sng" dirty="0" smtClean="0">
                <a:solidFill>
                  <a:srgbClr val="0F5494"/>
                </a:solidFill>
              </a:rPr>
              <a:t>execution:</a:t>
            </a:r>
            <a:endParaRPr lang="en-GB" sz="2600" b="0" i="0" u="sng" dirty="0">
              <a:solidFill>
                <a:srgbClr val="0F5494"/>
              </a:solidFill>
            </a:endParaRPr>
          </a:p>
          <a:p>
            <a:pPr marL="842665" lvl="1" indent="-320563" algn="l" defTabSz="1037859">
              <a:defRPr/>
            </a:pPr>
            <a:r>
              <a:rPr lang="en-GB" sz="2600" b="0" dirty="0">
                <a:solidFill>
                  <a:srgbClr val="0F5494"/>
                </a:solidFill>
              </a:rPr>
              <a:t>Ask for amendment to include </a:t>
            </a:r>
            <a:r>
              <a:rPr lang="en-GB" sz="2600" b="0" dirty="0" smtClean="0">
                <a:solidFill>
                  <a:srgbClr val="0F5494"/>
                </a:solidFill>
              </a:rPr>
              <a:t>subcontracts</a:t>
            </a:r>
            <a:endParaRPr lang="en-GB" sz="2600" b="0" dirty="0">
              <a:solidFill>
                <a:srgbClr val="0F5494"/>
              </a:solidFill>
            </a:endParaRPr>
          </a:p>
          <a:p>
            <a:pPr marL="842665" lvl="1" indent="-320563" algn="l" defTabSz="1037859">
              <a:defRPr/>
            </a:pPr>
            <a:r>
              <a:rPr lang="en-GB" sz="2600" b="0" dirty="0">
                <a:solidFill>
                  <a:srgbClr val="0F5494"/>
                </a:solidFill>
              </a:rPr>
              <a:t>Justify subcontracts in the technical </a:t>
            </a:r>
            <a:r>
              <a:rPr lang="en-GB" sz="2600" b="0" dirty="0" smtClean="0">
                <a:solidFill>
                  <a:srgbClr val="0F5494"/>
                </a:solidFill>
              </a:rPr>
              <a:t>reports</a:t>
            </a:r>
            <a:endParaRPr lang="en-GB" sz="2600" b="0" dirty="0">
              <a:solidFill>
                <a:srgbClr val="0F5494"/>
              </a:solidFill>
            </a:endParaRPr>
          </a:p>
          <a:p>
            <a:pPr marL="842665" lvl="1" indent="-320563" algn="l" defTabSz="1037859">
              <a:defRPr/>
            </a:pPr>
            <a:r>
              <a:rPr lang="en-GB" sz="2600" b="0" dirty="0">
                <a:solidFill>
                  <a:srgbClr val="0F5494"/>
                </a:solidFill>
              </a:rPr>
              <a:t>Communicate clearly and in </a:t>
            </a:r>
            <a:r>
              <a:rPr lang="en-GB" sz="2600" b="0" dirty="0" smtClean="0">
                <a:solidFill>
                  <a:srgbClr val="0F5494"/>
                </a:solidFill>
              </a:rPr>
              <a:t>writing </a:t>
            </a:r>
            <a:r>
              <a:rPr lang="en-GB" sz="2600" b="0" dirty="0">
                <a:solidFill>
                  <a:srgbClr val="0F5494"/>
                </a:solidFill>
              </a:rPr>
              <a:t>with the project </a:t>
            </a:r>
            <a:r>
              <a:rPr lang="en-GB" sz="2600" b="0" dirty="0" smtClean="0">
                <a:solidFill>
                  <a:srgbClr val="0F5494"/>
                </a:solidFill>
              </a:rPr>
              <a:t>officers</a:t>
            </a:r>
            <a:endParaRPr lang="en-GB" sz="2600" b="0" dirty="0">
              <a:solidFill>
                <a:srgbClr val="0F5494"/>
              </a:solidFill>
            </a:endParaRPr>
          </a:p>
        </p:txBody>
      </p:sp>
      <p:sp>
        <p:nvSpPr>
          <p:cNvPr id="8" name="Title 1"/>
          <p:cNvSpPr txBox="1">
            <a:spLocks/>
          </p:cNvSpPr>
          <p:nvPr/>
        </p:nvSpPr>
        <p:spPr bwMode="auto">
          <a:xfrm>
            <a:off x="225425" y="108967"/>
            <a:ext cx="10467975" cy="7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ctr" anchorCtr="0" compatLnSpc="1">
            <a:prstTxWarp prst="textNoShape">
              <a:avLst/>
            </a:prstTxWarp>
          </a:bodyPr>
          <a:lstStyle>
            <a:lvl1pPr marL="400050" indent="-400050" algn="l" defTabSz="1031875" rtl="0" eaLnBrk="0" fontAlgn="base" hangingPunct="0">
              <a:spcBef>
                <a:spcPct val="0"/>
              </a:spcBef>
              <a:spcAft>
                <a:spcPct val="0"/>
              </a:spcAft>
              <a:defRPr sz="3400" b="1">
                <a:solidFill>
                  <a:srgbClr val="0F5494"/>
                </a:solidFill>
                <a:latin typeface="+mj-lt"/>
                <a:ea typeface="+mj-ea"/>
                <a:cs typeface="+mj-cs"/>
              </a:defRPr>
            </a:lvl1pPr>
            <a:lvl2pPr marL="400050" indent="-400050" algn="l" defTabSz="1031875" rtl="0" eaLnBrk="0" fontAlgn="base" hangingPunct="0">
              <a:spcBef>
                <a:spcPct val="0"/>
              </a:spcBef>
              <a:spcAft>
                <a:spcPct val="0"/>
              </a:spcAft>
              <a:defRPr sz="3400" b="1">
                <a:solidFill>
                  <a:srgbClr val="0F5494"/>
                </a:solidFill>
                <a:latin typeface="Verdana" pitchFamily="34" charset="0"/>
              </a:defRPr>
            </a:lvl2pPr>
            <a:lvl3pPr marL="400050" indent="-400050" algn="l" defTabSz="1031875" rtl="0" eaLnBrk="0" fontAlgn="base" hangingPunct="0">
              <a:spcBef>
                <a:spcPct val="0"/>
              </a:spcBef>
              <a:spcAft>
                <a:spcPct val="0"/>
              </a:spcAft>
              <a:defRPr sz="3400" b="1">
                <a:solidFill>
                  <a:srgbClr val="0F5494"/>
                </a:solidFill>
                <a:latin typeface="Verdana" pitchFamily="34" charset="0"/>
              </a:defRPr>
            </a:lvl3pPr>
            <a:lvl4pPr marL="400050" indent="-400050" algn="l" defTabSz="1031875" rtl="0" eaLnBrk="0" fontAlgn="base" hangingPunct="0">
              <a:spcBef>
                <a:spcPct val="0"/>
              </a:spcBef>
              <a:spcAft>
                <a:spcPct val="0"/>
              </a:spcAft>
              <a:defRPr sz="3400" b="1">
                <a:solidFill>
                  <a:srgbClr val="0F5494"/>
                </a:solidFill>
                <a:latin typeface="Verdana" pitchFamily="34" charset="0"/>
              </a:defRPr>
            </a:lvl4pPr>
            <a:lvl5pPr marL="400050" indent="-400050" algn="l" defTabSz="1031875" rtl="0" eaLnBrk="0" fontAlgn="base" hangingPunct="0">
              <a:spcBef>
                <a:spcPct val="0"/>
              </a:spcBef>
              <a:spcAft>
                <a:spcPct val="0"/>
              </a:spcAft>
              <a:defRPr sz="3400" b="1">
                <a:solidFill>
                  <a:srgbClr val="0F5494"/>
                </a:solidFill>
                <a:latin typeface="Verdana" pitchFamily="34" charset="0"/>
              </a:defRPr>
            </a:lvl5pPr>
            <a:lvl6pPr marL="812811" algn="l" rtl="0" fontAlgn="base">
              <a:spcBef>
                <a:spcPct val="0"/>
              </a:spcBef>
              <a:spcAft>
                <a:spcPct val="0"/>
              </a:spcAft>
              <a:defRPr sz="3000" b="1">
                <a:solidFill>
                  <a:srgbClr val="0F5494"/>
                </a:solidFill>
                <a:latin typeface="Verdana" pitchFamily="34" charset="0"/>
              </a:defRPr>
            </a:lvl6pPr>
            <a:lvl7pPr marL="1268242" algn="l" rtl="0" fontAlgn="base">
              <a:spcBef>
                <a:spcPct val="0"/>
              </a:spcBef>
              <a:spcAft>
                <a:spcPct val="0"/>
              </a:spcAft>
              <a:defRPr sz="3000" b="1">
                <a:solidFill>
                  <a:srgbClr val="0F5494"/>
                </a:solidFill>
                <a:latin typeface="Verdana" pitchFamily="34" charset="0"/>
              </a:defRPr>
            </a:lvl7pPr>
            <a:lvl8pPr marL="1723670" algn="l" rtl="0" fontAlgn="base">
              <a:spcBef>
                <a:spcPct val="0"/>
              </a:spcBef>
              <a:spcAft>
                <a:spcPct val="0"/>
              </a:spcAft>
              <a:defRPr sz="3000" b="1">
                <a:solidFill>
                  <a:srgbClr val="0F5494"/>
                </a:solidFill>
                <a:latin typeface="Verdana" pitchFamily="34" charset="0"/>
              </a:defRPr>
            </a:lvl8pPr>
            <a:lvl9pPr marL="2179097" algn="l" rtl="0" fontAlgn="base">
              <a:spcBef>
                <a:spcPct val="0"/>
              </a:spcBef>
              <a:spcAft>
                <a:spcPct val="0"/>
              </a:spcAft>
              <a:defRPr sz="3000" b="1">
                <a:solidFill>
                  <a:srgbClr val="0F5494"/>
                </a:solidFill>
                <a:latin typeface="Verdana" pitchFamily="34" charset="0"/>
              </a:defRPr>
            </a:lvl9pPr>
          </a:lstStyle>
          <a:p>
            <a:r>
              <a:rPr lang="fr-BE" sz="3200" i="1" kern="0" dirty="0" smtClean="0">
                <a:solidFill>
                  <a:srgbClr val="FFE161"/>
                </a:solidFill>
                <a:latin typeface="Verdana" pitchFamily="34" charset="0"/>
                <a:ea typeface="Verdana" pitchFamily="34" charset="0"/>
                <a:cs typeface="Verdana" pitchFamily="34" charset="0"/>
              </a:rPr>
              <a:t>Best Practice</a:t>
            </a:r>
            <a:endParaRPr lang="en-GB" sz="3200" i="1" kern="0" dirty="0">
              <a:solidFill>
                <a:srgbClr val="FFE161"/>
              </a:solidFill>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812" y="1260351"/>
            <a:ext cx="1400400" cy="1682162"/>
          </a:xfrm>
          <a:prstGeom prst="rect">
            <a:avLst/>
          </a:prstGeom>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12" y="1260351"/>
            <a:ext cx="1400400" cy="1682162"/>
          </a:xfrm>
          <a:prstGeom prst="rect">
            <a:avLst/>
          </a:prstGeom>
          <a:ln>
            <a:no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812" y="1260351"/>
            <a:ext cx="1400400" cy="1682162"/>
          </a:xfrm>
          <a:prstGeom prst="rect">
            <a:avLst/>
          </a:prstGeom>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12" y="1260351"/>
            <a:ext cx="1400400" cy="1682162"/>
          </a:xfrm>
          <a:prstGeom prst="rect">
            <a:avLst/>
          </a:prstGeom>
          <a:ln>
            <a:noFill/>
          </a:ln>
        </p:spPr>
      </p:pic>
    </p:spTree>
    <p:extLst>
      <p:ext uri="{BB962C8B-B14F-4D97-AF65-F5344CB8AC3E}">
        <p14:creationId xmlns:p14="http://schemas.microsoft.com/office/powerpoint/2010/main" val="34276811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0"/>
          </p:nvPr>
        </p:nvSpPr>
        <p:spPr>
          <a:xfrm>
            <a:off x="450850" y="1188344"/>
            <a:ext cx="9612921" cy="3528392"/>
          </a:xfrm>
        </p:spPr>
        <p:txBody>
          <a:bodyPr/>
          <a:lstStyle/>
          <a:p>
            <a:pPr marL="0" indent="0" defTabSz="1037859">
              <a:buFont typeface="Arial" pitchFamily="34" charset="0"/>
              <a:buNone/>
              <a:defRPr/>
            </a:pPr>
            <a:r>
              <a:rPr lang="en-GB" sz="2600" b="0" i="0" dirty="0">
                <a:solidFill>
                  <a:srgbClr val="CC0000"/>
                </a:solidFill>
                <a:latin typeface="+mj-lt"/>
                <a:cs typeface="Times New Roman" panose="02020603050405020304" pitchFamily="18" charset="0"/>
              </a:rPr>
              <a:t>You must demonstrate </a:t>
            </a:r>
            <a:r>
              <a:rPr lang="en-GB" sz="2600" i="0" dirty="0" smtClean="0">
                <a:solidFill>
                  <a:srgbClr val="CC0000"/>
                </a:solidFill>
                <a:latin typeface="+mj-lt"/>
                <a:cs typeface="Times New Roman" panose="02020603050405020304" pitchFamily="18" charset="0"/>
              </a:rPr>
              <a:t>'best value for money</a:t>
            </a:r>
            <a:r>
              <a:rPr lang="en-GB" sz="2600" b="0" i="0" dirty="0" smtClean="0">
                <a:solidFill>
                  <a:srgbClr val="CC0000"/>
                </a:solidFill>
                <a:latin typeface="+mj-lt"/>
                <a:cs typeface="Times New Roman" panose="02020603050405020304" pitchFamily="18" charset="0"/>
              </a:rPr>
              <a:t>' both, in </a:t>
            </a:r>
            <a:r>
              <a:rPr lang="en-GB" sz="2600" b="0" i="0" dirty="0">
                <a:solidFill>
                  <a:srgbClr val="CC0000"/>
                </a:solidFill>
                <a:latin typeface="+mj-lt"/>
                <a:cs typeface="Times New Roman" panose="02020603050405020304" pitchFamily="18" charset="0"/>
              </a:rPr>
              <a:t>sub-contracting </a:t>
            </a:r>
            <a:r>
              <a:rPr lang="en-GB" sz="2600" b="0" i="0" dirty="0" smtClean="0">
                <a:solidFill>
                  <a:srgbClr val="CC0000"/>
                </a:solidFill>
                <a:latin typeface="+mj-lt"/>
                <a:cs typeface="Times New Roman" panose="02020603050405020304" pitchFamily="18" charset="0"/>
              </a:rPr>
              <a:t>and </a:t>
            </a:r>
            <a:r>
              <a:rPr lang="en-GB" sz="2600" b="0" i="0" dirty="0">
                <a:solidFill>
                  <a:srgbClr val="CC0000"/>
                </a:solidFill>
                <a:latin typeface="+mj-lt"/>
                <a:cs typeface="Times New Roman" panose="02020603050405020304" pitchFamily="18" charset="0"/>
              </a:rPr>
              <a:t>in purchases of </a:t>
            </a:r>
            <a:r>
              <a:rPr lang="en-GB" sz="2600" b="0" i="0" dirty="0" smtClean="0">
                <a:solidFill>
                  <a:srgbClr val="CC0000"/>
                </a:solidFill>
                <a:latin typeface="+mj-lt"/>
                <a:cs typeface="Times New Roman" panose="02020603050405020304" pitchFamily="18" charset="0"/>
              </a:rPr>
              <a:t>goods</a:t>
            </a:r>
            <a:endParaRPr lang="en-GB" sz="2600" b="0" i="0" dirty="0">
              <a:solidFill>
                <a:srgbClr val="CC0000"/>
              </a:solidFill>
              <a:latin typeface="+mj-lt"/>
              <a:cs typeface="Times New Roman" panose="02020603050405020304" pitchFamily="18" charset="0"/>
            </a:endParaRPr>
          </a:p>
          <a:p>
            <a:pPr defTabSz="1037859">
              <a:spcBef>
                <a:spcPts val="1800"/>
              </a:spcBef>
              <a:buClr>
                <a:srgbClr val="00B0F0"/>
              </a:buClr>
              <a:defRPr/>
            </a:pPr>
            <a:r>
              <a:rPr lang="en-GB" sz="2600" b="0" i="0" dirty="0">
                <a:solidFill>
                  <a:srgbClr val="0F5494"/>
                </a:solidFill>
                <a:latin typeface="+mj-lt"/>
              </a:rPr>
              <a:t>Some level of tendering to demonstrate </a:t>
            </a:r>
            <a:r>
              <a:rPr lang="en-GB" sz="2600" b="0" i="0" dirty="0" smtClean="0">
                <a:solidFill>
                  <a:srgbClr val="0F5494"/>
                </a:solidFill>
                <a:latin typeface="+mj-lt"/>
              </a:rPr>
              <a:t>'best value' </a:t>
            </a:r>
            <a:br>
              <a:rPr lang="en-GB" sz="2600" b="0" i="0" dirty="0" smtClean="0">
                <a:solidFill>
                  <a:srgbClr val="0F5494"/>
                </a:solidFill>
                <a:latin typeface="+mj-lt"/>
              </a:rPr>
            </a:br>
            <a:r>
              <a:rPr lang="en-GB" sz="2600" b="0" i="0" dirty="0" smtClean="0">
                <a:solidFill>
                  <a:srgbClr val="0F5494"/>
                </a:solidFill>
                <a:latin typeface="+mj-lt"/>
              </a:rPr>
              <a:t>– </a:t>
            </a:r>
            <a:r>
              <a:rPr lang="en-GB" sz="2600" b="0" i="0" dirty="0">
                <a:solidFill>
                  <a:srgbClr val="0F5494"/>
                </a:solidFill>
                <a:latin typeface="+mj-lt"/>
              </a:rPr>
              <a:t>e.g. tender, three offers, market survey, etc. </a:t>
            </a:r>
          </a:p>
          <a:p>
            <a:pPr defTabSz="1037859">
              <a:spcBef>
                <a:spcPts val="1800"/>
              </a:spcBef>
              <a:buClr>
                <a:srgbClr val="00B0F0"/>
              </a:buClr>
              <a:defRPr/>
            </a:pPr>
            <a:r>
              <a:rPr lang="en-GB" sz="2600" b="0" i="0" dirty="0">
                <a:solidFill>
                  <a:srgbClr val="0F5494"/>
                </a:solidFill>
                <a:latin typeface="+mj-lt"/>
              </a:rPr>
              <a:t>Naming the supplier in the grant does not mean that you do not have to demonstrate best </a:t>
            </a:r>
            <a:r>
              <a:rPr lang="en-GB" sz="2600" b="0" i="0" dirty="0" smtClean="0">
                <a:solidFill>
                  <a:srgbClr val="0F5494"/>
                </a:solidFill>
                <a:latin typeface="+mj-lt"/>
              </a:rPr>
              <a:t>value</a:t>
            </a:r>
            <a:endParaRPr lang="en-GB" sz="2600" b="0" i="0" dirty="0">
              <a:solidFill>
                <a:srgbClr val="0F5494"/>
              </a:solidFill>
              <a:latin typeface="+mj-lt"/>
            </a:endParaRPr>
          </a:p>
          <a:p>
            <a:pPr defTabSz="1037859">
              <a:spcBef>
                <a:spcPts val="1800"/>
              </a:spcBef>
              <a:buClr>
                <a:srgbClr val="00B0F0"/>
              </a:buClr>
              <a:defRPr/>
            </a:pPr>
            <a:r>
              <a:rPr lang="en-GB" sz="2600" b="0" i="0" dirty="0">
                <a:solidFill>
                  <a:srgbClr val="0F5494"/>
                </a:solidFill>
                <a:latin typeface="+mj-lt"/>
              </a:rPr>
              <a:t>We will normally accept your standard practices, when properly </a:t>
            </a:r>
            <a:r>
              <a:rPr lang="en-GB" sz="2600" b="0" i="0" dirty="0" smtClean="0">
                <a:solidFill>
                  <a:srgbClr val="0F5494"/>
                </a:solidFill>
                <a:latin typeface="+mj-lt"/>
              </a:rPr>
              <a:t>used</a:t>
            </a:r>
            <a:endParaRPr lang="en-GB" sz="2600" b="0" dirty="0">
              <a:latin typeface="+mj-lt"/>
            </a:endParaRPr>
          </a:p>
        </p:txBody>
      </p:sp>
      <p:grpSp>
        <p:nvGrpSpPr>
          <p:cNvPr id="66565" name="Group 1"/>
          <p:cNvGrpSpPr>
            <a:grpSpLocks/>
          </p:cNvGrpSpPr>
          <p:nvPr/>
        </p:nvGrpSpPr>
        <p:grpSpPr bwMode="auto">
          <a:xfrm>
            <a:off x="450850" y="5788967"/>
            <a:ext cx="9715500" cy="1016000"/>
            <a:chOff x="743166" y="5268735"/>
            <a:chExt cx="9716872" cy="1015680"/>
          </a:xfrm>
        </p:grpSpPr>
        <p:sp>
          <p:nvSpPr>
            <p:cNvPr id="66566" name="Text Box 10"/>
            <p:cNvSpPr txBox="1">
              <a:spLocks noChangeArrowheads="1"/>
            </p:cNvSpPr>
            <p:nvPr/>
          </p:nvSpPr>
          <p:spPr bwMode="auto">
            <a:xfrm>
              <a:off x="1548134" y="5268735"/>
              <a:ext cx="8911904" cy="10156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5" rIns="91328" bIns="45665">
              <a:spAutoFit/>
            </a:bodyPr>
            <a:lstStyle>
              <a:lvl1pPr defTabSz="1036638" eaLnBrk="0" hangingPunct="0">
                <a:defRPr sz="8700" b="1">
                  <a:solidFill>
                    <a:srgbClr val="FFD624"/>
                  </a:solidFill>
                  <a:latin typeface="Verdana" pitchFamily="34" charset="0"/>
                </a:defRPr>
              </a:lvl1pPr>
              <a:lvl2pPr marL="742950" indent="-285750" defTabSz="1036638" eaLnBrk="0" hangingPunct="0">
                <a:defRPr sz="8700" b="1">
                  <a:solidFill>
                    <a:srgbClr val="FFD624"/>
                  </a:solidFill>
                  <a:latin typeface="Verdana" pitchFamily="34" charset="0"/>
                </a:defRPr>
              </a:lvl2pPr>
              <a:lvl3pPr marL="1143000" indent="-228600" defTabSz="1036638" eaLnBrk="0" hangingPunct="0">
                <a:defRPr sz="8700" b="1">
                  <a:solidFill>
                    <a:srgbClr val="FFD624"/>
                  </a:solidFill>
                  <a:latin typeface="Verdana" pitchFamily="34" charset="0"/>
                </a:defRPr>
              </a:lvl3pPr>
              <a:lvl4pPr marL="1600200" indent="-228600" defTabSz="1036638" eaLnBrk="0" hangingPunct="0">
                <a:defRPr sz="8700" b="1">
                  <a:solidFill>
                    <a:srgbClr val="FFD624"/>
                  </a:solidFill>
                  <a:latin typeface="Verdana" pitchFamily="34" charset="0"/>
                </a:defRPr>
              </a:lvl4pPr>
              <a:lvl5pPr marL="2057400" indent="-228600" defTabSz="1036638" eaLnBrk="0" hangingPunct="0">
                <a:defRPr sz="8700" b="1">
                  <a:solidFill>
                    <a:srgbClr val="FFD624"/>
                  </a:solidFill>
                  <a:latin typeface="Verdana" pitchFamily="34" charset="0"/>
                </a:defRPr>
              </a:lvl5pPr>
              <a:lvl6pPr marL="2514600" indent="-228600" defTabSz="1036638" eaLnBrk="0" fontAlgn="base" hangingPunct="0">
                <a:spcBef>
                  <a:spcPct val="0"/>
                </a:spcBef>
                <a:spcAft>
                  <a:spcPct val="0"/>
                </a:spcAft>
                <a:defRPr sz="8700" b="1">
                  <a:solidFill>
                    <a:srgbClr val="FFD624"/>
                  </a:solidFill>
                  <a:latin typeface="Verdana" pitchFamily="34" charset="0"/>
                </a:defRPr>
              </a:lvl6pPr>
              <a:lvl7pPr marL="2971800" indent="-228600" defTabSz="1036638" eaLnBrk="0" fontAlgn="base" hangingPunct="0">
                <a:spcBef>
                  <a:spcPct val="0"/>
                </a:spcBef>
                <a:spcAft>
                  <a:spcPct val="0"/>
                </a:spcAft>
                <a:defRPr sz="8700" b="1">
                  <a:solidFill>
                    <a:srgbClr val="FFD624"/>
                  </a:solidFill>
                  <a:latin typeface="Verdana" pitchFamily="34" charset="0"/>
                </a:defRPr>
              </a:lvl7pPr>
              <a:lvl8pPr marL="3429000" indent="-228600" defTabSz="1036638" eaLnBrk="0" fontAlgn="base" hangingPunct="0">
                <a:spcBef>
                  <a:spcPct val="0"/>
                </a:spcBef>
                <a:spcAft>
                  <a:spcPct val="0"/>
                </a:spcAft>
                <a:defRPr sz="8700" b="1">
                  <a:solidFill>
                    <a:srgbClr val="FFD624"/>
                  </a:solidFill>
                  <a:latin typeface="Verdana" pitchFamily="34" charset="0"/>
                </a:defRPr>
              </a:lvl8pPr>
              <a:lvl9pPr marL="3886200" indent="-228600" defTabSz="1036638" eaLnBrk="0" fontAlgn="base" hangingPunct="0">
                <a:spcBef>
                  <a:spcPct val="0"/>
                </a:spcBef>
                <a:spcAft>
                  <a:spcPct val="0"/>
                </a:spcAft>
                <a:defRPr sz="8700" b="1">
                  <a:solidFill>
                    <a:srgbClr val="FFD624"/>
                  </a:solidFill>
                  <a:latin typeface="Verdana" pitchFamily="34" charset="0"/>
                </a:defRPr>
              </a:lvl9pPr>
            </a:lstStyle>
            <a:p>
              <a:r>
                <a:rPr lang="en-GB" sz="2400" b="0" dirty="0">
                  <a:solidFill>
                    <a:srgbClr val="006600"/>
                  </a:solidFill>
                  <a:latin typeface="+mj-lt"/>
                  <a:cs typeface="Times New Roman" pitchFamily="18" charset="0"/>
                </a:rPr>
                <a:t>Your accounting practices </a:t>
              </a:r>
              <a:r>
                <a:rPr lang="en-GB" sz="2400" b="0" dirty="0" smtClean="0">
                  <a:solidFill>
                    <a:srgbClr val="006600"/>
                  </a:solidFill>
                  <a:latin typeface="+mj-lt"/>
                  <a:cs typeface="Times New Roman" pitchFamily="18" charset="0"/>
                </a:rPr>
                <a:t>are </a:t>
              </a:r>
              <a:r>
                <a:rPr lang="en-GB" sz="2400" b="0" dirty="0">
                  <a:solidFill>
                    <a:srgbClr val="006600"/>
                  </a:solidFill>
                  <a:latin typeface="+mj-lt"/>
                  <a:cs typeface="Times New Roman" pitchFamily="18" charset="0"/>
                </a:rPr>
                <a:t>not panacea! </a:t>
              </a:r>
            </a:p>
            <a:p>
              <a:r>
                <a:rPr lang="en-GB" sz="1800" b="0" dirty="0">
                  <a:solidFill>
                    <a:srgbClr val="006600"/>
                  </a:solidFill>
                  <a:latin typeface="+mj-lt"/>
                  <a:cs typeface="Times New Roman" pitchFamily="18" charset="0"/>
                </a:rPr>
                <a:t>(e.g. cash basis depreciation is not </a:t>
              </a:r>
              <a:r>
                <a:rPr lang="en-GB" sz="1800" b="0" dirty="0" smtClean="0">
                  <a:solidFill>
                    <a:srgbClr val="006600"/>
                  </a:solidFill>
                  <a:latin typeface="+mj-lt"/>
                  <a:cs typeface="Times New Roman" pitchFamily="18" charset="0"/>
                </a:rPr>
                <a:t>automatically </a:t>
              </a:r>
              <a:r>
                <a:rPr lang="en-GB" sz="1800" b="0" dirty="0">
                  <a:solidFill>
                    <a:srgbClr val="006600"/>
                  </a:solidFill>
                  <a:latin typeface="+mj-lt"/>
                  <a:cs typeface="Times New Roman" pitchFamily="18" charset="0"/>
                </a:rPr>
                <a:t>accepted even if </a:t>
              </a:r>
              <a:r>
                <a:rPr lang="en-GB" sz="1800" b="0" dirty="0" smtClean="0">
                  <a:solidFill>
                    <a:srgbClr val="006600"/>
                  </a:solidFill>
                  <a:latin typeface="+mj-lt"/>
                  <a:cs typeface="Times New Roman" pitchFamily="18" charset="0"/>
                </a:rPr>
                <a:t>it is in </a:t>
              </a:r>
              <a:r>
                <a:rPr lang="en-GB" sz="1800" b="0" dirty="0">
                  <a:solidFill>
                    <a:srgbClr val="006600"/>
                  </a:solidFill>
                  <a:latin typeface="+mj-lt"/>
                  <a:cs typeface="Times New Roman" pitchFamily="18" charset="0"/>
                </a:rPr>
                <a:t>line with your accounting practices) </a:t>
              </a:r>
            </a:p>
          </p:txBody>
        </p:sp>
        <p:sp>
          <p:nvSpPr>
            <p:cNvPr id="9" name="Isosceles Triangle 8"/>
            <p:cNvSpPr/>
            <p:nvPr/>
          </p:nvSpPr>
          <p:spPr bwMode="auto">
            <a:xfrm>
              <a:off x="743166" y="5355504"/>
              <a:ext cx="670861" cy="565106"/>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3700" dirty="0">
                  <a:solidFill>
                    <a:srgbClr val="502800"/>
                  </a:solidFill>
                  <a:latin typeface="Georgia" panose="02040502050405020303" pitchFamily="18" charset="0"/>
                  <a:sym typeface="Webdings"/>
                </a:rPr>
                <a:t>!</a:t>
              </a:r>
              <a:endParaRPr lang="en-GB" sz="37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00" dirty="0">
                <a:solidFill>
                  <a:srgbClr val="502800"/>
                </a:solidFill>
              </a:endParaRPr>
            </a:p>
          </p:txBody>
        </p:sp>
      </p:grpSp>
      <p:pic>
        <p:nvPicPr>
          <p:cNvPr id="6657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111" y="4924871"/>
            <a:ext cx="975544" cy="63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bwMode="auto">
          <a:xfrm>
            <a:off x="225425" y="108967"/>
            <a:ext cx="10467975" cy="7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ctr" anchorCtr="0" compatLnSpc="1">
            <a:prstTxWarp prst="textNoShape">
              <a:avLst/>
            </a:prstTxWarp>
          </a:bodyPr>
          <a:lstStyle>
            <a:lvl1pPr marL="400050" indent="-400050" algn="l" defTabSz="1031875" rtl="0" eaLnBrk="0" fontAlgn="base" hangingPunct="0">
              <a:spcBef>
                <a:spcPct val="0"/>
              </a:spcBef>
              <a:spcAft>
                <a:spcPct val="0"/>
              </a:spcAft>
              <a:defRPr sz="3400" b="1">
                <a:solidFill>
                  <a:srgbClr val="0F5494"/>
                </a:solidFill>
                <a:latin typeface="+mj-lt"/>
                <a:ea typeface="+mj-ea"/>
                <a:cs typeface="+mj-cs"/>
              </a:defRPr>
            </a:lvl1pPr>
            <a:lvl2pPr marL="400050" indent="-400050" algn="l" defTabSz="1031875" rtl="0" eaLnBrk="0" fontAlgn="base" hangingPunct="0">
              <a:spcBef>
                <a:spcPct val="0"/>
              </a:spcBef>
              <a:spcAft>
                <a:spcPct val="0"/>
              </a:spcAft>
              <a:defRPr sz="3400" b="1">
                <a:solidFill>
                  <a:srgbClr val="0F5494"/>
                </a:solidFill>
                <a:latin typeface="Verdana" pitchFamily="34" charset="0"/>
              </a:defRPr>
            </a:lvl2pPr>
            <a:lvl3pPr marL="400050" indent="-400050" algn="l" defTabSz="1031875" rtl="0" eaLnBrk="0" fontAlgn="base" hangingPunct="0">
              <a:spcBef>
                <a:spcPct val="0"/>
              </a:spcBef>
              <a:spcAft>
                <a:spcPct val="0"/>
              </a:spcAft>
              <a:defRPr sz="3400" b="1">
                <a:solidFill>
                  <a:srgbClr val="0F5494"/>
                </a:solidFill>
                <a:latin typeface="Verdana" pitchFamily="34" charset="0"/>
              </a:defRPr>
            </a:lvl3pPr>
            <a:lvl4pPr marL="400050" indent="-400050" algn="l" defTabSz="1031875" rtl="0" eaLnBrk="0" fontAlgn="base" hangingPunct="0">
              <a:spcBef>
                <a:spcPct val="0"/>
              </a:spcBef>
              <a:spcAft>
                <a:spcPct val="0"/>
              </a:spcAft>
              <a:defRPr sz="3400" b="1">
                <a:solidFill>
                  <a:srgbClr val="0F5494"/>
                </a:solidFill>
                <a:latin typeface="Verdana" pitchFamily="34" charset="0"/>
              </a:defRPr>
            </a:lvl4pPr>
            <a:lvl5pPr marL="400050" indent="-400050" algn="l" defTabSz="1031875" rtl="0" eaLnBrk="0" fontAlgn="base" hangingPunct="0">
              <a:spcBef>
                <a:spcPct val="0"/>
              </a:spcBef>
              <a:spcAft>
                <a:spcPct val="0"/>
              </a:spcAft>
              <a:defRPr sz="3400" b="1">
                <a:solidFill>
                  <a:srgbClr val="0F5494"/>
                </a:solidFill>
                <a:latin typeface="Verdana" pitchFamily="34" charset="0"/>
              </a:defRPr>
            </a:lvl5pPr>
            <a:lvl6pPr marL="812811" algn="l" rtl="0" fontAlgn="base">
              <a:spcBef>
                <a:spcPct val="0"/>
              </a:spcBef>
              <a:spcAft>
                <a:spcPct val="0"/>
              </a:spcAft>
              <a:defRPr sz="3000" b="1">
                <a:solidFill>
                  <a:srgbClr val="0F5494"/>
                </a:solidFill>
                <a:latin typeface="Verdana" pitchFamily="34" charset="0"/>
              </a:defRPr>
            </a:lvl6pPr>
            <a:lvl7pPr marL="1268242" algn="l" rtl="0" fontAlgn="base">
              <a:spcBef>
                <a:spcPct val="0"/>
              </a:spcBef>
              <a:spcAft>
                <a:spcPct val="0"/>
              </a:spcAft>
              <a:defRPr sz="3000" b="1">
                <a:solidFill>
                  <a:srgbClr val="0F5494"/>
                </a:solidFill>
                <a:latin typeface="Verdana" pitchFamily="34" charset="0"/>
              </a:defRPr>
            </a:lvl7pPr>
            <a:lvl8pPr marL="1723670" algn="l" rtl="0" fontAlgn="base">
              <a:spcBef>
                <a:spcPct val="0"/>
              </a:spcBef>
              <a:spcAft>
                <a:spcPct val="0"/>
              </a:spcAft>
              <a:defRPr sz="3000" b="1">
                <a:solidFill>
                  <a:srgbClr val="0F5494"/>
                </a:solidFill>
                <a:latin typeface="Verdana" pitchFamily="34" charset="0"/>
              </a:defRPr>
            </a:lvl8pPr>
            <a:lvl9pPr marL="2179097" algn="l" rtl="0" fontAlgn="base">
              <a:spcBef>
                <a:spcPct val="0"/>
              </a:spcBef>
              <a:spcAft>
                <a:spcPct val="0"/>
              </a:spcAft>
              <a:defRPr sz="3000" b="1">
                <a:solidFill>
                  <a:srgbClr val="0F5494"/>
                </a:solidFill>
                <a:latin typeface="Verdana" pitchFamily="34" charset="0"/>
              </a:defRPr>
            </a:lvl9pPr>
          </a:lstStyle>
          <a:p>
            <a:r>
              <a:rPr lang="fr-BE" sz="3200" i="1" kern="0" dirty="0" smtClean="0">
                <a:solidFill>
                  <a:srgbClr val="FFE161"/>
                </a:solidFill>
                <a:latin typeface="Verdana" pitchFamily="34" charset="0"/>
                <a:ea typeface="Verdana" pitchFamily="34" charset="0"/>
                <a:cs typeface="Verdana" pitchFamily="34" charset="0"/>
              </a:rPr>
              <a:t>Best Practice</a:t>
            </a:r>
            <a:endParaRPr lang="en-GB" sz="3200" i="1" kern="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497387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10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6570"/>
                                        </p:tgtEl>
                                        <p:attrNameLst>
                                          <p:attrName>style.visibility</p:attrName>
                                        </p:attrNameLst>
                                      </p:cBhvr>
                                      <p:to>
                                        <p:strVal val="visible"/>
                                      </p:to>
                                    </p:set>
                                    <p:anim calcmode="lin" valueType="num">
                                      <p:cBhvr additive="base">
                                        <p:cTn id="20" dur="500" fill="hold"/>
                                        <p:tgtEl>
                                          <p:spTgt spid="66570"/>
                                        </p:tgtEl>
                                        <p:attrNameLst>
                                          <p:attrName>ppt_x</p:attrName>
                                        </p:attrNameLst>
                                      </p:cBhvr>
                                      <p:tavLst>
                                        <p:tav tm="0">
                                          <p:val>
                                            <p:strVal val="#ppt_x"/>
                                          </p:val>
                                        </p:tav>
                                        <p:tav tm="100000">
                                          <p:val>
                                            <p:strVal val="#ppt_x"/>
                                          </p:val>
                                        </p:tav>
                                      </p:tavLst>
                                    </p:anim>
                                    <p:anim calcmode="lin" valueType="num">
                                      <p:cBhvr additive="base">
                                        <p:cTn id="21" dur="500" fill="hold"/>
                                        <p:tgtEl>
                                          <p:spTgt spid="6657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6565"/>
                                        </p:tgtEl>
                                        <p:attrNameLst>
                                          <p:attrName>style.visibility</p:attrName>
                                        </p:attrNameLst>
                                      </p:cBhvr>
                                      <p:to>
                                        <p:strVal val="visible"/>
                                      </p:to>
                                    </p:set>
                                    <p:anim calcmode="lin" valueType="num">
                                      <p:cBhvr additive="base">
                                        <p:cTn id="26" dur="500" fill="hold"/>
                                        <p:tgtEl>
                                          <p:spTgt spid="66565"/>
                                        </p:tgtEl>
                                        <p:attrNameLst>
                                          <p:attrName>ppt_x</p:attrName>
                                        </p:attrNameLst>
                                      </p:cBhvr>
                                      <p:tavLst>
                                        <p:tav tm="0">
                                          <p:val>
                                            <p:strVal val="#ppt_x"/>
                                          </p:val>
                                        </p:tav>
                                        <p:tav tm="100000">
                                          <p:val>
                                            <p:strVal val="#ppt_x"/>
                                          </p:val>
                                        </p:tav>
                                      </p:tavLst>
                                    </p:anim>
                                    <p:anim calcmode="lin" valueType="num">
                                      <p:cBhvr additive="base">
                                        <p:cTn id="27" dur="500" fill="hold"/>
                                        <p:tgtEl>
                                          <p:spTgt spid="665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type="body" sz="quarter" idx="10"/>
          </p:nvPr>
        </p:nvSpPr>
        <p:spPr>
          <a:xfrm>
            <a:off x="450156" y="2196455"/>
            <a:ext cx="9612921" cy="4104456"/>
          </a:xfrm>
        </p:spPr>
        <p:txBody>
          <a:bodyPr/>
          <a:lstStyle/>
          <a:p>
            <a:pPr marL="0" indent="0" algn="just">
              <a:lnSpc>
                <a:spcPct val="150000"/>
              </a:lnSpc>
              <a:buFontTx/>
              <a:buNone/>
            </a:pPr>
            <a:r>
              <a:rPr lang="en-GB" altLang="en-US" sz="2600" b="0" dirty="0" smtClean="0">
                <a:solidFill>
                  <a:srgbClr val="0F5494"/>
                </a:solidFill>
              </a:rPr>
              <a:t>'The </a:t>
            </a:r>
            <a:r>
              <a:rPr lang="en-GB" altLang="en-US" sz="2600" b="0" dirty="0">
                <a:solidFill>
                  <a:srgbClr val="0F5494"/>
                </a:solidFill>
              </a:rPr>
              <a:t>beneficiaries must take all measures to prevent any situation where the impartial and objective implementation of the action is compromised for reasons involving economic interest, political or national affinity, family or emotional ties or any other shared interest (‘</a:t>
            </a:r>
            <a:r>
              <a:rPr lang="en-GB" altLang="en-US" sz="2600" dirty="0">
                <a:solidFill>
                  <a:srgbClr val="0F5494"/>
                </a:solidFill>
              </a:rPr>
              <a:t>conflict of interests</a:t>
            </a:r>
            <a:r>
              <a:rPr lang="en-GB" altLang="en-US" sz="2600" b="0" dirty="0" smtClean="0">
                <a:solidFill>
                  <a:srgbClr val="0F5494"/>
                </a:solidFill>
              </a:rPr>
              <a:t>’).'</a:t>
            </a:r>
            <a:endParaRPr lang="en-GB" altLang="en-US" sz="2600" b="0" dirty="0">
              <a:solidFill>
                <a:srgbClr val="0F5494"/>
              </a:solidFill>
            </a:endParaRPr>
          </a:p>
          <a:p>
            <a:pPr marL="0" indent="0">
              <a:buFontTx/>
              <a:buNone/>
            </a:pPr>
            <a:endParaRPr lang="en-GB" altLang="en-US" sz="2600" b="0" dirty="0" smtClean="0"/>
          </a:p>
        </p:txBody>
      </p:sp>
      <p:sp>
        <p:nvSpPr>
          <p:cNvPr id="65538" name="Title 1"/>
          <p:cNvSpPr>
            <a:spLocks noGrp="1"/>
          </p:cNvSpPr>
          <p:nvPr>
            <p:ph type="title" idx="4294967295"/>
          </p:nvPr>
        </p:nvSpPr>
        <p:spPr>
          <a:xfrm>
            <a:off x="307696" y="968698"/>
            <a:ext cx="9623425" cy="1031875"/>
          </a:xfrm>
        </p:spPr>
        <p:txBody>
          <a:bodyPr/>
          <a:lstStyle/>
          <a:p>
            <a:pPr marL="0" indent="0" algn="ctr"/>
            <a:r>
              <a:rPr lang="en-GB" altLang="en-US" sz="2600" dirty="0" smtClean="0">
                <a:cs typeface="Times New Roman" pitchFamily="18" charset="0"/>
              </a:rPr>
              <a:t>Avoid </a:t>
            </a:r>
            <a:r>
              <a:rPr lang="en-GB" altLang="en-US" sz="2600" dirty="0" smtClean="0">
                <a:solidFill>
                  <a:srgbClr val="FF0000"/>
                </a:solidFill>
                <a:cs typeface="Times New Roman" pitchFamily="18" charset="0"/>
              </a:rPr>
              <a:t>conflict of interests </a:t>
            </a:r>
            <a:br>
              <a:rPr lang="en-GB" altLang="en-US" sz="2600" dirty="0" smtClean="0">
                <a:solidFill>
                  <a:srgbClr val="FF0000"/>
                </a:solidFill>
                <a:cs typeface="Times New Roman" pitchFamily="18" charset="0"/>
              </a:rPr>
            </a:br>
            <a:r>
              <a:rPr lang="en-GB" altLang="en-US" sz="2000" b="0" dirty="0" smtClean="0">
                <a:cs typeface="Times New Roman" pitchFamily="18" charset="0"/>
              </a:rPr>
              <a:t>(Art.35 of the MGA)</a:t>
            </a:r>
            <a:endParaRPr lang="en-GB" altLang="en-US" sz="2000" b="0" dirty="0" smtClean="0"/>
          </a:p>
        </p:txBody>
      </p:sp>
      <p:sp>
        <p:nvSpPr>
          <p:cNvPr id="65540"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a:solidFill>
                <a:srgbClr val="FFFFFF"/>
              </a:solidFill>
              <a:ea typeface="Verdana" pitchFamily="34" charset="0"/>
              <a:cs typeface="Verdana" pitchFamily="34" charset="0"/>
            </a:endParaRPr>
          </a:p>
        </p:txBody>
      </p:sp>
      <p:sp>
        <p:nvSpPr>
          <p:cNvPr id="5" name="Title 3"/>
          <p:cNvSpPr txBox="1">
            <a:spLocks/>
          </p:cNvSpPr>
          <p:nvPr/>
        </p:nvSpPr>
        <p:spPr bwMode="auto">
          <a:xfrm>
            <a:off x="161925" y="-74613"/>
            <a:ext cx="10440988" cy="103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05" tIns="52052" rIns="104105" bIns="52052"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altLang="en-US" sz="3200" i="1" kern="0" dirty="0" smtClean="0">
                <a:solidFill>
                  <a:srgbClr val="FFE161"/>
                </a:solidFill>
                <a:latin typeface="Verdana" pitchFamily="34" charset="0"/>
                <a:ea typeface="Verdana" pitchFamily="34" charset="0"/>
                <a:cs typeface="Verdana" pitchFamily="34" charset="0"/>
              </a:rPr>
              <a:t>Conflict of interests</a:t>
            </a:r>
            <a:endParaRPr lang="en-GB" sz="3200" i="1" kern="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730477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type="body" sz="quarter" idx="10"/>
          </p:nvPr>
        </p:nvSpPr>
        <p:spPr>
          <a:xfrm>
            <a:off x="450157" y="2196455"/>
            <a:ext cx="9612921" cy="4104456"/>
          </a:xfrm>
        </p:spPr>
        <p:txBody>
          <a:bodyPr/>
          <a:lstStyle/>
          <a:p>
            <a:pPr marL="0" indent="0" algn="just">
              <a:lnSpc>
                <a:spcPct val="200000"/>
              </a:lnSpc>
              <a:buNone/>
            </a:pPr>
            <a:r>
              <a:rPr lang="en-GB" sz="2600" b="0" dirty="0">
                <a:solidFill>
                  <a:srgbClr val="0F5494"/>
                </a:solidFill>
              </a:rPr>
              <a:t>The beneficiaries must formally notify the EC/Agency without delay any situation constituting or likely to lead to a conflict of interests and immediately take all the necessary steps to rectify this situation.</a:t>
            </a:r>
          </a:p>
          <a:p>
            <a:pPr marL="0" indent="0" algn="just">
              <a:buNone/>
            </a:pPr>
            <a:endParaRPr lang="en-GB" altLang="en-US" sz="2400" b="0" dirty="0" smtClean="0">
              <a:solidFill>
                <a:srgbClr val="FF0000"/>
              </a:solidFill>
            </a:endParaRPr>
          </a:p>
          <a:p>
            <a:pPr marL="0" indent="0" algn="just">
              <a:buNone/>
            </a:pPr>
            <a:r>
              <a:rPr lang="en-GB" altLang="en-US" sz="2400" b="0" dirty="0" smtClean="0">
                <a:solidFill>
                  <a:srgbClr val="FF0000"/>
                </a:solidFill>
              </a:rPr>
              <a:t>Non-compliance </a:t>
            </a:r>
            <a:r>
              <a:rPr lang="en-GB" altLang="en-US" sz="2400" b="0" dirty="0">
                <a:solidFill>
                  <a:srgbClr val="FF0000"/>
                </a:solidFill>
              </a:rPr>
              <a:t>may have consequences (reduction of grant, termination).</a:t>
            </a:r>
          </a:p>
        </p:txBody>
      </p:sp>
      <p:sp>
        <p:nvSpPr>
          <p:cNvPr id="65538" name="Title 1"/>
          <p:cNvSpPr>
            <a:spLocks noGrp="1"/>
          </p:cNvSpPr>
          <p:nvPr>
            <p:ph type="title" idx="4294967295"/>
          </p:nvPr>
        </p:nvSpPr>
        <p:spPr>
          <a:xfrm>
            <a:off x="462558" y="1160690"/>
            <a:ext cx="9623425" cy="1031875"/>
          </a:xfrm>
        </p:spPr>
        <p:txBody>
          <a:bodyPr/>
          <a:lstStyle/>
          <a:p>
            <a:pPr marL="0" algn="ctr"/>
            <a:r>
              <a:rPr lang="en-GB" altLang="en-US" sz="2600" dirty="0">
                <a:cs typeface="Times New Roman" pitchFamily="18" charset="0"/>
              </a:rPr>
              <a:t>Avoid </a:t>
            </a:r>
            <a:r>
              <a:rPr lang="en-GB" altLang="en-US" sz="2600" dirty="0">
                <a:solidFill>
                  <a:srgbClr val="FF0000"/>
                </a:solidFill>
                <a:cs typeface="Times New Roman" pitchFamily="18" charset="0"/>
              </a:rPr>
              <a:t>conflict of interests </a:t>
            </a:r>
            <a:br>
              <a:rPr lang="en-GB" altLang="en-US" sz="2600" dirty="0">
                <a:solidFill>
                  <a:srgbClr val="FF0000"/>
                </a:solidFill>
                <a:cs typeface="Times New Roman" pitchFamily="18" charset="0"/>
              </a:rPr>
            </a:br>
            <a:r>
              <a:rPr lang="en-GB" altLang="en-US" sz="2100" b="0" dirty="0">
                <a:cs typeface="Times New Roman" pitchFamily="18" charset="0"/>
              </a:rPr>
              <a:t>(Art.35 of the MGA)</a:t>
            </a:r>
            <a:endParaRPr lang="en-GB" altLang="en-US" sz="2100" b="0" dirty="0"/>
          </a:p>
        </p:txBody>
      </p:sp>
      <p:sp>
        <p:nvSpPr>
          <p:cNvPr id="65540"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a:solidFill>
                <a:srgbClr val="FFFFFF"/>
              </a:solidFill>
              <a:ea typeface="Verdana" pitchFamily="34" charset="0"/>
              <a:cs typeface="Verdana" pitchFamily="34" charset="0"/>
            </a:endParaRPr>
          </a:p>
        </p:txBody>
      </p:sp>
      <p:sp>
        <p:nvSpPr>
          <p:cNvPr id="5" name="Title 3"/>
          <p:cNvSpPr txBox="1">
            <a:spLocks/>
          </p:cNvSpPr>
          <p:nvPr/>
        </p:nvSpPr>
        <p:spPr bwMode="auto">
          <a:xfrm>
            <a:off x="161926" y="-74613"/>
            <a:ext cx="10440988" cy="103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87" tIns="52043" rIns="104087" bIns="52043" anchor="ctr"/>
          <a:lstStyle>
            <a:lvl1pPr marL="404813" indent="-404813" algn="l" defTabSz="1038225" rtl="0" eaLnBrk="0" fontAlgn="base" hangingPunct="0">
              <a:spcBef>
                <a:spcPct val="0"/>
              </a:spcBef>
              <a:spcAft>
                <a:spcPct val="0"/>
              </a:spcAft>
              <a:defRPr sz="3400" b="1">
                <a:solidFill>
                  <a:srgbClr val="0F5494"/>
                </a:solidFill>
                <a:latin typeface="+mj-lt"/>
                <a:ea typeface="+mj-ea"/>
                <a:cs typeface="+mj-cs"/>
              </a:defRPr>
            </a:lvl1pPr>
            <a:lvl2pPr marL="404813" indent="-404813" algn="l" defTabSz="1038225" rtl="0" eaLnBrk="0" fontAlgn="base" hangingPunct="0">
              <a:spcBef>
                <a:spcPct val="0"/>
              </a:spcBef>
              <a:spcAft>
                <a:spcPct val="0"/>
              </a:spcAft>
              <a:defRPr sz="3400" b="1">
                <a:solidFill>
                  <a:srgbClr val="0F5494"/>
                </a:solidFill>
                <a:latin typeface="Verdana" pitchFamily="34" charset="0"/>
              </a:defRPr>
            </a:lvl2pPr>
            <a:lvl3pPr marL="404813" indent="-404813" algn="l" defTabSz="1038225" rtl="0" eaLnBrk="0" fontAlgn="base" hangingPunct="0">
              <a:spcBef>
                <a:spcPct val="0"/>
              </a:spcBef>
              <a:spcAft>
                <a:spcPct val="0"/>
              </a:spcAft>
              <a:defRPr sz="3400" b="1">
                <a:solidFill>
                  <a:srgbClr val="0F5494"/>
                </a:solidFill>
                <a:latin typeface="Verdana" pitchFamily="34" charset="0"/>
              </a:defRPr>
            </a:lvl3pPr>
            <a:lvl4pPr marL="404813" indent="-404813" algn="l" defTabSz="1038225" rtl="0" eaLnBrk="0" fontAlgn="base" hangingPunct="0">
              <a:spcBef>
                <a:spcPct val="0"/>
              </a:spcBef>
              <a:spcAft>
                <a:spcPct val="0"/>
              </a:spcAft>
              <a:defRPr sz="3400" b="1">
                <a:solidFill>
                  <a:srgbClr val="0F5494"/>
                </a:solidFill>
                <a:latin typeface="Verdana" pitchFamily="34" charset="0"/>
              </a:defRPr>
            </a:lvl4pPr>
            <a:lvl5pPr marL="404813" indent="-404813" algn="l" defTabSz="1038225" rtl="0" eaLnBrk="0" fontAlgn="base" hangingPunct="0">
              <a:spcBef>
                <a:spcPct val="0"/>
              </a:spcBef>
              <a:spcAft>
                <a:spcPct val="0"/>
              </a:spcAft>
              <a:defRPr sz="3400" b="1">
                <a:solidFill>
                  <a:srgbClr val="0F5494"/>
                </a:solidFill>
                <a:latin typeface="Verdana" pitchFamily="34" charset="0"/>
              </a:defRPr>
            </a:lvl5pPr>
            <a:lvl6pPr marL="814680" algn="l" rtl="0" fontAlgn="base">
              <a:spcBef>
                <a:spcPct val="0"/>
              </a:spcBef>
              <a:spcAft>
                <a:spcPct val="0"/>
              </a:spcAft>
              <a:defRPr sz="3000" b="1">
                <a:solidFill>
                  <a:srgbClr val="0F5494"/>
                </a:solidFill>
                <a:latin typeface="Verdana" pitchFamily="34" charset="0"/>
              </a:defRPr>
            </a:lvl6pPr>
            <a:lvl7pPr marL="1271155" algn="l" rtl="0" fontAlgn="base">
              <a:spcBef>
                <a:spcPct val="0"/>
              </a:spcBef>
              <a:spcAft>
                <a:spcPct val="0"/>
              </a:spcAft>
              <a:defRPr sz="3000" b="1">
                <a:solidFill>
                  <a:srgbClr val="0F5494"/>
                </a:solidFill>
                <a:latin typeface="Verdana" pitchFamily="34" charset="0"/>
              </a:defRPr>
            </a:lvl7pPr>
            <a:lvl8pPr marL="1727629" algn="l" rtl="0" fontAlgn="base">
              <a:spcBef>
                <a:spcPct val="0"/>
              </a:spcBef>
              <a:spcAft>
                <a:spcPct val="0"/>
              </a:spcAft>
              <a:defRPr sz="3000" b="1">
                <a:solidFill>
                  <a:srgbClr val="0F5494"/>
                </a:solidFill>
                <a:latin typeface="Verdana" pitchFamily="34" charset="0"/>
              </a:defRPr>
            </a:lvl8pPr>
            <a:lvl9pPr marL="2184103" algn="l" rtl="0" fontAlgn="base">
              <a:spcBef>
                <a:spcPct val="0"/>
              </a:spcBef>
              <a:spcAft>
                <a:spcPct val="0"/>
              </a:spcAft>
              <a:defRPr sz="3000" b="1">
                <a:solidFill>
                  <a:srgbClr val="0F5494"/>
                </a:solidFill>
                <a:latin typeface="Verdana" pitchFamily="34" charset="0"/>
              </a:defRPr>
            </a:lvl9pPr>
          </a:lstStyle>
          <a:p>
            <a:pPr>
              <a:defRPr/>
            </a:pPr>
            <a:r>
              <a:rPr lang="en-GB" altLang="en-US" sz="3200" i="1" kern="0" dirty="0">
                <a:solidFill>
                  <a:srgbClr val="FFE161"/>
                </a:solidFill>
                <a:latin typeface="Verdana" pitchFamily="34" charset="0"/>
                <a:ea typeface="Verdana" pitchFamily="34" charset="0"/>
                <a:cs typeface="Verdana" pitchFamily="34" charset="0"/>
              </a:rPr>
              <a:t>Conflict of interests</a:t>
            </a:r>
            <a:endParaRPr lang="en-GB" sz="3200" i="1" kern="0" dirty="0">
              <a:solidFill>
                <a:srgbClr val="FFE16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87709863"/>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dirty="0" smtClean="0"/>
              <a:t>Additional info</a:t>
            </a:r>
            <a:endParaRPr lang="en-GB" dirty="0"/>
          </a:p>
        </p:txBody>
      </p:sp>
      <p:sp>
        <p:nvSpPr>
          <p:cNvPr id="108548" name="Text Box 4"/>
          <p:cNvSpPr txBox="1">
            <a:spLocks noChangeArrowheads="1"/>
          </p:cNvSpPr>
          <p:nvPr/>
        </p:nvSpPr>
        <p:spPr bwMode="auto">
          <a:xfrm>
            <a:off x="266656" y="1403560"/>
            <a:ext cx="9688556" cy="55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spcBef>
                <a:spcPct val="50000"/>
              </a:spcBef>
            </a:pPr>
            <a:r>
              <a:rPr lang="fr-BE" altLang="en-US" sz="3000" dirty="0" err="1">
                <a:solidFill>
                  <a:srgbClr val="0F5494"/>
                </a:solidFill>
              </a:rPr>
              <a:t>Funding</a:t>
            </a:r>
            <a:r>
              <a:rPr lang="fr-BE" altLang="en-US" sz="3000" dirty="0">
                <a:solidFill>
                  <a:srgbClr val="0F5494"/>
                </a:solidFill>
              </a:rPr>
              <a:t> &amp; tender </a:t>
            </a:r>
            <a:r>
              <a:rPr lang="fr-BE" altLang="en-US" sz="3000" dirty="0" err="1">
                <a:solidFill>
                  <a:srgbClr val="0F5494"/>
                </a:solidFill>
              </a:rPr>
              <a:t>opportunities</a:t>
            </a:r>
            <a:r>
              <a:rPr lang="fr-BE" altLang="en-US" sz="3000" dirty="0">
                <a:solidFill>
                  <a:srgbClr val="0F5494"/>
                </a:solidFill>
              </a:rPr>
              <a:t> Portal</a:t>
            </a:r>
          </a:p>
        </p:txBody>
      </p:sp>
      <p:sp>
        <p:nvSpPr>
          <p:cNvPr id="14" name="Rectangle 6"/>
          <p:cNvSpPr>
            <a:spLocks noChangeArrowheads="1"/>
          </p:cNvSpPr>
          <p:nvPr/>
        </p:nvSpPr>
        <p:spPr bwMode="auto">
          <a:xfrm>
            <a:off x="658768" y="1860760"/>
            <a:ext cx="8612580" cy="36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64" tIns="45633" rIns="91264" bIns="45633">
            <a:spAutoFit/>
          </a:bodyPr>
          <a:lstStyle/>
          <a:p>
            <a:pPr defTabSz="1093637">
              <a:defRPr/>
            </a:pPr>
            <a:r>
              <a:rPr lang="en-GB" sz="1800" dirty="0">
                <a:solidFill>
                  <a:schemeClr val="bg1">
                    <a:lumMod val="50000"/>
                  </a:schemeClr>
                </a:solidFill>
                <a:latin typeface="Arial" pitchFamily="34" charset="0"/>
              </a:rPr>
              <a:t>	</a:t>
            </a:r>
            <a:r>
              <a:rPr lang="en-GB" sz="1600" dirty="0">
                <a:solidFill>
                  <a:schemeClr val="bg1">
                    <a:lumMod val="50000"/>
                  </a:schemeClr>
                </a:solidFill>
                <a:latin typeface="Arial" pitchFamily="34" charset="0"/>
              </a:rPr>
              <a:t>https://ec.europa.eu/info/funding-tenders/opportunities/portal/screen/home</a:t>
            </a:r>
          </a:p>
        </p:txBody>
      </p:sp>
      <p:sp>
        <p:nvSpPr>
          <p:cNvPr id="108550" name="AutoShape 5">
            <a:hlinkClick r:id="rId3" highlightClick="1"/>
          </p:cNvPr>
          <p:cNvSpPr>
            <a:spLocks noChangeArrowheads="1"/>
          </p:cNvSpPr>
          <p:nvPr/>
        </p:nvSpPr>
        <p:spPr bwMode="auto">
          <a:xfrm>
            <a:off x="769893" y="2743410"/>
            <a:ext cx="442913" cy="336550"/>
          </a:xfrm>
          <a:prstGeom prst="actionButtonInformation">
            <a:avLst/>
          </a:prstGeom>
          <a:solidFill>
            <a:srgbClr val="F5BC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4" tIns="45633" rIns="91264" bIns="45633" anchor="ctr"/>
          <a:lstStyle/>
          <a:p>
            <a:endParaRPr lang="en-US" altLang="en-US"/>
          </a:p>
        </p:txBody>
      </p:sp>
      <p:sp>
        <p:nvSpPr>
          <p:cNvPr id="16" name="Text Box 4"/>
          <p:cNvSpPr txBox="1">
            <a:spLocks noChangeArrowheads="1"/>
          </p:cNvSpPr>
          <p:nvPr/>
        </p:nvSpPr>
        <p:spPr bwMode="auto">
          <a:xfrm>
            <a:off x="1346156" y="2702135"/>
            <a:ext cx="8785225" cy="67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p>
            <a:pPr eaLnBrk="0" hangingPunct="0">
              <a:lnSpc>
                <a:spcPts val="2400"/>
              </a:lnSpc>
              <a:spcBef>
                <a:spcPts val="1200"/>
              </a:spcBef>
              <a:defRPr/>
            </a:pPr>
            <a:r>
              <a:rPr lang="en-GB" sz="2400" b="0" dirty="0">
                <a:solidFill>
                  <a:srgbClr val="0F5494"/>
                </a:solidFill>
              </a:rPr>
              <a:t>Horizon 2020 Annotated Grant Agreement </a:t>
            </a:r>
            <a:r>
              <a:rPr lang="en-GB" sz="1400" dirty="0">
                <a:solidFill>
                  <a:srgbClr val="0F5494"/>
                </a:solidFill>
                <a:latin typeface="Arial" pitchFamily="34" charset="0"/>
              </a:rPr>
              <a:t>http://ec.europa.eu/research/participants/data/ref/h2020/grants_manual/amga/h2020-amga_en.pdf</a:t>
            </a:r>
          </a:p>
        </p:txBody>
      </p:sp>
      <p:cxnSp>
        <p:nvCxnSpPr>
          <p:cNvPr id="108552" name="Straight Connector 19"/>
          <p:cNvCxnSpPr>
            <a:cxnSpLocks noChangeShapeType="1"/>
          </p:cNvCxnSpPr>
          <p:nvPr/>
        </p:nvCxnSpPr>
        <p:spPr bwMode="auto">
          <a:xfrm>
            <a:off x="338093" y="2194135"/>
            <a:ext cx="10099675" cy="0"/>
          </a:xfrm>
          <a:prstGeom prst="line">
            <a:avLst/>
          </a:prstGeom>
          <a:noFill/>
          <a:ln w="6350" cmpd="dbl" algn="ctr">
            <a:solidFill>
              <a:srgbClr val="4D4DC7"/>
            </a:solidFill>
            <a:round/>
            <a:headEnd type="diamond" w="med" len="med"/>
            <a:tailEnd type="arrow" w="med" len="med"/>
          </a:ln>
          <a:extLst>
            <a:ext uri="{909E8E84-426E-40DD-AFC4-6F175D3DCCD1}">
              <a14:hiddenFill xmlns:a14="http://schemas.microsoft.com/office/drawing/2010/main">
                <a:noFill/>
              </a14:hiddenFill>
            </a:ext>
          </a:extLst>
        </p:spPr>
      </p:cxnSp>
      <p:sp>
        <p:nvSpPr>
          <p:cNvPr id="108553" name="AutoShape 5">
            <a:hlinkClick r:id="rId4" highlightClick="1"/>
          </p:cNvPr>
          <p:cNvSpPr>
            <a:spLocks noChangeArrowheads="1"/>
          </p:cNvSpPr>
          <p:nvPr/>
        </p:nvSpPr>
        <p:spPr bwMode="auto">
          <a:xfrm>
            <a:off x="774020" y="3816253"/>
            <a:ext cx="442913" cy="336550"/>
          </a:xfrm>
          <a:prstGeom prst="actionButtonInformation">
            <a:avLst/>
          </a:prstGeom>
          <a:solidFill>
            <a:srgbClr val="F5BC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4" tIns="45633" rIns="91264" bIns="45633" anchor="ctr"/>
          <a:lstStyle/>
          <a:p>
            <a:endParaRPr lang="en-US" altLang="en-US"/>
          </a:p>
        </p:txBody>
      </p:sp>
      <p:sp>
        <p:nvSpPr>
          <p:cNvPr id="26" name="Text Box 4"/>
          <p:cNvSpPr txBox="1">
            <a:spLocks noChangeArrowheads="1"/>
          </p:cNvSpPr>
          <p:nvPr/>
        </p:nvSpPr>
        <p:spPr bwMode="auto">
          <a:xfrm>
            <a:off x="1350283" y="3774978"/>
            <a:ext cx="8208962" cy="70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p>
            <a:pPr eaLnBrk="0" hangingPunct="0">
              <a:lnSpc>
                <a:spcPts val="2400"/>
              </a:lnSpc>
              <a:spcBef>
                <a:spcPts val="1200"/>
              </a:spcBef>
              <a:defRPr/>
            </a:pPr>
            <a:r>
              <a:rPr lang="en-GB" sz="2400" b="0" dirty="0">
                <a:solidFill>
                  <a:srgbClr val="0F5494"/>
                </a:solidFill>
              </a:rPr>
              <a:t>Horizon 2020 On-line Manual </a:t>
            </a:r>
            <a:r>
              <a:rPr lang="en-GB" sz="1500" dirty="0">
                <a:solidFill>
                  <a:srgbClr val="0F5494"/>
                </a:solidFill>
                <a:latin typeface="Arial" pitchFamily="34" charset="0"/>
              </a:rPr>
              <a:t>http://ec.europa.eu/research/participants/docs/h2020-funding-guide/index_en.htm</a:t>
            </a:r>
          </a:p>
        </p:txBody>
      </p:sp>
      <p:sp>
        <p:nvSpPr>
          <p:cNvPr id="108555" name="AutoShape 5">
            <a:hlinkClick r:id="rId5" highlightClick="1"/>
          </p:cNvPr>
          <p:cNvSpPr>
            <a:spLocks noChangeArrowheads="1"/>
          </p:cNvSpPr>
          <p:nvPr/>
        </p:nvSpPr>
        <p:spPr bwMode="auto">
          <a:xfrm>
            <a:off x="769892" y="5868863"/>
            <a:ext cx="442913" cy="336550"/>
          </a:xfrm>
          <a:prstGeom prst="actionButtonInformation">
            <a:avLst/>
          </a:prstGeom>
          <a:solidFill>
            <a:srgbClr val="F5BC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4" tIns="45633" rIns="91264" bIns="45633" anchor="ctr"/>
          <a:lstStyle/>
          <a:p>
            <a:endParaRPr lang="en-US" altLang="en-US"/>
          </a:p>
        </p:txBody>
      </p:sp>
      <p:sp>
        <p:nvSpPr>
          <p:cNvPr id="12" name="Text Box 4"/>
          <p:cNvSpPr txBox="1">
            <a:spLocks noChangeArrowheads="1"/>
          </p:cNvSpPr>
          <p:nvPr/>
        </p:nvSpPr>
        <p:spPr bwMode="auto">
          <a:xfrm>
            <a:off x="1346156" y="5761402"/>
            <a:ext cx="8208962" cy="70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p>
            <a:pPr>
              <a:lnSpc>
                <a:spcPts val="2400"/>
              </a:lnSpc>
              <a:defRPr/>
            </a:pPr>
            <a:r>
              <a:rPr lang="en-GB" sz="2400" b="0" dirty="0">
                <a:solidFill>
                  <a:srgbClr val="990033"/>
                </a:solidFill>
              </a:rPr>
              <a:t>Questions?  </a:t>
            </a:r>
            <a:r>
              <a:rPr lang="en-GB" sz="2400" b="0" i="1" dirty="0">
                <a:solidFill>
                  <a:srgbClr val="0F5494"/>
                </a:solidFill>
              </a:rPr>
              <a:t>Research Enquiry Service </a:t>
            </a:r>
            <a:r>
              <a:rPr lang="en-GB" sz="1500" dirty="0">
                <a:solidFill>
                  <a:srgbClr val="0F5494"/>
                </a:solidFill>
                <a:latin typeface="Arial" pitchFamily="34" charset="0"/>
              </a:rPr>
              <a:t>http://ec.europa.eu/research/enquiries</a:t>
            </a:r>
          </a:p>
        </p:txBody>
      </p:sp>
      <p:sp>
        <p:nvSpPr>
          <p:cNvPr id="13" name="Text Box 4"/>
          <p:cNvSpPr txBox="1">
            <a:spLocks noChangeArrowheads="1"/>
          </p:cNvSpPr>
          <p:nvPr/>
        </p:nvSpPr>
        <p:spPr bwMode="auto">
          <a:xfrm>
            <a:off x="1346156" y="4755338"/>
            <a:ext cx="8208962" cy="70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64" tIns="45633" rIns="91264" bIns="45633">
            <a:spAutoFit/>
          </a:bodyPr>
          <a:lstStyle/>
          <a:p>
            <a:pPr>
              <a:lnSpc>
                <a:spcPts val="2400"/>
              </a:lnSpc>
              <a:defRPr/>
            </a:pPr>
            <a:r>
              <a:rPr lang="en-GB" sz="2400" b="0" dirty="0" smtClean="0">
                <a:solidFill>
                  <a:srgbClr val="0F5494"/>
                </a:solidFill>
              </a:rPr>
              <a:t>H2020 Indicative Audit Programme</a:t>
            </a:r>
          </a:p>
          <a:p>
            <a:pPr>
              <a:lnSpc>
                <a:spcPts val="2400"/>
              </a:lnSpc>
              <a:defRPr/>
            </a:pPr>
            <a:r>
              <a:rPr lang="en-GB" sz="1500" dirty="0">
                <a:solidFill>
                  <a:srgbClr val="0F5494"/>
                </a:solidFill>
                <a:latin typeface="Arial" pitchFamily="34" charset="0"/>
              </a:rPr>
              <a:t>http://ec.europa.eu/research/participants/data/ref/h2020/other/gm/audit/h2020-iap_en.pdf</a:t>
            </a:r>
          </a:p>
        </p:txBody>
      </p:sp>
      <p:sp>
        <p:nvSpPr>
          <p:cNvPr id="15" name="AutoShape 5">
            <a:hlinkClick r:id="rId4" highlightClick="1"/>
          </p:cNvPr>
          <p:cNvSpPr>
            <a:spLocks noChangeArrowheads="1"/>
          </p:cNvSpPr>
          <p:nvPr/>
        </p:nvSpPr>
        <p:spPr bwMode="auto">
          <a:xfrm>
            <a:off x="769892" y="4837295"/>
            <a:ext cx="442913" cy="336550"/>
          </a:xfrm>
          <a:prstGeom prst="actionButtonInformation">
            <a:avLst/>
          </a:prstGeom>
          <a:solidFill>
            <a:srgbClr val="F5BC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264" tIns="45633" rIns="91264" bIns="45633" anchor="ctr"/>
          <a:lstStyle/>
          <a:p>
            <a:endParaRPr lang="en-US" altLang="en-US"/>
          </a:p>
        </p:txBody>
      </p:sp>
    </p:spTree>
    <p:extLst>
      <p:ext uri="{BB962C8B-B14F-4D97-AF65-F5344CB8AC3E}">
        <p14:creationId xmlns:p14="http://schemas.microsoft.com/office/powerpoint/2010/main" val="2088869371"/>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p:cNvSpPr>
            <a:spLocks noGrp="1"/>
          </p:cNvSpPr>
          <p:nvPr>
            <p:ph type="title"/>
          </p:nvPr>
        </p:nvSpPr>
        <p:spPr>
          <a:xfrm>
            <a:off x="293688" y="4337050"/>
            <a:ext cx="10106025" cy="1349375"/>
          </a:xfrm>
        </p:spPr>
        <p:txBody>
          <a:bodyPr anchor="t"/>
          <a:lstStyle/>
          <a:p>
            <a:pPr eaLnBrk="1" hangingPunct="1"/>
            <a:r>
              <a:rPr lang="en-GB" altLang="en-US" smtClean="0"/>
              <a:t>Thank you!</a:t>
            </a:r>
            <a:r>
              <a:rPr lang="en-GB" altLang="en-US" dirty="0" smtClean="0"/>
              <a:t/>
            </a:r>
            <a:br>
              <a:rPr lang="en-GB" altLang="en-US" dirty="0" smtClean="0"/>
            </a:br>
            <a:endParaRPr lang="en-GB" altLang="en-US" dirty="0" smtClean="0"/>
          </a:p>
        </p:txBody>
      </p:sp>
      <p:sp>
        <p:nvSpPr>
          <p:cNvPr id="109571" name="Content Placeholder 5"/>
          <p:cNvSpPr>
            <a:spLocks noGrp="1"/>
          </p:cNvSpPr>
          <p:nvPr>
            <p:ph idx="1"/>
          </p:nvPr>
        </p:nvSpPr>
        <p:spPr>
          <a:xfrm>
            <a:off x="293688" y="5942013"/>
            <a:ext cx="10106025" cy="1014412"/>
          </a:xfrm>
        </p:spPr>
        <p:txBody>
          <a:bodyPr/>
          <a:lstStyle/>
          <a:p>
            <a:pPr eaLnBrk="1" hangingPunct="1">
              <a:spcBef>
                <a:spcPct val="0"/>
              </a:spcBef>
            </a:pPr>
            <a:r>
              <a:rPr lang="en-GB" altLang="en-US" b="1" smtClean="0"/>
              <a:t>Find out more:</a:t>
            </a:r>
          </a:p>
          <a:p>
            <a:pPr eaLnBrk="1" hangingPunct="1">
              <a:spcBef>
                <a:spcPct val="0"/>
              </a:spcBef>
            </a:pPr>
            <a:r>
              <a:rPr lang="en-GB" altLang="en-US" smtClean="0"/>
              <a:t>http://ec.europa.eu/programmes/horizon2020/</a:t>
            </a: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Box 5"/>
          <p:cNvSpPr txBox="1">
            <a:spLocks noChangeArrowheads="1"/>
          </p:cNvSpPr>
          <p:nvPr/>
        </p:nvSpPr>
        <p:spPr bwMode="auto">
          <a:xfrm>
            <a:off x="15875" y="1086750"/>
            <a:ext cx="10602913" cy="461633"/>
          </a:xfrm>
          <a:prstGeom prst="rect">
            <a:avLst/>
          </a:prstGeom>
          <a:solidFill>
            <a:srgbClr val="CCDEEC"/>
          </a:solidFill>
          <a:ln>
            <a:noFill/>
          </a:ln>
          <a:extLst/>
        </p:spPr>
        <p:txBody>
          <a:bodyPr wrap="square" lIns="91408" tIns="45704" rIns="91408" bIns="45704">
            <a:spAutoFit/>
          </a:bodyPr>
          <a:lstStyle>
            <a:defPPr>
              <a:defRPr lang="en-GB"/>
            </a:defPPr>
            <a:lvl1pPr algn="ctr" eaLnBrk="1" hangingPunct="1">
              <a:defRPr sz="2400">
                <a:solidFill>
                  <a:srgbClr val="0F5494"/>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GB" dirty="0"/>
              <a:t>What can you </a:t>
            </a:r>
            <a:r>
              <a:rPr lang="en-GB" dirty="0">
                <a:solidFill>
                  <a:srgbClr val="FF0000"/>
                </a:solidFill>
              </a:rPr>
              <a:t>NOT</a:t>
            </a:r>
            <a:r>
              <a:rPr lang="en-GB" dirty="0"/>
              <a:t> declare under personnel costs?</a:t>
            </a:r>
          </a:p>
        </p:txBody>
      </p:sp>
      <p:sp>
        <p:nvSpPr>
          <p:cNvPr id="10" name="Text Box 10"/>
          <p:cNvSpPr txBox="1">
            <a:spLocks noChangeArrowheads="1"/>
          </p:cNvSpPr>
          <p:nvPr/>
        </p:nvSpPr>
        <p:spPr bwMode="auto">
          <a:xfrm>
            <a:off x="349250" y="1909763"/>
            <a:ext cx="9966002" cy="35207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64" tIns="45633" rIns="91264" bIns="45633">
            <a:spAutoFit/>
          </a:bodyPr>
          <a:lstStyle>
            <a:lvl1pPr marL="355600" indent="-355600"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542734" indent="-542734" eaLnBrk="1" hangingPunct="1">
              <a:spcBef>
                <a:spcPts val="1800"/>
              </a:spcBef>
              <a:buClr>
                <a:srgbClr val="C00000"/>
              </a:buClr>
              <a:buSzPct val="125000"/>
              <a:buFont typeface="Wingdings" panose="05000000000000000000" pitchFamily="2" charset="2"/>
              <a:buChar char=""/>
              <a:defRPr/>
            </a:pPr>
            <a:r>
              <a:rPr lang="en-GB" altLang="en-US" sz="2200" b="0" dirty="0" smtClean="0">
                <a:solidFill>
                  <a:srgbClr val="0F5494"/>
                </a:solidFill>
              </a:rPr>
              <a:t>Contracts with </a:t>
            </a:r>
            <a:r>
              <a:rPr lang="en-GB" altLang="en-US" sz="2200" b="0" dirty="0">
                <a:solidFill>
                  <a:srgbClr val="0F5494"/>
                </a:solidFill>
              </a:rPr>
              <a:t>companies to provide </a:t>
            </a:r>
            <a:r>
              <a:rPr lang="en-GB" altLang="en-US" sz="2200" b="0" dirty="0" smtClean="0">
                <a:solidFill>
                  <a:srgbClr val="0F5494"/>
                </a:solidFill>
              </a:rPr>
              <a:t>staff (e.g. temporary work agencies)</a:t>
            </a:r>
          </a:p>
          <a:p>
            <a:pPr marL="542734" indent="-542734" eaLnBrk="1" hangingPunct="1">
              <a:spcBef>
                <a:spcPts val="3000"/>
              </a:spcBef>
              <a:buClr>
                <a:srgbClr val="C00000"/>
              </a:buClr>
              <a:buSzPct val="125000"/>
              <a:buFont typeface="Wingdings" panose="05000000000000000000" pitchFamily="2" charset="2"/>
              <a:buChar char=""/>
              <a:defRPr/>
            </a:pPr>
            <a:r>
              <a:rPr lang="en-GB" altLang="en-US" sz="2200" b="0" dirty="0" smtClean="0">
                <a:solidFill>
                  <a:srgbClr val="0F5494"/>
                </a:solidFill>
              </a:rPr>
              <a:t>Natural persons (e.g. consultants) not fulfilling all the conditions mentioned in the previous slide. </a:t>
            </a:r>
          </a:p>
          <a:p>
            <a:pPr marL="804863" indent="-804863" eaLnBrk="1" hangingPunct="1">
              <a:spcBef>
                <a:spcPts val="600"/>
              </a:spcBef>
              <a:buClr>
                <a:srgbClr val="C00000"/>
              </a:buClr>
              <a:buSzPct val="125000"/>
              <a:defRPr/>
            </a:pPr>
            <a:r>
              <a:rPr lang="en-GB" altLang="en-US" sz="2100" b="0" dirty="0">
                <a:solidFill>
                  <a:srgbClr val="0F5494"/>
                </a:solidFill>
              </a:rPr>
              <a:t>	</a:t>
            </a:r>
            <a:r>
              <a:rPr lang="en-GB" altLang="en-US" sz="1800" b="0" dirty="0" smtClean="0">
                <a:solidFill>
                  <a:srgbClr val="0F5494"/>
                </a:solidFill>
              </a:rPr>
              <a:t>e.g</a:t>
            </a:r>
            <a:r>
              <a:rPr lang="en-GB" altLang="en-US" sz="1800" b="0" dirty="0">
                <a:solidFill>
                  <a:srgbClr val="0F5494"/>
                </a:solidFill>
              </a:rPr>
              <a:t>. working </a:t>
            </a:r>
            <a:r>
              <a:rPr lang="en-GB" altLang="en-US" sz="1800" b="0" dirty="0" smtClean="0">
                <a:solidFill>
                  <a:srgbClr val="0F5494"/>
                </a:solidFill>
              </a:rPr>
              <a:t>systematically off-site while employees have to work in the premises of the beneficiary</a:t>
            </a:r>
            <a:endParaRPr lang="en-GB" altLang="en-US" sz="1800" b="0" dirty="0">
              <a:solidFill>
                <a:srgbClr val="0F5494"/>
              </a:solidFill>
              <a:latin typeface="Calibri" pitchFamily="34" charset="0"/>
            </a:endParaRPr>
          </a:p>
          <a:p>
            <a:pPr marL="542734" indent="-542734" eaLnBrk="1" hangingPunct="1">
              <a:lnSpc>
                <a:spcPct val="80000"/>
              </a:lnSpc>
              <a:spcBef>
                <a:spcPts val="3000"/>
              </a:spcBef>
              <a:buClr>
                <a:srgbClr val="C00000"/>
              </a:buClr>
              <a:buSzPct val="125000"/>
              <a:buFont typeface="Wingdings" panose="05000000000000000000" pitchFamily="2" charset="2"/>
              <a:buChar char=""/>
              <a:defRPr/>
            </a:pPr>
            <a:r>
              <a:rPr lang="en-GB" altLang="en-US" sz="2200" b="0" dirty="0">
                <a:solidFill>
                  <a:srgbClr val="0F5494"/>
                </a:solidFill>
              </a:rPr>
              <a:t>Natural </a:t>
            </a:r>
            <a:r>
              <a:rPr lang="en-GB" altLang="en-US" sz="2200" b="0" dirty="0" smtClean="0">
                <a:solidFill>
                  <a:srgbClr val="0F5494"/>
                </a:solidFill>
              </a:rPr>
              <a:t>persons </a:t>
            </a:r>
            <a:r>
              <a:rPr lang="en-GB" altLang="en-US" sz="2200" b="0" dirty="0">
                <a:solidFill>
                  <a:srgbClr val="0F5494"/>
                </a:solidFill>
              </a:rPr>
              <a:t>(e.g. consultants) paid </a:t>
            </a:r>
            <a:r>
              <a:rPr lang="en-GB" altLang="en-US" sz="2200" b="0" i="1" dirty="0">
                <a:solidFill>
                  <a:srgbClr val="0F5494"/>
                </a:solidFill>
              </a:rPr>
              <a:t>for deliverables </a:t>
            </a:r>
            <a:r>
              <a:rPr lang="en-GB" altLang="en-US" sz="2200" b="0" dirty="0">
                <a:solidFill>
                  <a:srgbClr val="0F5494"/>
                </a:solidFill>
              </a:rPr>
              <a:t>rather than for </a:t>
            </a:r>
            <a:r>
              <a:rPr lang="en-GB" altLang="en-US" sz="2200" b="0" i="1" dirty="0">
                <a:solidFill>
                  <a:srgbClr val="0F5494"/>
                </a:solidFill>
              </a:rPr>
              <a:t>working </a:t>
            </a:r>
            <a:r>
              <a:rPr lang="en-GB" altLang="en-US" sz="2200" b="0" i="1" dirty="0" smtClean="0">
                <a:solidFill>
                  <a:srgbClr val="0F5494"/>
                </a:solidFill>
              </a:rPr>
              <a:t>time </a:t>
            </a:r>
            <a:r>
              <a:rPr lang="en-GB" altLang="en-US" sz="2900" b="0" i="1" dirty="0">
                <a:solidFill>
                  <a:srgbClr val="0F5494"/>
                </a:solidFill>
                <a:latin typeface="Calibri" pitchFamily="34" charset="0"/>
              </a:rPr>
              <a:t>	</a:t>
            </a:r>
          </a:p>
        </p:txBody>
      </p:sp>
      <p:grpSp>
        <p:nvGrpSpPr>
          <p:cNvPr id="79879" name="Group 1"/>
          <p:cNvGrpSpPr>
            <a:grpSpLocks/>
          </p:cNvGrpSpPr>
          <p:nvPr/>
        </p:nvGrpSpPr>
        <p:grpSpPr bwMode="auto">
          <a:xfrm>
            <a:off x="468759" y="5796855"/>
            <a:ext cx="9983788" cy="646112"/>
            <a:chOff x="476250" y="5484813"/>
            <a:chExt cx="9983788" cy="646328"/>
          </a:xfrm>
        </p:grpSpPr>
        <p:sp>
          <p:nvSpPr>
            <p:cNvPr id="79880" name="Text Box 10"/>
            <p:cNvSpPr txBox="1">
              <a:spLocks noChangeArrowheads="1"/>
            </p:cNvSpPr>
            <p:nvPr/>
          </p:nvSpPr>
          <p:spPr bwMode="auto">
            <a:xfrm>
              <a:off x="1262699" y="5484813"/>
              <a:ext cx="9197339" cy="646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5" rIns="91328" bIns="45665">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r>
                <a:rPr lang="en-GB" altLang="en-US" sz="1800" dirty="0">
                  <a:solidFill>
                    <a:srgbClr val="0F5494"/>
                  </a:solidFill>
                </a:rPr>
                <a:t>In the cases above the costs may be eligible under </a:t>
              </a:r>
              <a:r>
                <a:rPr lang="en-GB" altLang="en-US" sz="1800" dirty="0" smtClean="0">
                  <a:solidFill>
                    <a:srgbClr val="0F5494"/>
                  </a:solidFill>
                </a:rPr>
                <a:t>'Other </a:t>
              </a:r>
              <a:r>
                <a:rPr lang="en-GB" altLang="en-US" sz="1800" dirty="0">
                  <a:solidFill>
                    <a:srgbClr val="0F5494"/>
                  </a:solidFill>
                </a:rPr>
                <a:t>goods and </a:t>
              </a:r>
              <a:r>
                <a:rPr lang="en-GB" altLang="en-US" sz="1800" dirty="0" smtClean="0">
                  <a:solidFill>
                    <a:srgbClr val="0F5494"/>
                  </a:solidFill>
                </a:rPr>
                <a:t>services' </a:t>
              </a:r>
              <a:r>
                <a:rPr lang="en-GB" altLang="en-US" sz="1800" dirty="0">
                  <a:solidFill>
                    <a:srgbClr val="0F5494"/>
                  </a:solidFill>
                </a:rPr>
                <a:t>or under </a:t>
              </a:r>
              <a:r>
                <a:rPr lang="en-GB" altLang="en-US" sz="1800" dirty="0" smtClean="0">
                  <a:solidFill>
                    <a:srgbClr val="0F5494"/>
                  </a:solidFill>
                </a:rPr>
                <a:t>'Subcontracting' </a:t>
              </a:r>
              <a:r>
                <a:rPr lang="en-GB" altLang="en-US" sz="1800" dirty="0">
                  <a:solidFill>
                    <a:srgbClr val="0F5494"/>
                  </a:solidFill>
                </a:rPr>
                <a:t>but </a:t>
              </a:r>
              <a:r>
                <a:rPr lang="en-GB" altLang="en-US" sz="1800" dirty="0" smtClean="0">
                  <a:solidFill>
                    <a:srgbClr val="0F5494"/>
                  </a:solidFill>
                </a:rPr>
                <a:t>not </a:t>
              </a:r>
              <a:r>
                <a:rPr lang="en-GB" altLang="en-US" sz="1800" dirty="0">
                  <a:solidFill>
                    <a:srgbClr val="0F5494"/>
                  </a:solidFill>
                </a:rPr>
                <a:t>as personnel costs</a:t>
              </a:r>
            </a:p>
          </p:txBody>
        </p:sp>
        <p:sp>
          <p:nvSpPr>
            <p:cNvPr id="13" name="Isosceles Triangle 12"/>
            <p:cNvSpPr/>
            <p:nvPr/>
          </p:nvSpPr>
          <p:spPr bwMode="auto">
            <a:xfrm>
              <a:off x="476250" y="5488157"/>
              <a:ext cx="670861" cy="565106"/>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3700" dirty="0">
                  <a:solidFill>
                    <a:srgbClr val="502800"/>
                  </a:solidFill>
                  <a:latin typeface="Georgia" panose="02040502050405020303" pitchFamily="18" charset="0"/>
                  <a:sym typeface="Webdings"/>
                </a:rPr>
                <a:t>!</a:t>
              </a:r>
              <a:endParaRPr lang="en-GB" sz="37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00" dirty="0">
                <a:solidFill>
                  <a:srgbClr val="502800"/>
                </a:solidFill>
              </a:endParaRPr>
            </a:p>
          </p:txBody>
        </p:sp>
      </p:grpSp>
      <p:sp>
        <p:nvSpPr>
          <p:cNvPr id="14" name="Title 187464"/>
          <p:cNvSpPr txBox="1">
            <a:spLocks/>
          </p:cNvSpPr>
          <p:nvPr/>
        </p:nvSpPr>
        <p:spPr bwMode="auto">
          <a:xfrm>
            <a:off x="378148" y="23813"/>
            <a:ext cx="1024064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4" tIns="51952" rIns="103904" bIns="51952" numCol="1" anchor="ctr" anchorCtr="0" compatLnSpc="1">
            <a:prstTxWarp prst="textNoShape">
              <a:avLst/>
            </a:prstTxWarp>
          </a:bodyPr>
          <a:lstStyle>
            <a:lvl1pPr marL="400050" indent="-400050" algn="l" defTabSz="1031875" rtl="0" eaLnBrk="0" fontAlgn="base" hangingPunct="0">
              <a:spcBef>
                <a:spcPct val="0"/>
              </a:spcBef>
              <a:spcAft>
                <a:spcPct val="0"/>
              </a:spcAft>
              <a:defRPr sz="3400" b="1">
                <a:solidFill>
                  <a:srgbClr val="0F5494"/>
                </a:solidFill>
                <a:latin typeface="+mj-lt"/>
                <a:ea typeface="+mj-ea"/>
                <a:cs typeface="+mj-cs"/>
              </a:defRPr>
            </a:lvl1pPr>
            <a:lvl2pPr marL="400050" indent="-400050" algn="l" defTabSz="1031875" rtl="0" eaLnBrk="0" fontAlgn="base" hangingPunct="0">
              <a:spcBef>
                <a:spcPct val="0"/>
              </a:spcBef>
              <a:spcAft>
                <a:spcPct val="0"/>
              </a:spcAft>
              <a:defRPr sz="3400" b="1">
                <a:solidFill>
                  <a:srgbClr val="0F5494"/>
                </a:solidFill>
                <a:latin typeface="Verdana" pitchFamily="34" charset="0"/>
              </a:defRPr>
            </a:lvl2pPr>
            <a:lvl3pPr marL="400050" indent="-400050" algn="l" defTabSz="1031875" rtl="0" eaLnBrk="0" fontAlgn="base" hangingPunct="0">
              <a:spcBef>
                <a:spcPct val="0"/>
              </a:spcBef>
              <a:spcAft>
                <a:spcPct val="0"/>
              </a:spcAft>
              <a:defRPr sz="3400" b="1">
                <a:solidFill>
                  <a:srgbClr val="0F5494"/>
                </a:solidFill>
                <a:latin typeface="Verdana" pitchFamily="34" charset="0"/>
              </a:defRPr>
            </a:lvl3pPr>
            <a:lvl4pPr marL="400050" indent="-400050" algn="l" defTabSz="1031875" rtl="0" eaLnBrk="0" fontAlgn="base" hangingPunct="0">
              <a:spcBef>
                <a:spcPct val="0"/>
              </a:spcBef>
              <a:spcAft>
                <a:spcPct val="0"/>
              </a:spcAft>
              <a:defRPr sz="3400" b="1">
                <a:solidFill>
                  <a:srgbClr val="0F5494"/>
                </a:solidFill>
                <a:latin typeface="Verdana" pitchFamily="34" charset="0"/>
              </a:defRPr>
            </a:lvl4pPr>
            <a:lvl5pPr marL="400050" indent="-400050" algn="l" defTabSz="1031875" rtl="0" eaLnBrk="0" fontAlgn="base" hangingPunct="0">
              <a:spcBef>
                <a:spcPct val="0"/>
              </a:spcBef>
              <a:spcAft>
                <a:spcPct val="0"/>
              </a:spcAft>
              <a:defRPr sz="3400" b="1">
                <a:solidFill>
                  <a:srgbClr val="0F5494"/>
                </a:solidFill>
                <a:latin typeface="Verdana" pitchFamily="34" charset="0"/>
              </a:defRPr>
            </a:lvl5pPr>
            <a:lvl6pPr marL="812811" algn="l" rtl="0" fontAlgn="base">
              <a:spcBef>
                <a:spcPct val="0"/>
              </a:spcBef>
              <a:spcAft>
                <a:spcPct val="0"/>
              </a:spcAft>
              <a:defRPr sz="3000" b="1">
                <a:solidFill>
                  <a:srgbClr val="0F5494"/>
                </a:solidFill>
                <a:latin typeface="Verdana" pitchFamily="34" charset="0"/>
              </a:defRPr>
            </a:lvl6pPr>
            <a:lvl7pPr marL="1268242" algn="l" rtl="0" fontAlgn="base">
              <a:spcBef>
                <a:spcPct val="0"/>
              </a:spcBef>
              <a:spcAft>
                <a:spcPct val="0"/>
              </a:spcAft>
              <a:defRPr sz="3000" b="1">
                <a:solidFill>
                  <a:srgbClr val="0F5494"/>
                </a:solidFill>
                <a:latin typeface="Verdana" pitchFamily="34" charset="0"/>
              </a:defRPr>
            </a:lvl7pPr>
            <a:lvl8pPr marL="1723670" algn="l" rtl="0" fontAlgn="base">
              <a:spcBef>
                <a:spcPct val="0"/>
              </a:spcBef>
              <a:spcAft>
                <a:spcPct val="0"/>
              </a:spcAft>
              <a:defRPr sz="3000" b="1">
                <a:solidFill>
                  <a:srgbClr val="0F5494"/>
                </a:solidFill>
                <a:latin typeface="Verdana" pitchFamily="34" charset="0"/>
              </a:defRPr>
            </a:lvl8pPr>
            <a:lvl9pPr marL="2179097" algn="l" rtl="0" fontAlgn="base">
              <a:spcBef>
                <a:spcPct val="0"/>
              </a:spcBef>
              <a:spcAft>
                <a:spcPct val="0"/>
              </a:spcAft>
              <a:defRPr sz="3000" b="1">
                <a:solidFill>
                  <a:srgbClr val="0F5494"/>
                </a:solidFill>
                <a:latin typeface="Verdana" pitchFamily="34" charset="0"/>
              </a:defRPr>
            </a:lvl9pPr>
          </a:lstStyle>
          <a:p>
            <a:r>
              <a:rPr lang="en-GB" sz="3200" i="1" kern="0" smtClean="0">
                <a:solidFill>
                  <a:srgbClr val="FFE161"/>
                </a:solidFill>
                <a:latin typeface="Verdana" pitchFamily="34" charset="0"/>
                <a:ea typeface="Verdana" pitchFamily="34" charset="0"/>
                <a:cs typeface="Verdana" pitchFamily="34" charset="0"/>
              </a:rPr>
              <a:t>What contract under what budget category</a:t>
            </a:r>
            <a:endParaRPr lang="en-GB" sz="3200" i="1" kern="0" dirty="0">
              <a:solidFill>
                <a:srgbClr val="FFE161"/>
              </a:solidFill>
              <a:latin typeface="Verdana" pitchFamily="34" charset="0"/>
              <a:ea typeface="Verdana" pitchFamily="34" charset="0"/>
              <a:cs typeface="Verdana" pitchFamily="34" charset="0"/>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Group 3"/>
          <p:cNvGrpSpPr>
            <a:grpSpLocks/>
          </p:cNvGrpSpPr>
          <p:nvPr/>
        </p:nvGrpSpPr>
        <p:grpSpPr bwMode="auto">
          <a:xfrm>
            <a:off x="-11113" y="-74613"/>
            <a:ext cx="10715626" cy="1031876"/>
            <a:chOff x="-11113" y="-74431"/>
            <a:chExt cx="10715626" cy="1031875"/>
          </a:xfrm>
        </p:grpSpPr>
        <p:sp>
          <p:nvSpPr>
            <p:cNvPr id="37893" name="Rectangle 4"/>
            <p:cNvSpPr txBox="1">
              <a:spLocks noChangeArrowheads="1"/>
            </p:cNvSpPr>
            <p:nvPr/>
          </p:nvSpPr>
          <p:spPr bwMode="auto">
            <a:xfrm>
              <a:off x="-11113" y="-1588"/>
              <a:ext cx="10715626" cy="828676"/>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nchor="ctr"/>
            <a:lstStyle>
              <a:lvl1pPr marL="409575" indent="-14446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endParaRPr lang="en-GB" altLang="en-US" sz="2900" i="1">
                <a:solidFill>
                  <a:srgbClr val="FFFFFF"/>
                </a:solidFill>
                <a:ea typeface="Verdana" pitchFamily="34" charset="0"/>
                <a:cs typeface="Verdana" pitchFamily="34" charset="0"/>
              </a:endParaRPr>
            </a:p>
          </p:txBody>
        </p:sp>
        <p:sp>
          <p:nvSpPr>
            <p:cNvPr id="37894" name="Title 3"/>
            <p:cNvSpPr txBox="1">
              <a:spLocks/>
            </p:cNvSpPr>
            <p:nvPr/>
          </p:nvSpPr>
          <p:spPr bwMode="auto">
            <a:xfrm>
              <a:off x="161925" y="-74431"/>
              <a:ext cx="1044098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41" tIns="52071" rIns="104141" bIns="52071" anchor="ctr"/>
            <a:lstStyle>
              <a:lvl1pPr marL="404813" indent="-404813" defTabSz="1038225" eaLnBrk="0" hangingPunct="0">
                <a:defRPr sz="8700" b="1">
                  <a:solidFill>
                    <a:srgbClr val="FFD624"/>
                  </a:solidFill>
                  <a:latin typeface="Verdana" pitchFamily="34" charset="0"/>
                </a:defRPr>
              </a:lvl1pPr>
              <a:lvl2pPr marL="742950" indent="-285750" defTabSz="1038225" eaLnBrk="0" hangingPunct="0">
                <a:defRPr sz="8700" b="1">
                  <a:solidFill>
                    <a:srgbClr val="FFD624"/>
                  </a:solidFill>
                  <a:latin typeface="Verdana" pitchFamily="34" charset="0"/>
                </a:defRPr>
              </a:lvl2pPr>
              <a:lvl3pPr marL="1143000" indent="-228600" defTabSz="1038225" eaLnBrk="0" hangingPunct="0">
                <a:defRPr sz="8700" b="1">
                  <a:solidFill>
                    <a:srgbClr val="FFD624"/>
                  </a:solidFill>
                  <a:latin typeface="Verdana" pitchFamily="34" charset="0"/>
                </a:defRPr>
              </a:lvl3pPr>
              <a:lvl4pPr marL="1600200" indent="-228600" defTabSz="1038225" eaLnBrk="0" hangingPunct="0">
                <a:defRPr sz="8700" b="1">
                  <a:solidFill>
                    <a:srgbClr val="FFD624"/>
                  </a:solidFill>
                  <a:latin typeface="Verdana" pitchFamily="34" charset="0"/>
                </a:defRPr>
              </a:lvl4pPr>
              <a:lvl5pPr marL="2057400" indent="-228600" defTabSz="1038225" eaLnBrk="0" hangingPunct="0">
                <a:defRPr sz="8700" b="1">
                  <a:solidFill>
                    <a:srgbClr val="FFD624"/>
                  </a:solidFill>
                  <a:latin typeface="Verdana" pitchFamily="34" charset="0"/>
                </a:defRPr>
              </a:lvl5pPr>
              <a:lvl6pPr marL="2514600" indent="-228600" defTabSz="1038225" eaLnBrk="0" fontAlgn="base" hangingPunct="0">
                <a:spcBef>
                  <a:spcPct val="0"/>
                </a:spcBef>
                <a:spcAft>
                  <a:spcPct val="0"/>
                </a:spcAft>
                <a:defRPr sz="8700" b="1">
                  <a:solidFill>
                    <a:srgbClr val="FFD624"/>
                  </a:solidFill>
                  <a:latin typeface="Verdana" pitchFamily="34" charset="0"/>
                </a:defRPr>
              </a:lvl6pPr>
              <a:lvl7pPr marL="2971800" indent="-228600" defTabSz="1038225" eaLnBrk="0" fontAlgn="base" hangingPunct="0">
                <a:spcBef>
                  <a:spcPct val="0"/>
                </a:spcBef>
                <a:spcAft>
                  <a:spcPct val="0"/>
                </a:spcAft>
                <a:defRPr sz="8700" b="1">
                  <a:solidFill>
                    <a:srgbClr val="FFD624"/>
                  </a:solidFill>
                  <a:latin typeface="Verdana" pitchFamily="34" charset="0"/>
                </a:defRPr>
              </a:lvl7pPr>
              <a:lvl8pPr marL="3429000" indent="-228600" defTabSz="1038225" eaLnBrk="0" fontAlgn="base" hangingPunct="0">
                <a:spcBef>
                  <a:spcPct val="0"/>
                </a:spcBef>
                <a:spcAft>
                  <a:spcPct val="0"/>
                </a:spcAft>
                <a:defRPr sz="8700" b="1">
                  <a:solidFill>
                    <a:srgbClr val="FFD624"/>
                  </a:solidFill>
                  <a:latin typeface="Verdana" pitchFamily="34" charset="0"/>
                </a:defRPr>
              </a:lvl8pPr>
              <a:lvl9pPr marL="3886200" indent="-228600" defTabSz="1038225" eaLnBrk="0" fontAlgn="base" hangingPunct="0">
                <a:spcBef>
                  <a:spcPct val="0"/>
                </a:spcBef>
                <a:spcAft>
                  <a:spcPct val="0"/>
                </a:spcAft>
                <a:defRPr sz="8700" b="1">
                  <a:solidFill>
                    <a:srgbClr val="FFD624"/>
                  </a:solidFill>
                  <a:latin typeface="Verdana" pitchFamily="34" charset="0"/>
                </a:defRPr>
              </a:lvl9pPr>
            </a:lstStyle>
            <a:p>
              <a:r>
                <a:rPr lang="en-GB" altLang="en-US" sz="3000" i="1" dirty="0" smtClean="0">
                  <a:solidFill>
                    <a:srgbClr val="FFE161"/>
                  </a:solidFill>
                  <a:ea typeface="Verdana" pitchFamily="34" charset="0"/>
                  <a:cs typeface="Verdana" pitchFamily="34" charset="0"/>
                </a:rPr>
                <a:t>Personnel costs: </a:t>
              </a:r>
              <a:r>
                <a:rPr lang="en-GB" altLang="en-US" sz="3000" i="1" dirty="0" smtClean="0">
                  <a:solidFill>
                    <a:schemeClr val="bg1"/>
                  </a:solidFill>
                  <a:ea typeface="Verdana" pitchFamily="34" charset="0"/>
                  <a:cs typeface="Verdana" pitchFamily="34" charset="0"/>
                </a:rPr>
                <a:t>finding your way </a:t>
              </a:r>
              <a:endParaRPr lang="en-GB" altLang="en-US" sz="3000" i="1" dirty="0">
                <a:solidFill>
                  <a:schemeClr val="bg1"/>
                </a:solidFill>
                <a:ea typeface="Verdana" pitchFamily="34" charset="0"/>
                <a:cs typeface="Verdana" pitchFamily="34" charset="0"/>
              </a:endParaRPr>
            </a:p>
          </p:txBody>
        </p:sp>
      </p:grpSp>
      <p:pic>
        <p:nvPicPr>
          <p:cNvPr id="22" name="Picture 8" descr="AMDOUB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8896" y="5268971"/>
            <a:ext cx="608364" cy="1535996"/>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3584747" y="1112266"/>
            <a:ext cx="3435381" cy="555982"/>
            <a:chOff x="0" y="0"/>
            <a:chExt cx="2687858" cy="5442657"/>
          </a:xfrm>
        </p:grpSpPr>
        <p:sp>
          <p:nvSpPr>
            <p:cNvPr id="24" name="Rounded Rectangle 23"/>
            <p:cNvSpPr/>
            <p:nvPr/>
          </p:nvSpPr>
          <p:spPr>
            <a:xfrm>
              <a:off x="0" y="0"/>
              <a:ext cx="2687858" cy="5442657"/>
            </a:xfrm>
            <a:prstGeom prst="roundRect">
              <a:avLst/>
            </a:prstGeom>
            <a:solidFill>
              <a:srgbClr val="5E5ECA"/>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Rounded Rectangle 4"/>
            <p:cNvSpPr/>
            <p:nvPr/>
          </p:nvSpPr>
          <p:spPr>
            <a:xfrm>
              <a:off x="131210" y="131210"/>
              <a:ext cx="2425438" cy="5180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2000" kern="1200" dirty="0" smtClean="0">
                  <a:solidFill>
                    <a:sysClr val="window" lastClr="FFFFFF"/>
                  </a:solidFill>
                  <a:latin typeface="+mj-lt"/>
                  <a:ea typeface="+mn-ea"/>
                  <a:cs typeface="+mn-cs"/>
                </a:rPr>
                <a:t>Personnel costs</a:t>
              </a:r>
              <a:endParaRPr lang="en-GB" sz="2000" kern="1200" dirty="0">
                <a:solidFill>
                  <a:sysClr val="window" lastClr="FFFFFF"/>
                </a:solidFill>
                <a:latin typeface="+mj-lt"/>
                <a:ea typeface="+mn-ea"/>
                <a:cs typeface="+mn-cs"/>
              </a:endParaRPr>
            </a:p>
          </p:txBody>
        </p:sp>
      </p:grpSp>
      <p:grpSp>
        <p:nvGrpSpPr>
          <p:cNvPr id="26" name="Group 25"/>
          <p:cNvGrpSpPr/>
          <p:nvPr/>
        </p:nvGrpSpPr>
        <p:grpSpPr>
          <a:xfrm>
            <a:off x="7447674" y="2058298"/>
            <a:ext cx="2574477" cy="555982"/>
            <a:chOff x="-13926" y="0"/>
            <a:chExt cx="2687858" cy="5442657"/>
          </a:xfrm>
        </p:grpSpPr>
        <p:sp>
          <p:nvSpPr>
            <p:cNvPr id="27" name="Rounded Rectangle 26"/>
            <p:cNvSpPr/>
            <p:nvPr/>
          </p:nvSpPr>
          <p:spPr>
            <a:xfrm>
              <a:off x="-13926" y="0"/>
              <a:ext cx="2687858" cy="544265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Rounded Rectangle 4"/>
            <p:cNvSpPr/>
            <p:nvPr/>
          </p:nvSpPr>
          <p:spPr>
            <a:xfrm>
              <a:off x="131210" y="131210"/>
              <a:ext cx="2425438" cy="5180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2000" kern="1200" dirty="0" smtClean="0">
                  <a:solidFill>
                    <a:sysClr val="window" lastClr="FFFFFF"/>
                  </a:solidFill>
                  <a:latin typeface="+mj-lt"/>
                  <a:ea typeface="+mn-ea"/>
                  <a:cs typeface="+mn-cs"/>
                </a:rPr>
                <a:t>Average costs</a:t>
              </a:r>
              <a:endParaRPr lang="en-GB" sz="2000" kern="1200" dirty="0">
                <a:solidFill>
                  <a:sysClr val="window" lastClr="FFFFFF"/>
                </a:solidFill>
                <a:latin typeface="+mj-lt"/>
                <a:ea typeface="+mn-ea"/>
                <a:cs typeface="+mn-cs"/>
              </a:endParaRPr>
            </a:p>
          </p:txBody>
        </p:sp>
      </p:grpSp>
      <p:grpSp>
        <p:nvGrpSpPr>
          <p:cNvPr id="29" name="Group 28"/>
          <p:cNvGrpSpPr/>
          <p:nvPr/>
        </p:nvGrpSpPr>
        <p:grpSpPr>
          <a:xfrm>
            <a:off x="383399" y="2077348"/>
            <a:ext cx="2587372" cy="555982"/>
            <a:chOff x="-11687" y="-1703359"/>
            <a:chExt cx="2687858" cy="5646751"/>
          </a:xfrm>
        </p:grpSpPr>
        <p:sp>
          <p:nvSpPr>
            <p:cNvPr id="30" name="Rounded Rectangle 29"/>
            <p:cNvSpPr/>
            <p:nvPr/>
          </p:nvSpPr>
          <p:spPr>
            <a:xfrm>
              <a:off x="-11687" y="-1703359"/>
              <a:ext cx="2687858" cy="5442653"/>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1" name="Rounded Rectangle 4"/>
            <p:cNvSpPr/>
            <p:nvPr/>
          </p:nvSpPr>
          <p:spPr>
            <a:xfrm>
              <a:off x="131211" y="-1236853"/>
              <a:ext cx="2425438" cy="5180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2000" kern="1200" dirty="0" smtClean="0">
                  <a:solidFill>
                    <a:sysClr val="window" lastClr="FFFFFF"/>
                  </a:solidFill>
                  <a:latin typeface="+mj-lt"/>
                  <a:ea typeface="+mn-ea"/>
                  <a:cs typeface="+mn-cs"/>
                </a:rPr>
                <a:t>SME owners</a:t>
              </a:r>
              <a:endParaRPr lang="en-GB" sz="2000" kern="1200" dirty="0">
                <a:solidFill>
                  <a:sysClr val="window" lastClr="FFFFFF"/>
                </a:solidFill>
                <a:latin typeface="+mj-lt"/>
                <a:ea typeface="+mn-ea"/>
                <a:cs typeface="+mn-cs"/>
              </a:endParaRPr>
            </a:p>
          </p:txBody>
        </p:sp>
      </p:grpSp>
      <p:grpSp>
        <p:nvGrpSpPr>
          <p:cNvPr id="32" name="Group 31"/>
          <p:cNvGrpSpPr/>
          <p:nvPr/>
        </p:nvGrpSpPr>
        <p:grpSpPr>
          <a:xfrm>
            <a:off x="3626855" y="2064580"/>
            <a:ext cx="3378734" cy="555982"/>
            <a:chOff x="0" y="0"/>
            <a:chExt cx="2687858" cy="5442657"/>
          </a:xfrm>
        </p:grpSpPr>
        <p:sp>
          <p:nvSpPr>
            <p:cNvPr id="33" name="Rounded Rectangle 32"/>
            <p:cNvSpPr/>
            <p:nvPr/>
          </p:nvSpPr>
          <p:spPr>
            <a:xfrm>
              <a:off x="0" y="0"/>
              <a:ext cx="2687858" cy="5442657"/>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4" name="Rounded Rectangle 4"/>
            <p:cNvSpPr/>
            <p:nvPr/>
          </p:nvSpPr>
          <p:spPr>
            <a:xfrm>
              <a:off x="131210" y="131210"/>
              <a:ext cx="2425438" cy="5180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2000" kern="1200" dirty="0" smtClean="0">
                  <a:solidFill>
                    <a:sysClr val="window" lastClr="FFFFFF"/>
                  </a:solidFill>
                  <a:latin typeface="+mj-lt"/>
                  <a:ea typeface="+mn-ea"/>
                  <a:cs typeface="+mn-cs"/>
                </a:rPr>
                <a:t>Actual costs</a:t>
              </a:r>
              <a:endParaRPr lang="en-GB" sz="2000" kern="1200" dirty="0">
                <a:solidFill>
                  <a:sysClr val="window" lastClr="FFFFFF"/>
                </a:solidFill>
                <a:latin typeface="+mj-lt"/>
                <a:ea typeface="+mn-ea"/>
                <a:cs typeface="+mn-cs"/>
              </a:endParaRPr>
            </a:p>
          </p:txBody>
        </p:sp>
      </p:grpSp>
      <p:grpSp>
        <p:nvGrpSpPr>
          <p:cNvPr id="35" name="Group 34"/>
          <p:cNvGrpSpPr/>
          <p:nvPr/>
        </p:nvGrpSpPr>
        <p:grpSpPr>
          <a:xfrm>
            <a:off x="870190" y="3039128"/>
            <a:ext cx="4067937" cy="630930"/>
            <a:chOff x="0" y="0"/>
            <a:chExt cx="2687858" cy="5442657"/>
          </a:xfrm>
        </p:grpSpPr>
        <p:sp>
          <p:nvSpPr>
            <p:cNvPr id="36" name="Rounded Rectangle 35"/>
            <p:cNvSpPr/>
            <p:nvPr/>
          </p:nvSpPr>
          <p:spPr>
            <a:xfrm>
              <a:off x="0" y="0"/>
              <a:ext cx="2687858" cy="5442657"/>
            </a:xfrm>
            <a:prstGeom prst="roundRect">
              <a:avLst/>
            </a:prstGeom>
            <a:solidFill>
              <a:schemeClr val="bg1"/>
            </a:solidFill>
            <a:ln w="25400" cap="flat" cmpd="sng" algn="ctr">
              <a:solidFill>
                <a:srgbClr val="7E9FEA"/>
              </a:solidFill>
              <a:prstDash val="solid"/>
            </a:ln>
            <a:effectLst/>
          </p:spPr>
          <p:style>
            <a:lnRef idx="2">
              <a:scrgbClr r="0" g="0" b="0"/>
            </a:lnRef>
            <a:fillRef idx="1">
              <a:scrgbClr r="0" g="0" b="0"/>
            </a:fillRef>
            <a:effectRef idx="0">
              <a:scrgbClr r="0" g="0" b="0"/>
            </a:effectRef>
            <a:fontRef idx="minor">
              <a:schemeClr val="lt1"/>
            </a:fontRef>
          </p:style>
        </p:sp>
        <p:sp>
          <p:nvSpPr>
            <p:cNvPr id="37" name="Rounded Rectangle 4"/>
            <p:cNvSpPr/>
            <p:nvPr/>
          </p:nvSpPr>
          <p:spPr>
            <a:xfrm>
              <a:off x="131210" y="131210"/>
              <a:ext cx="2425438" cy="5180237"/>
            </a:xfrm>
            <a:prstGeom prst="rect">
              <a:avLst/>
            </a:prstGeom>
            <a:noFill/>
            <a:ln>
              <a:solidFill>
                <a:srgbClr val="7E9FEA"/>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kern="1200" dirty="0" smtClean="0">
                  <a:solidFill>
                    <a:srgbClr val="0000CC"/>
                  </a:solidFill>
                  <a:latin typeface="+mj-lt"/>
                  <a:ea typeface="+mn-ea"/>
                  <a:cs typeface="+mn-cs"/>
                </a:rPr>
                <a:t>1B Project-based remuneration</a:t>
              </a:r>
              <a:endParaRPr lang="en-GB" sz="1600" kern="1200" dirty="0">
                <a:solidFill>
                  <a:srgbClr val="0000CC"/>
                </a:solidFill>
                <a:latin typeface="+mj-lt"/>
                <a:ea typeface="+mn-ea"/>
                <a:cs typeface="+mn-cs"/>
              </a:endParaRPr>
            </a:p>
          </p:txBody>
        </p:sp>
      </p:grpSp>
      <p:grpSp>
        <p:nvGrpSpPr>
          <p:cNvPr id="44" name="Group 43"/>
          <p:cNvGrpSpPr/>
          <p:nvPr/>
        </p:nvGrpSpPr>
        <p:grpSpPr>
          <a:xfrm>
            <a:off x="5852776" y="3059686"/>
            <a:ext cx="4334697" cy="591606"/>
            <a:chOff x="0" y="0"/>
            <a:chExt cx="2687858" cy="5442657"/>
          </a:xfrm>
          <a:solidFill>
            <a:srgbClr val="99FF99">
              <a:alpha val="25000"/>
            </a:srgbClr>
          </a:solidFill>
        </p:grpSpPr>
        <p:sp>
          <p:nvSpPr>
            <p:cNvPr id="45" name="Rounded Rectangle 44"/>
            <p:cNvSpPr/>
            <p:nvPr/>
          </p:nvSpPr>
          <p:spPr>
            <a:xfrm>
              <a:off x="0" y="0"/>
              <a:ext cx="2687858" cy="5442657"/>
            </a:xfrm>
            <a:prstGeom prst="roundRect">
              <a:avLst/>
            </a:prstGeom>
            <a:grpFill/>
            <a:ln w="25400" cap="flat" cmpd="sng" algn="ctr">
              <a:solidFill>
                <a:srgbClr val="7E9FEA"/>
              </a:solidFill>
              <a:prstDash val="solid"/>
            </a:ln>
            <a:effectLst/>
          </p:spPr>
          <p:style>
            <a:lnRef idx="2">
              <a:scrgbClr r="0" g="0" b="0"/>
            </a:lnRef>
            <a:fillRef idx="1">
              <a:scrgbClr r="0" g="0" b="0"/>
            </a:fillRef>
            <a:effectRef idx="0">
              <a:scrgbClr r="0" g="0" b="0"/>
            </a:effectRef>
            <a:fontRef idx="minor">
              <a:schemeClr val="lt1"/>
            </a:fontRef>
          </p:style>
        </p:sp>
        <p:sp>
          <p:nvSpPr>
            <p:cNvPr id="46" name="Rounded Rectangle 4"/>
            <p:cNvSpPr/>
            <p:nvPr/>
          </p:nvSpPr>
          <p:spPr>
            <a:xfrm>
              <a:off x="131210" y="131210"/>
              <a:ext cx="2425438" cy="5180237"/>
            </a:xfrm>
            <a:prstGeom prst="rect">
              <a:avLst/>
            </a:prstGeom>
            <a:grpFill/>
            <a:ln>
              <a:solidFill>
                <a:srgbClr val="7E9FEA"/>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kern="1200" dirty="0" smtClean="0">
                  <a:solidFill>
                    <a:srgbClr val="0000CC"/>
                  </a:solidFill>
                  <a:latin typeface="+mj-lt"/>
                  <a:ea typeface="+mn-ea"/>
                  <a:cs typeface="+mn-cs"/>
                </a:rPr>
                <a:t>1A Non project-based remuneration</a:t>
              </a:r>
              <a:endParaRPr lang="en-GB" sz="1600" kern="1200" dirty="0">
                <a:solidFill>
                  <a:srgbClr val="0000CC"/>
                </a:solidFill>
                <a:latin typeface="+mj-lt"/>
                <a:ea typeface="+mn-ea"/>
                <a:cs typeface="+mn-cs"/>
              </a:endParaRPr>
            </a:p>
          </p:txBody>
        </p:sp>
      </p:grpSp>
      <p:grpSp>
        <p:nvGrpSpPr>
          <p:cNvPr id="47" name="Group 46"/>
          <p:cNvGrpSpPr/>
          <p:nvPr/>
        </p:nvGrpSpPr>
        <p:grpSpPr>
          <a:xfrm>
            <a:off x="6369645" y="4137353"/>
            <a:ext cx="1660122" cy="657719"/>
            <a:chOff x="0" y="0"/>
            <a:chExt cx="2687858" cy="5442657"/>
          </a:xfrm>
        </p:grpSpPr>
        <p:sp>
          <p:nvSpPr>
            <p:cNvPr id="48" name="Rounded Rectangle 47"/>
            <p:cNvSpPr/>
            <p:nvPr/>
          </p:nvSpPr>
          <p:spPr>
            <a:xfrm>
              <a:off x="0" y="0"/>
              <a:ext cx="2687858" cy="5442657"/>
            </a:xfrm>
            <a:prstGeom prst="roundRect">
              <a:avLst/>
            </a:prstGeom>
            <a:solidFill>
              <a:schemeClr val="bg1"/>
            </a:solidFill>
            <a:ln w="25400" cap="flat" cmpd="sng" algn="ctr">
              <a:solidFill>
                <a:srgbClr val="7E9FEA">
                  <a:alpha val="48000"/>
                </a:srgbClr>
              </a:solidFill>
              <a:prstDash val="solid"/>
            </a:ln>
            <a:effectLst/>
          </p:spPr>
          <p:style>
            <a:lnRef idx="2">
              <a:scrgbClr r="0" g="0" b="0"/>
            </a:lnRef>
            <a:fillRef idx="1">
              <a:scrgbClr r="0" g="0" b="0"/>
            </a:fillRef>
            <a:effectRef idx="0">
              <a:scrgbClr r="0" g="0" b="0"/>
            </a:effectRef>
            <a:fontRef idx="minor">
              <a:schemeClr val="lt1"/>
            </a:fontRef>
          </p:style>
        </p:sp>
        <p:sp>
          <p:nvSpPr>
            <p:cNvPr id="49" name="Rounded Rectangle 4"/>
            <p:cNvSpPr/>
            <p:nvPr/>
          </p:nvSpPr>
          <p:spPr>
            <a:xfrm>
              <a:off x="131210" y="131210"/>
              <a:ext cx="2425438" cy="5180237"/>
            </a:xfrm>
            <a:prstGeom prst="rect">
              <a:avLst/>
            </a:prstGeom>
            <a:noFill/>
            <a:ln>
              <a:solidFill>
                <a:srgbClr val="7E9FEA">
                  <a:alpha val="48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b="0" kern="1200" dirty="0" smtClean="0">
                  <a:solidFill>
                    <a:srgbClr val="0000CC"/>
                  </a:solidFill>
                  <a:latin typeface="+mj-lt"/>
                  <a:ea typeface="+mn-ea"/>
                  <a:cs typeface="+mn-cs"/>
                </a:rPr>
                <a:t>Monthly</a:t>
              </a:r>
              <a:endParaRPr lang="en-GB" sz="1600" b="0" kern="1200" dirty="0">
                <a:solidFill>
                  <a:srgbClr val="0000CC"/>
                </a:solidFill>
                <a:latin typeface="+mj-lt"/>
                <a:ea typeface="+mn-ea"/>
                <a:cs typeface="+mn-cs"/>
              </a:endParaRPr>
            </a:p>
          </p:txBody>
        </p:sp>
      </p:grpSp>
      <p:grpSp>
        <p:nvGrpSpPr>
          <p:cNvPr id="53" name="Group 52"/>
          <p:cNvGrpSpPr/>
          <p:nvPr/>
        </p:nvGrpSpPr>
        <p:grpSpPr>
          <a:xfrm>
            <a:off x="8390575" y="4145487"/>
            <a:ext cx="1796898" cy="621576"/>
            <a:chOff x="0" y="0"/>
            <a:chExt cx="2687858" cy="5442657"/>
          </a:xfrm>
          <a:solidFill>
            <a:srgbClr val="99FF99">
              <a:alpha val="25000"/>
            </a:srgbClr>
          </a:solidFill>
        </p:grpSpPr>
        <p:sp>
          <p:nvSpPr>
            <p:cNvPr id="54" name="Rounded Rectangle 53"/>
            <p:cNvSpPr/>
            <p:nvPr/>
          </p:nvSpPr>
          <p:spPr>
            <a:xfrm>
              <a:off x="0" y="0"/>
              <a:ext cx="2687858" cy="5442657"/>
            </a:xfrm>
            <a:prstGeom prst="roundRect">
              <a:avLst/>
            </a:prstGeom>
            <a:grpFill/>
            <a:ln w="25400" cap="flat" cmpd="sng" algn="ctr">
              <a:solidFill>
                <a:srgbClr val="7E9FEA">
                  <a:alpha val="48000"/>
                </a:srgbClr>
              </a:solidFill>
              <a:prstDash val="solid"/>
            </a:ln>
            <a:effectLst/>
          </p:spPr>
          <p:style>
            <a:lnRef idx="2">
              <a:scrgbClr r="0" g="0" b="0"/>
            </a:lnRef>
            <a:fillRef idx="1">
              <a:scrgbClr r="0" g="0" b="0"/>
            </a:fillRef>
            <a:effectRef idx="0">
              <a:scrgbClr r="0" g="0" b="0"/>
            </a:effectRef>
            <a:fontRef idx="minor">
              <a:schemeClr val="lt1"/>
            </a:fontRef>
          </p:style>
        </p:sp>
        <p:sp>
          <p:nvSpPr>
            <p:cNvPr id="55" name="Rounded Rectangle 4"/>
            <p:cNvSpPr/>
            <p:nvPr/>
          </p:nvSpPr>
          <p:spPr>
            <a:xfrm>
              <a:off x="131210" y="131210"/>
              <a:ext cx="2425438" cy="5180237"/>
            </a:xfrm>
            <a:prstGeom prst="rect">
              <a:avLst/>
            </a:prstGeom>
            <a:grpFill/>
            <a:ln>
              <a:solidFill>
                <a:srgbClr val="7E9FEA">
                  <a:alpha val="48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b="0" kern="1200" dirty="0" smtClean="0">
                  <a:solidFill>
                    <a:srgbClr val="0000CC"/>
                  </a:solidFill>
                  <a:latin typeface="+mj-lt"/>
                  <a:ea typeface="+mn-ea"/>
                  <a:cs typeface="+mn-cs"/>
                </a:rPr>
                <a:t>Annual</a:t>
              </a:r>
              <a:endParaRPr lang="en-GB" sz="1600" b="0" kern="1200" dirty="0">
                <a:solidFill>
                  <a:srgbClr val="0000CC"/>
                </a:solidFill>
                <a:latin typeface="+mj-lt"/>
                <a:ea typeface="+mn-ea"/>
                <a:cs typeface="+mn-cs"/>
              </a:endParaRPr>
            </a:p>
          </p:txBody>
        </p:sp>
      </p:grpSp>
      <p:grpSp>
        <p:nvGrpSpPr>
          <p:cNvPr id="56" name="Group 55"/>
          <p:cNvGrpSpPr/>
          <p:nvPr/>
        </p:nvGrpSpPr>
        <p:grpSpPr>
          <a:xfrm>
            <a:off x="757549" y="4138914"/>
            <a:ext cx="2307461" cy="637656"/>
            <a:chOff x="0" y="0"/>
            <a:chExt cx="2687858" cy="5442657"/>
          </a:xfrm>
        </p:grpSpPr>
        <p:sp>
          <p:nvSpPr>
            <p:cNvPr id="57" name="Rounded Rectangle 56"/>
            <p:cNvSpPr/>
            <p:nvPr/>
          </p:nvSpPr>
          <p:spPr>
            <a:xfrm>
              <a:off x="0" y="0"/>
              <a:ext cx="2687858" cy="5442657"/>
            </a:xfrm>
            <a:prstGeom prst="roundRect">
              <a:avLst/>
            </a:prstGeom>
            <a:solidFill>
              <a:schemeClr val="bg1"/>
            </a:solidFill>
            <a:ln w="25400" cap="flat" cmpd="sng" algn="ctr">
              <a:solidFill>
                <a:srgbClr val="7E9FEA">
                  <a:alpha val="48000"/>
                </a:srgbClr>
              </a:solidFill>
              <a:prstDash val="solid"/>
            </a:ln>
            <a:effectLst/>
          </p:spPr>
          <p:style>
            <a:lnRef idx="2">
              <a:scrgbClr r="0" g="0" b="0"/>
            </a:lnRef>
            <a:fillRef idx="1">
              <a:scrgbClr r="0" g="0" b="0"/>
            </a:fillRef>
            <a:effectRef idx="0">
              <a:scrgbClr r="0" g="0" b="0"/>
            </a:effectRef>
            <a:fontRef idx="minor">
              <a:schemeClr val="lt1"/>
            </a:fontRef>
          </p:style>
        </p:sp>
        <p:sp>
          <p:nvSpPr>
            <p:cNvPr id="58" name="Rounded Rectangle 4"/>
            <p:cNvSpPr/>
            <p:nvPr/>
          </p:nvSpPr>
          <p:spPr>
            <a:xfrm>
              <a:off x="131210" y="131210"/>
              <a:ext cx="2425438" cy="5180237"/>
            </a:xfrm>
            <a:prstGeom prst="rect">
              <a:avLst/>
            </a:prstGeom>
            <a:noFill/>
            <a:ln>
              <a:solidFill>
                <a:srgbClr val="7E9FEA">
                  <a:alpha val="48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b="0" kern="1200" dirty="0" smtClean="0">
                  <a:solidFill>
                    <a:srgbClr val="0000CC"/>
                  </a:solidFill>
                  <a:latin typeface="+mj-lt"/>
                  <a:ea typeface="+mn-ea"/>
                  <a:cs typeface="+mn-cs"/>
                </a:rPr>
                <a:t>Additional remuneration?</a:t>
              </a:r>
              <a:endParaRPr lang="en-GB" sz="1600" b="0" kern="1200" dirty="0">
                <a:solidFill>
                  <a:srgbClr val="0000CC"/>
                </a:solidFill>
                <a:latin typeface="+mj-lt"/>
                <a:ea typeface="+mn-ea"/>
                <a:cs typeface="+mn-cs"/>
              </a:endParaRPr>
            </a:p>
          </p:txBody>
        </p:sp>
      </p:grpSp>
      <p:grpSp>
        <p:nvGrpSpPr>
          <p:cNvPr id="59" name="Group 58"/>
          <p:cNvGrpSpPr/>
          <p:nvPr/>
        </p:nvGrpSpPr>
        <p:grpSpPr>
          <a:xfrm>
            <a:off x="2450235" y="5330696"/>
            <a:ext cx="1518420" cy="432048"/>
            <a:chOff x="0" y="0"/>
            <a:chExt cx="2687858" cy="5442657"/>
          </a:xfrm>
        </p:grpSpPr>
        <p:sp>
          <p:nvSpPr>
            <p:cNvPr id="60" name="Rounded Rectangle 59"/>
            <p:cNvSpPr/>
            <p:nvPr/>
          </p:nvSpPr>
          <p:spPr>
            <a:xfrm>
              <a:off x="0" y="0"/>
              <a:ext cx="2687858" cy="5442657"/>
            </a:xfrm>
            <a:prstGeom prst="roundRect">
              <a:avLst/>
            </a:prstGeom>
            <a:solidFill>
              <a:schemeClr val="bg1"/>
            </a:solidFill>
            <a:ln w="25400" cap="flat" cmpd="sng" algn="ctr">
              <a:solidFill>
                <a:srgbClr val="7E9FEA">
                  <a:alpha val="24000"/>
                </a:srgbClr>
              </a:solidFill>
              <a:prstDash val="solid"/>
            </a:ln>
            <a:effectLst/>
          </p:spPr>
          <p:style>
            <a:lnRef idx="2">
              <a:scrgbClr r="0" g="0" b="0"/>
            </a:lnRef>
            <a:fillRef idx="1">
              <a:scrgbClr r="0" g="0" b="0"/>
            </a:fillRef>
            <a:effectRef idx="0">
              <a:scrgbClr r="0" g="0" b="0"/>
            </a:effectRef>
            <a:fontRef idx="minor">
              <a:schemeClr val="lt1"/>
            </a:fontRef>
          </p:style>
        </p:sp>
        <p:sp>
          <p:nvSpPr>
            <p:cNvPr id="61" name="Rounded Rectangle 4"/>
            <p:cNvSpPr/>
            <p:nvPr/>
          </p:nvSpPr>
          <p:spPr>
            <a:xfrm>
              <a:off x="131210" y="131210"/>
              <a:ext cx="2425438" cy="5180237"/>
            </a:xfrm>
            <a:prstGeom prst="rect">
              <a:avLst/>
            </a:prstGeom>
            <a:noFill/>
            <a:ln>
              <a:solidFill>
                <a:srgbClr val="7E9FEA">
                  <a:alpha val="24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400" b="0" kern="1200" dirty="0" smtClean="0">
                  <a:solidFill>
                    <a:srgbClr val="0000CC"/>
                  </a:solidFill>
                  <a:latin typeface="+mj-lt"/>
                  <a:ea typeface="+mn-ea"/>
                  <a:cs typeface="+mn-cs"/>
                </a:rPr>
                <a:t>Eligible?</a:t>
              </a:r>
              <a:endParaRPr lang="en-GB" sz="1400" b="0" kern="1200" dirty="0">
                <a:solidFill>
                  <a:srgbClr val="0000CC"/>
                </a:solidFill>
                <a:latin typeface="+mj-lt"/>
                <a:ea typeface="+mn-ea"/>
                <a:cs typeface="+mn-cs"/>
              </a:endParaRPr>
            </a:p>
          </p:txBody>
        </p:sp>
      </p:grpSp>
      <p:grpSp>
        <p:nvGrpSpPr>
          <p:cNvPr id="62" name="Group 61"/>
          <p:cNvGrpSpPr/>
          <p:nvPr/>
        </p:nvGrpSpPr>
        <p:grpSpPr>
          <a:xfrm>
            <a:off x="288839" y="5320281"/>
            <a:ext cx="1518420" cy="432048"/>
            <a:chOff x="0" y="0"/>
            <a:chExt cx="2687858" cy="5442657"/>
          </a:xfrm>
        </p:grpSpPr>
        <p:sp>
          <p:nvSpPr>
            <p:cNvPr id="63" name="Rounded Rectangle 62"/>
            <p:cNvSpPr/>
            <p:nvPr/>
          </p:nvSpPr>
          <p:spPr>
            <a:xfrm>
              <a:off x="0" y="0"/>
              <a:ext cx="2687858" cy="5442657"/>
            </a:xfrm>
            <a:prstGeom prst="roundRect">
              <a:avLst/>
            </a:prstGeom>
            <a:solidFill>
              <a:schemeClr val="bg1"/>
            </a:solidFill>
            <a:ln w="25400" cap="flat" cmpd="sng" algn="ctr">
              <a:solidFill>
                <a:srgbClr val="7E9FEA">
                  <a:alpha val="24000"/>
                </a:srgbClr>
              </a:solidFill>
              <a:prstDash val="solid"/>
            </a:ln>
            <a:effectLst/>
          </p:spPr>
          <p:style>
            <a:lnRef idx="2">
              <a:scrgbClr r="0" g="0" b="0"/>
            </a:lnRef>
            <a:fillRef idx="1">
              <a:scrgbClr r="0" g="0" b="0"/>
            </a:fillRef>
            <a:effectRef idx="0">
              <a:scrgbClr r="0" g="0" b="0"/>
            </a:effectRef>
            <a:fontRef idx="minor">
              <a:schemeClr val="lt1"/>
            </a:fontRef>
          </p:style>
        </p:sp>
        <p:sp>
          <p:nvSpPr>
            <p:cNvPr id="64" name="Rounded Rectangle 4"/>
            <p:cNvSpPr/>
            <p:nvPr/>
          </p:nvSpPr>
          <p:spPr>
            <a:xfrm>
              <a:off x="131210" y="131210"/>
              <a:ext cx="2425438" cy="5180237"/>
            </a:xfrm>
            <a:prstGeom prst="rect">
              <a:avLst/>
            </a:prstGeom>
            <a:noFill/>
            <a:ln>
              <a:solidFill>
                <a:srgbClr val="7E9FEA">
                  <a:alpha val="24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400" b="0" kern="1200" dirty="0" smtClean="0">
                  <a:solidFill>
                    <a:srgbClr val="0000CC"/>
                  </a:solidFill>
                  <a:latin typeface="+mj-lt"/>
                  <a:ea typeface="+mn-ea"/>
                  <a:cs typeface="+mn-cs"/>
                </a:rPr>
                <a:t>Not eligible</a:t>
              </a:r>
              <a:endParaRPr lang="en-GB" sz="1400" b="0" kern="1200" dirty="0">
                <a:solidFill>
                  <a:srgbClr val="0000CC"/>
                </a:solidFill>
                <a:latin typeface="+mj-lt"/>
                <a:ea typeface="+mn-ea"/>
                <a:cs typeface="+mn-cs"/>
              </a:endParaRPr>
            </a:p>
          </p:txBody>
        </p:sp>
      </p:grpSp>
      <p:grpSp>
        <p:nvGrpSpPr>
          <p:cNvPr id="65" name="Group 64"/>
          <p:cNvGrpSpPr/>
          <p:nvPr/>
        </p:nvGrpSpPr>
        <p:grpSpPr>
          <a:xfrm>
            <a:off x="6065591" y="5341112"/>
            <a:ext cx="1695554" cy="432048"/>
            <a:chOff x="0" y="0"/>
            <a:chExt cx="2687858" cy="5442657"/>
          </a:xfrm>
        </p:grpSpPr>
        <p:sp>
          <p:nvSpPr>
            <p:cNvPr id="66" name="Rounded Rectangle 65"/>
            <p:cNvSpPr/>
            <p:nvPr/>
          </p:nvSpPr>
          <p:spPr>
            <a:xfrm>
              <a:off x="0" y="0"/>
              <a:ext cx="2687858" cy="5442657"/>
            </a:xfrm>
            <a:prstGeom prst="roundRect">
              <a:avLst/>
            </a:prstGeom>
            <a:solidFill>
              <a:schemeClr val="bg1"/>
            </a:solidFill>
            <a:ln w="25400" cap="flat" cmpd="sng" algn="ctr">
              <a:solidFill>
                <a:srgbClr val="7E9FEA">
                  <a:alpha val="24000"/>
                </a:srgbClr>
              </a:solidFill>
              <a:prstDash val="solid"/>
            </a:ln>
            <a:effectLst/>
          </p:spPr>
          <p:style>
            <a:lnRef idx="2">
              <a:scrgbClr r="0" g="0" b="0"/>
            </a:lnRef>
            <a:fillRef idx="1">
              <a:scrgbClr r="0" g="0" b="0"/>
            </a:fillRef>
            <a:effectRef idx="0">
              <a:scrgbClr r="0" g="0" b="0"/>
            </a:effectRef>
            <a:fontRef idx="minor">
              <a:schemeClr val="lt1"/>
            </a:fontRef>
          </p:style>
        </p:sp>
        <p:sp>
          <p:nvSpPr>
            <p:cNvPr id="67" name="Rounded Rectangle 4"/>
            <p:cNvSpPr/>
            <p:nvPr/>
          </p:nvSpPr>
          <p:spPr>
            <a:xfrm>
              <a:off x="131210" y="131210"/>
              <a:ext cx="2425438" cy="5180237"/>
            </a:xfrm>
            <a:prstGeom prst="rect">
              <a:avLst/>
            </a:prstGeom>
            <a:noFill/>
            <a:ln>
              <a:solidFill>
                <a:srgbClr val="7E9FEA">
                  <a:alpha val="24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400" b="0" dirty="0" smtClean="0">
                  <a:solidFill>
                    <a:srgbClr val="0000CC"/>
                  </a:solidFill>
                  <a:latin typeface="+mj-lt"/>
                </a:rPr>
                <a:t>Hourly rates</a:t>
              </a:r>
              <a:endParaRPr lang="en-GB" sz="1400" b="0" kern="1200" dirty="0">
                <a:solidFill>
                  <a:srgbClr val="0000CC"/>
                </a:solidFill>
                <a:latin typeface="+mj-lt"/>
                <a:ea typeface="+mn-ea"/>
                <a:cs typeface="+mn-cs"/>
              </a:endParaRPr>
            </a:p>
          </p:txBody>
        </p:sp>
      </p:grpSp>
      <p:grpSp>
        <p:nvGrpSpPr>
          <p:cNvPr id="68" name="Group 67"/>
          <p:cNvGrpSpPr/>
          <p:nvPr/>
        </p:nvGrpSpPr>
        <p:grpSpPr>
          <a:xfrm>
            <a:off x="3094359" y="6265473"/>
            <a:ext cx="1427924" cy="432048"/>
            <a:chOff x="0" y="0"/>
            <a:chExt cx="2687858" cy="5442657"/>
          </a:xfrm>
        </p:grpSpPr>
        <p:sp>
          <p:nvSpPr>
            <p:cNvPr id="69" name="Rounded Rectangle 68"/>
            <p:cNvSpPr/>
            <p:nvPr/>
          </p:nvSpPr>
          <p:spPr>
            <a:xfrm>
              <a:off x="0" y="0"/>
              <a:ext cx="2687858" cy="5442657"/>
            </a:xfrm>
            <a:prstGeom prst="roundRect">
              <a:avLst/>
            </a:prstGeom>
            <a:solidFill>
              <a:schemeClr val="bg1"/>
            </a:solidFill>
            <a:ln w="25400" cap="flat" cmpd="sng" algn="ctr">
              <a:solidFill>
                <a:srgbClr val="7E9FEA">
                  <a:alpha val="10000"/>
                </a:srgbClr>
              </a:solidFill>
              <a:prstDash val="solid"/>
            </a:ln>
            <a:effectLst/>
          </p:spPr>
          <p:style>
            <a:lnRef idx="2">
              <a:scrgbClr r="0" g="0" b="0"/>
            </a:lnRef>
            <a:fillRef idx="1">
              <a:scrgbClr r="0" g="0" b="0"/>
            </a:fillRef>
            <a:effectRef idx="0">
              <a:scrgbClr r="0" g="0" b="0"/>
            </a:effectRef>
            <a:fontRef idx="minor">
              <a:schemeClr val="lt1"/>
            </a:fontRef>
          </p:style>
        </p:sp>
        <p:sp>
          <p:nvSpPr>
            <p:cNvPr id="70" name="Rounded Rectangle 4"/>
            <p:cNvSpPr/>
            <p:nvPr/>
          </p:nvSpPr>
          <p:spPr>
            <a:xfrm>
              <a:off x="131210" y="131210"/>
              <a:ext cx="2425438" cy="5180237"/>
            </a:xfrm>
            <a:prstGeom prst="rect">
              <a:avLst/>
            </a:prstGeom>
            <a:noFill/>
            <a:ln>
              <a:solidFill>
                <a:srgbClr val="7E9FEA">
                  <a:alpha val="10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200" b="0" kern="1200" dirty="0" smtClean="0">
                  <a:solidFill>
                    <a:srgbClr val="0000CC"/>
                  </a:solidFill>
                  <a:latin typeface="+mj-lt"/>
                  <a:ea typeface="+mn-ea"/>
                  <a:cs typeface="+mn-cs"/>
                </a:rPr>
                <a:t>Within the cap</a:t>
              </a:r>
              <a:endParaRPr lang="en-GB" sz="1200" b="0" kern="1200" dirty="0">
                <a:solidFill>
                  <a:srgbClr val="0000CC"/>
                </a:solidFill>
                <a:latin typeface="+mj-lt"/>
                <a:ea typeface="+mn-ea"/>
                <a:cs typeface="+mn-cs"/>
              </a:endParaRPr>
            </a:p>
          </p:txBody>
        </p:sp>
      </p:grpSp>
      <p:grpSp>
        <p:nvGrpSpPr>
          <p:cNvPr id="71" name="Group 70"/>
          <p:cNvGrpSpPr/>
          <p:nvPr/>
        </p:nvGrpSpPr>
        <p:grpSpPr>
          <a:xfrm>
            <a:off x="1345294" y="6255058"/>
            <a:ext cx="1503673" cy="432048"/>
            <a:chOff x="0" y="0"/>
            <a:chExt cx="2687858" cy="5442657"/>
          </a:xfrm>
        </p:grpSpPr>
        <p:sp>
          <p:nvSpPr>
            <p:cNvPr id="72" name="Rounded Rectangle 71"/>
            <p:cNvSpPr/>
            <p:nvPr/>
          </p:nvSpPr>
          <p:spPr>
            <a:xfrm>
              <a:off x="0" y="0"/>
              <a:ext cx="2687858" cy="5442657"/>
            </a:xfrm>
            <a:prstGeom prst="roundRect">
              <a:avLst/>
            </a:prstGeom>
            <a:solidFill>
              <a:schemeClr val="bg1"/>
            </a:solidFill>
            <a:ln w="25400" cap="flat" cmpd="sng" algn="ctr">
              <a:solidFill>
                <a:srgbClr val="7E9FEA">
                  <a:alpha val="10000"/>
                </a:srgbClr>
              </a:solidFill>
              <a:prstDash val="solid"/>
            </a:ln>
            <a:effectLst/>
          </p:spPr>
          <p:style>
            <a:lnRef idx="2">
              <a:scrgbClr r="0" g="0" b="0"/>
            </a:lnRef>
            <a:fillRef idx="1">
              <a:scrgbClr r="0" g="0" b="0"/>
            </a:fillRef>
            <a:effectRef idx="0">
              <a:scrgbClr r="0" g="0" b="0"/>
            </a:effectRef>
            <a:fontRef idx="minor">
              <a:schemeClr val="lt1"/>
            </a:fontRef>
          </p:style>
        </p:sp>
        <p:sp>
          <p:nvSpPr>
            <p:cNvPr id="73" name="Rounded Rectangle 4"/>
            <p:cNvSpPr/>
            <p:nvPr/>
          </p:nvSpPr>
          <p:spPr>
            <a:xfrm>
              <a:off x="131210" y="131210"/>
              <a:ext cx="2425438" cy="5180237"/>
            </a:xfrm>
            <a:prstGeom prst="rect">
              <a:avLst/>
            </a:prstGeom>
            <a:noFill/>
            <a:ln>
              <a:solidFill>
                <a:srgbClr val="7E9FEA">
                  <a:alpha val="10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200" b="0" kern="1200" dirty="0" smtClean="0">
                  <a:solidFill>
                    <a:srgbClr val="0000CC"/>
                  </a:solidFill>
                  <a:latin typeface="+mj-lt"/>
                  <a:ea typeface="+mn-ea"/>
                  <a:cs typeface="+mn-cs"/>
                </a:rPr>
                <a:t>Above the cap</a:t>
              </a:r>
              <a:endParaRPr lang="en-GB" sz="1200" b="0" kern="1200" dirty="0">
                <a:solidFill>
                  <a:srgbClr val="0000CC"/>
                </a:solidFill>
                <a:latin typeface="+mj-lt"/>
                <a:ea typeface="+mn-ea"/>
                <a:cs typeface="+mn-cs"/>
              </a:endParaRPr>
            </a:p>
          </p:txBody>
        </p:sp>
      </p:grpSp>
      <p:cxnSp>
        <p:nvCxnSpPr>
          <p:cNvPr id="7" name="Straight Arrow Connector 6"/>
          <p:cNvCxnSpPr>
            <a:stCxn id="25" idx="2"/>
          </p:cNvCxnSpPr>
          <p:nvPr/>
        </p:nvCxnSpPr>
        <p:spPr bwMode="auto">
          <a:xfrm>
            <a:off x="5292717" y="1655479"/>
            <a:ext cx="914400" cy="914400"/>
          </a:xfrm>
          <a:prstGeom prst="straightConnector1">
            <a:avLst/>
          </a:prstGeom>
          <a:noFill/>
          <a:ln w="9525" cap="flat" cmpd="sng" algn="ctr">
            <a:noFill/>
            <a:prstDash val="solid"/>
            <a:round/>
            <a:headEnd type="none" w="med" len="med"/>
            <a:tailEnd type="arrow"/>
          </a:ln>
          <a:effectLst/>
        </p:spPr>
      </p:cxnSp>
      <p:cxnSp>
        <p:nvCxnSpPr>
          <p:cNvPr id="9" name="Straight Arrow Connector 8"/>
          <p:cNvCxnSpPr>
            <a:stCxn id="25" idx="2"/>
            <a:endCxn id="30" idx="0"/>
          </p:cNvCxnSpPr>
          <p:nvPr/>
        </p:nvCxnSpPr>
        <p:spPr bwMode="auto">
          <a:xfrm flipH="1">
            <a:off x="1677085" y="1654844"/>
            <a:ext cx="3625353" cy="422504"/>
          </a:xfrm>
          <a:prstGeom prst="straightConnector1">
            <a:avLst/>
          </a:prstGeom>
          <a:noFill/>
          <a:ln w="15875" cap="flat" cmpd="sng" algn="ctr">
            <a:solidFill>
              <a:srgbClr val="606576"/>
            </a:solidFill>
            <a:prstDash val="sysDot"/>
            <a:round/>
            <a:headEnd type="none" w="med" len="med"/>
            <a:tailEnd type="arrow"/>
          </a:ln>
          <a:effectLst/>
        </p:spPr>
      </p:cxnSp>
      <p:cxnSp>
        <p:nvCxnSpPr>
          <p:cNvPr id="75" name="Straight Arrow Connector 74"/>
          <p:cNvCxnSpPr>
            <a:stCxn id="24" idx="2"/>
            <a:endCxn id="33" idx="0"/>
          </p:cNvCxnSpPr>
          <p:nvPr/>
        </p:nvCxnSpPr>
        <p:spPr bwMode="auto">
          <a:xfrm>
            <a:off x="5302438" y="1668248"/>
            <a:ext cx="13784" cy="396332"/>
          </a:xfrm>
          <a:prstGeom prst="straightConnector1">
            <a:avLst/>
          </a:prstGeom>
          <a:noFill/>
          <a:ln w="15875" cap="flat" cmpd="sng" algn="ctr">
            <a:solidFill>
              <a:srgbClr val="606576"/>
            </a:solidFill>
            <a:prstDash val="sysDot"/>
            <a:round/>
            <a:headEnd type="none" w="med" len="med"/>
            <a:tailEnd type="arrow"/>
          </a:ln>
          <a:effectLst/>
        </p:spPr>
      </p:cxnSp>
      <p:cxnSp>
        <p:nvCxnSpPr>
          <p:cNvPr id="78" name="Straight Arrow Connector 77"/>
          <p:cNvCxnSpPr>
            <a:stCxn id="24" idx="2"/>
            <a:endCxn id="27" idx="0"/>
          </p:cNvCxnSpPr>
          <p:nvPr/>
        </p:nvCxnSpPr>
        <p:spPr bwMode="auto">
          <a:xfrm>
            <a:off x="5302438" y="1668248"/>
            <a:ext cx="3432475" cy="390050"/>
          </a:xfrm>
          <a:prstGeom prst="straightConnector1">
            <a:avLst/>
          </a:prstGeom>
          <a:noFill/>
          <a:ln w="15875" cap="flat" cmpd="sng" algn="ctr">
            <a:solidFill>
              <a:srgbClr val="606576"/>
            </a:solidFill>
            <a:prstDash val="sysDot"/>
            <a:round/>
            <a:headEnd type="none" w="med" len="med"/>
            <a:tailEnd type="arrow"/>
          </a:ln>
          <a:effectLst/>
        </p:spPr>
      </p:cxnSp>
      <p:cxnSp>
        <p:nvCxnSpPr>
          <p:cNvPr id="81" name="Straight Arrow Connector 80"/>
          <p:cNvCxnSpPr>
            <a:stCxn id="34" idx="2"/>
            <a:endCxn id="37" idx="0"/>
          </p:cNvCxnSpPr>
          <p:nvPr/>
        </p:nvCxnSpPr>
        <p:spPr bwMode="auto">
          <a:xfrm flipH="1">
            <a:off x="2904159" y="2607158"/>
            <a:ext cx="2412064" cy="447180"/>
          </a:xfrm>
          <a:prstGeom prst="straightConnector1">
            <a:avLst/>
          </a:prstGeom>
          <a:noFill/>
          <a:ln w="15875" cap="flat" cmpd="sng" algn="ctr">
            <a:solidFill>
              <a:srgbClr val="606576"/>
            </a:solidFill>
            <a:prstDash val="sysDot"/>
            <a:round/>
            <a:headEnd type="none" w="med" len="med"/>
            <a:tailEnd type="arrow"/>
          </a:ln>
          <a:effectLst/>
        </p:spPr>
      </p:cxnSp>
      <p:cxnSp>
        <p:nvCxnSpPr>
          <p:cNvPr id="84" name="Straight Arrow Connector 83"/>
          <p:cNvCxnSpPr>
            <a:stCxn id="33" idx="2"/>
            <a:endCxn id="46" idx="0"/>
          </p:cNvCxnSpPr>
          <p:nvPr/>
        </p:nvCxnSpPr>
        <p:spPr bwMode="auto">
          <a:xfrm>
            <a:off x="5316222" y="2620562"/>
            <a:ext cx="2703903" cy="453386"/>
          </a:xfrm>
          <a:prstGeom prst="straightConnector1">
            <a:avLst/>
          </a:prstGeom>
          <a:noFill/>
          <a:ln w="15875" cap="flat" cmpd="sng" algn="ctr">
            <a:solidFill>
              <a:srgbClr val="606576"/>
            </a:solidFill>
            <a:prstDash val="sysDot"/>
            <a:round/>
            <a:headEnd type="none" w="med" len="med"/>
            <a:tailEnd type="arrow"/>
          </a:ln>
          <a:effectLst/>
        </p:spPr>
      </p:cxnSp>
      <p:cxnSp>
        <p:nvCxnSpPr>
          <p:cNvPr id="87" name="Straight Arrow Connector 86"/>
          <p:cNvCxnSpPr>
            <a:stCxn id="45" idx="2"/>
            <a:endCxn id="48" idx="0"/>
          </p:cNvCxnSpPr>
          <p:nvPr/>
        </p:nvCxnSpPr>
        <p:spPr bwMode="auto">
          <a:xfrm flipH="1">
            <a:off x="7199706" y="3651292"/>
            <a:ext cx="820419" cy="486061"/>
          </a:xfrm>
          <a:prstGeom prst="straightConnector1">
            <a:avLst/>
          </a:prstGeom>
          <a:noFill/>
          <a:ln w="15875" cap="flat" cmpd="sng" algn="ctr">
            <a:solidFill>
              <a:srgbClr val="606576"/>
            </a:solidFill>
            <a:prstDash val="sysDot"/>
            <a:round/>
            <a:headEnd type="none" w="med" len="med"/>
            <a:tailEnd type="arrow"/>
          </a:ln>
          <a:effectLst/>
        </p:spPr>
      </p:cxnSp>
      <p:cxnSp>
        <p:nvCxnSpPr>
          <p:cNvPr id="90" name="Straight Arrow Connector 89"/>
          <p:cNvCxnSpPr>
            <a:stCxn id="45" idx="2"/>
            <a:endCxn id="54" idx="0"/>
          </p:cNvCxnSpPr>
          <p:nvPr/>
        </p:nvCxnSpPr>
        <p:spPr bwMode="auto">
          <a:xfrm>
            <a:off x="8020125" y="3651292"/>
            <a:ext cx="1268899" cy="494195"/>
          </a:xfrm>
          <a:prstGeom prst="straightConnector1">
            <a:avLst/>
          </a:prstGeom>
          <a:noFill/>
          <a:ln w="15875" cap="flat" cmpd="sng" algn="ctr">
            <a:solidFill>
              <a:srgbClr val="606576"/>
            </a:solidFill>
            <a:prstDash val="sysDot"/>
            <a:round/>
            <a:headEnd type="none" w="med" len="med"/>
            <a:tailEnd type="arrow"/>
          </a:ln>
          <a:effectLst/>
        </p:spPr>
      </p:cxnSp>
      <p:cxnSp>
        <p:nvCxnSpPr>
          <p:cNvPr id="96" name="Straight Arrow Connector 95"/>
          <p:cNvCxnSpPr>
            <a:stCxn id="57" idx="2"/>
            <a:endCxn id="61" idx="0"/>
          </p:cNvCxnSpPr>
          <p:nvPr/>
        </p:nvCxnSpPr>
        <p:spPr bwMode="auto">
          <a:xfrm>
            <a:off x="1911280" y="4776570"/>
            <a:ext cx="1298165" cy="564542"/>
          </a:xfrm>
          <a:prstGeom prst="straightConnector1">
            <a:avLst/>
          </a:prstGeom>
          <a:noFill/>
          <a:ln w="15875" cap="flat" cmpd="sng" algn="ctr">
            <a:solidFill>
              <a:srgbClr val="606576"/>
            </a:solidFill>
            <a:prstDash val="sysDot"/>
            <a:round/>
            <a:headEnd type="none" w="med" len="med"/>
            <a:tailEnd type="arrow"/>
          </a:ln>
          <a:effectLst/>
        </p:spPr>
      </p:cxnSp>
      <p:cxnSp>
        <p:nvCxnSpPr>
          <p:cNvPr id="99" name="Straight Arrow Connector 98"/>
          <p:cNvCxnSpPr>
            <a:stCxn id="57" idx="2"/>
            <a:endCxn id="64" idx="0"/>
          </p:cNvCxnSpPr>
          <p:nvPr/>
        </p:nvCxnSpPr>
        <p:spPr bwMode="auto">
          <a:xfrm flipH="1">
            <a:off x="1048049" y="4776570"/>
            <a:ext cx="863231" cy="554127"/>
          </a:xfrm>
          <a:prstGeom prst="straightConnector1">
            <a:avLst/>
          </a:prstGeom>
          <a:noFill/>
          <a:ln w="15875" cap="flat" cmpd="sng" algn="ctr">
            <a:solidFill>
              <a:srgbClr val="606576"/>
            </a:solidFill>
            <a:prstDash val="sysDot"/>
            <a:round/>
            <a:headEnd type="none" w="med" len="med"/>
            <a:tailEnd type="arrow"/>
          </a:ln>
          <a:effectLst/>
        </p:spPr>
      </p:cxnSp>
      <p:cxnSp>
        <p:nvCxnSpPr>
          <p:cNvPr id="105" name="Straight Arrow Connector 104"/>
          <p:cNvCxnSpPr>
            <a:stCxn id="61" idx="2"/>
            <a:endCxn id="73" idx="0"/>
          </p:cNvCxnSpPr>
          <p:nvPr/>
        </p:nvCxnSpPr>
        <p:spPr bwMode="auto">
          <a:xfrm flipH="1">
            <a:off x="2097131" y="5752329"/>
            <a:ext cx="1112314" cy="513145"/>
          </a:xfrm>
          <a:prstGeom prst="straightConnector1">
            <a:avLst/>
          </a:prstGeom>
          <a:noFill/>
          <a:ln w="15875" cap="flat" cmpd="sng" algn="ctr">
            <a:solidFill>
              <a:srgbClr val="606576"/>
            </a:solidFill>
            <a:prstDash val="sysDot"/>
            <a:round/>
            <a:headEnd type="none" w="med" len="med"/>
            <a:tailEnd type="arrow"/>
          </a:ln>
          <a:effectLst/>
        </p:spPr>
      </p:cxnSp>
      <p:cxnSp>
        <p:nvCxnSpPr>
          <p:cNvPr id="108" name="Straight Arrow Connector 107"/>
          <p:cNvCxnSpPr>
            <a:stCxn id="61" idx="2"/>
            <a:endCxn id="69" idx="0"/>
          </p:cNvCxnSpPr>
          <p:nvPr/>
        </p:nvCxnSpPr>
        <p:spPr bwMode="auto">
          <a:xfrm>
            <a:off x="3209445" y="5752329"/>
            <a:ext cx="598876" cy="513144"/>
          </a:xfrm>
          <a:prstGeom prst="straightConnector1">
            <a:avLst/>
          </a:prstGeom>
          <a:noFill/>
          <a:ln w="15875" cap="flat" cmpd="sng" algn="ctr">
            <a:solidFill>
              <a:srgbClr val="606576"/>
            </a:solidFill>
            <a:prstDash val="sysDot"/>
            <a:round/>
            <a:headEnd type="none" w="med" len="med"/>
            <a:tailEnd type="arrow"/>
          </a:ln>
          <a:effectLst/>
        </p:spPr>
      </p:cxnSp>
      <p:cxnSp>
        <p:nvCxnSpPr>
          <p:cNvPr id="111" name="Straight Arrow Connector 110"/>
          <p:cNvCxnSpPr>
            <a:stCxn id="76" idx="2"/>
            <a:endCxn id="66" idx="1"/>
          </p:cNvCxnSpPr>
          <p:nvPr/>
        </p:nvCxnSpPr>
        <p:spPr bwMode="auto">
          <a:xfrm>
            <a:off x="4773721" y="4795072"/>
            <a:ext cx="1291870" cy="762064"/>
          </a:xfrm>
          <a:prstGeom prst="straightConnector1">
            <a:avLst/>
          </a:prstGeom>
          <a:noFill/>
          <a:ln w="15875" cap="flat" cmpd="sng" algn="ctr">
            <a:solidFill>
              <a:srgbClr val="606576"/>
            </a:solidFill>
            <a:prstDash val="sysDot"/>
            <a:round/>
            <a:headEnd type="none" w="med" len="med"/>
            <a:tailEnd type="arrow"/>
          </a:ln>
          <a:effectLst/>
        </p:spPr>
      </p:cxnSp>
      <p:grpSp>
        <p:nvGrpSpPr>
          <p:cNvPr id="74" name="Group 73"/>
          <p:cNvGrpSpPr/>
          <p:nvPr/>
        </p:nvGrpSpPr>
        <p:grpSpPr>
          <a:xfrm>
            <a:off x="3619990" y="4157416"/>
            <a:ext cx="2307461" cy="637656"/>
            <a:chOff x="0" y="0"/>
            <a:chExt cx="2687858" cy="5442657"/>
          </a:xfrm>
        </p:grpSpPr>
        <p:sp>
          <p:nvSpPr>
            <p:cNvPr id="76" name="Rounded Rectangle 75"/>
            <p:cNvSpPr/>
            <p:nvPr/>
          </p:nvSpPr>
          <p:spPr>
            <a:xfrm>
              <a:off x="0" y="0"/>
              <a:ext cx="2687858" cy="5442657"/>
            </a:xfrm>
            <a:prstGeom prst="roundRect">
              <a:avLst/>
            </a:prstGeom>
            <a:solidFill>
              <a:schemeClr val="bg1"/>
            </a:solidFill>
            <a:ln w="25400" cap="flat" cmpd="sng" algn="ctr">
              <a:solidFill>
                <a:srgbClr val="7E9FEA">
                  <a:alpha val="48000"/>
                </a:srgbClr>
              </a:solidFill>
              <a:prstDash val="solid"/>
            </a:ln>
            <a:effectLst/>
          </p:spPr>
          <p:style>
            <a:lnRef idx="2">
              <a:scrgbClr r="0" g="0" b="0"/>
            </a:lnRef>
            <a:fillRef idx="1">
              <a:scrgbClr r="0" g="0" b="0"/>
            </a:fillRef>
            <a:effectRef idx="0">
              <a:scrgbClr r="0" g="0" b="0"/>
            </a:effectRef>
            <a:fontRef idx="minor">
              <a:schemeClr val="lt1"/>
            </a:fontRef>
          </p:style>
        </p:sp>
        <p:sp>
          <p:nvSpPr>
            <p:cNvPr id="77" name="Rounded Rectangle 4"/>
            <p:cNvSpPr/>
            <p:nvPr/>
          </p:nvSpPr>
          <p:spPr>
            <a:xfrm>
              <a:off x="131210" y="131210"/>
              <a:ext cx="2425438" cy="5180237"/>
            </a:xfrm>
            <a:prstGeom prst="rect">
              <a:avLst/>
            </a:prstGeom>
            <a:noFill/>
            <a:ln>
              <a:solidFill>
                <a:srgbClr val="7E9FEA">
                  <a:alpha val="48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600" b="0" kern="1200" dirty="0" smtClean="0">
                  <a:solidFill>
                    <a:srgbClr val="0000CC"/>
                  </a:solidFill>
                  <a:latin typeface="+mj-lt"/>
                  <a:ea typeface="+mn-ea"/>
                  <a:cs typeface="+mn-cs"/>
                </a:rPr>
                <a:t>Basic remuneration</a:t>
              </a:r>
              <a:endParaRPr lang="en-GB" sz="1600" b="0" kern="1200" dirty="0">
                <a:solidFill>
                  <a:srgbClr val="0000CC"/>
                </a:solidFill>
                <a:latin typeface="+mj-lt"/>
                <a:ea typeface="+mn-ea"/>
                <a:cs typeface="+mn-cs"/>
              </a:endParaRPr>
            </a:p>
          </p:txBody>
        </p:sp>
      </p:grpSp>
      <p:cxnSp>
        <p:nvCxnSpPr>
          <p:cNvPr id="79" name="Straight Arrow Connector 78"/>
          <p:cNvCxnSpPr>
            <a:stCxn id="37" idx="2"/>
            <a:endCxn id="58" idx="0"/>
          </p:cNvCxnSpPr>
          <p:nvPr/>
        </p:nvCxnSpPr>
        <p:spPr bwMode="auto">
          <a:xfrm flipH="1">
            <a:off x="1911280" y="3654847"/>
            <a:ext cx="992879" cy="499439"/>
          </a:xfrm>
          <a:prstGeom prst="straightConnector1">
            <a:avLst/>
          </a:prstGeom>
          <a:noFill/>
          <a:ln w="15875" cap="flat" cmpd="sng" algn="ctr">
            <a:solidFill>
              <a:srgbClr val="606576"/>
            </a:solidFill>
            <a:prstDash val="sysDot"/>
            <a:round/>
            <a:headEnd type="none" w="med" len="med"/>
            <a:tailEnd type="arrow"/>
          </a:ln>
          <a:effectLst/>
        </p:spPr>
      </p:cxnSp>
      <p:cxnSp>
        <p:nvCxnSpPr>
          <p:cNvPr id="80" name="Straight Arrow Connector 79"/>
          <p:cNvCxnSpPr>
            <a:stCxn id="37" idx="2"/>
            <a:endCxn id="77" idx="0"/>
          </p:cNvCxnSpPr>
          <p:nvPr/>
        </p:nvCxnSpPr>
        <p:spPr bwMode="auto">
          <a:xfrm>
            <a:off x="2904159" y="3654847"/>
            <a:ext cx="1869562" cy="517941"/>
          </a:xfrm>
          <a:prstGeom prst="straightConnector1">
            <a:avLst/>
          </a:prstGeom>
          <a:noFill/>
          <a:ln w="15875" cap="flat" cmpd="sng" algn="ctr">
            <a:solidFill>
              <a:srgbClr val="606576"/>
            </a:solidFill>
            <a:prstDash val="sysDot"/>
            <a:round/>
            <a:headEnd type="none" w="med" len="med"/>
            <a:tailEnd type="arrow"/>
          </a:ln>
          <a:effectLst/>
        </p:spPr>
      </p:cxnSp>
      <p:cxnSp>
        <p:nvCxnSpPr>
          <p:cNvPr id="83" name="Straight Arrow Connector 82"/>
          <p:cNvCxnSpPr>
            <a:stCxn id="49" idx="2"/>
            <a:endCxn id="67" idx="0"/>
          </p:cNvCxnSpPr>
          <p:nvPr/>
        </p:nvCxnSpPr>
        <p:spPr bwMode="auto">
          <a:xfrm flipH="1">
            <a:off x="6913368" y="4779216"/>
            <a:ext cx="286338" cy="572312"/>
          </a:xfrm>
          <a:prstGeom prst="straightConnector1">
            <a:avLst/>
          </a:prstGeom>
          <a:noFill/>
          <a:ln w="15875" cap="flat" cmpd="sng" algn="ctr">
            <a:solidFill>
              <a:srgbClr val="606576"/>
            </a:solidFill>
            <a:prstDash val="sysDot"/>
            <a:round/>
            <a:headEnd type="none" w="med" len="med"/>
            <a:tailEnd type="arrow"/>
          </a:ln>
          <a:effectLst/>
        </p:spPr>
      </p:cxnSp>
      <p:cxnSp>
        <p:nvCxnSpPr>
          <p:cNvPr id="86" name="Straight Arrow Connector 85"/>
          <p:cNvCxnSpPr>
            <a:stCxn id="55" idx="2"/>
            <a:endCxn id="66" idx="3"/>
          </p:cNvCxnSpPr>
          <p:nvPr/>
        </p:nvCxnSpPr>
        <p:spPr bwMode="auto">
          <a:xfrm flipH="1">
            <a:off x="7761145" y="4752078"/>
            <a:ext cx="1527879" cy="805058"/>
          </a:xfrm>
          <a:prstGeom prst="straightConnector1">
            <a:avLst/>
          </a:prstGeom>
          <a:noFill/>
          <a:ln w="15875" cap="flat" cmpd="sng" algn="ctr">
            <a:solidFill>
              <a:srgbClr val="606576"/>
            </a:solidFill>
            <a:prstDash val="sysDot"/>
            <a:round/>
            <a:headEnd type="none" w="med" len="med"/>
            <a:tailEnd type="arrow"/>
          </a:ln>
          <a:effectLst/>
        </p:spPr>
      </p:cxnSp>
      <p:grpSp>
        <p:nvGrpSpPr>
          <p:cNvPr id="82" name="Group 81"/>
          <p:cNvGrpSpPr/>
          <p:nvPr/>
        </p:nvGrpSpPr>
        <p:grpSpPr>
          <a:xfrm>
            <a:off x="5035922" y="6182485"/>
            <a:ext cx="1289335" cy="409492"/>
            <a:chOff x="0" y="0"/>
            <a:chExt cx="2687858" cy="5442657"/>
          </a:xfrm>
          <a:solidFill>
            <a:srgbClr val="99FF99">
              <a:alpha val="25000"/>
            </a:srgbClr>
          </a:solidFill>
        </p:grpSpPr>
        <p:sp>
          <p:nvSpPr>
            <p:cNvPr id="85" name="Rounded Rectangle 84"/>
            <p:cNvSpPr/>
            <p:nvPr/>
          </p:nvSpPr>
          <p:spPr>
            <a:xfrm>
              <a:off x="0" y="0"/>
              <a:ext cx="2687858" cy="5442657"/>
            </a:xfrm>
            <a:prstGeom prst="roundRect">
              <a:avLst/>
            </a:prstGeom>
            <a:grpFill/>
            <a:ln w="25400" cap="flat" cmpd="sng" algn="ctr">
              <a:solidFill>
                <a:srgbClr val="7E9FEA">
                  <a:alpha val="10000"/>
                </a:srgbClr>
              </a:solidFill>
              <a:prstDash val="solid"/>
            </a:ln>
            <a:effectLst/>
          </p:spPr>
          <p:style>
            <a:lnRef idx="2">
              <a:scrgbClr r="0" g="0" b="0"/>
            </a:lnRef>
            <a:fillRef idx="1">
              <a:scrgbClr r="0" g="0" b="0"/>
            </a:fillRef>
            <a:effectRef idx="0">
              <a:scrgbClr r="0" g="0" b="0"/>
            </a:effectRef>
            <a:fontRef idx="minor">
              <a:schemeClr val="lt1"/>
            </a:fontRef>
          </p:style>
        </p:sp>
        <p:sp>
          <p:nvSpPr>
            <p:cNvPr id="88" name="Rounded Rectangle 4"/>
            <p:cNvSpPr/>
            <p:nvPr/>
          </p:nvSpPr>
          <p:spPr>
            <a:xfrm>
              <a:off x="131210" y="131210"/>
              <a:ext cx="2425438" cy="5180237"/>
            </a:xfrm>
            <a:prstGeom prst="rect">
              <a:avLst/>
            </a:prstGeom>
            <a:grpFill/>
            <a:ln>
              <a:solidFill>
                <a:srgbClr val="7E9FEA">
                  <a:alpha val="10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200" b="0" kern="1200" dirty="0" smtClean="0">
                  <a:solidFill>
                    <a:srgbClr val="0000CC"/>
                  </a:solidFill>
                  <a:latin typeface="+mj-lt"/>
                  <a:ea typeface="+mn-ea"/>
                  <a:cs typeface="+mn-cs"/>
                </a:rPr>
                <a:t>1720</a:t>
              </a:r>
              <a:endParaRPr lang="en-GB" sz="1200" b="0" kern="1200" dirty="0">
                <a:solidFill>
                  <a:srgbClr val="0000CC"/>
                </a:solidFill>
                <a:latin typeface="+mj-lt"/>
                <a:ea typeface="+mn-ea"/>
                <a:cs typeface="+mn-cs"/>
              </a:endParaRPr>
            </a:p>
          </p:txBody>
        </p:sp>
      </p:grpSp>
      <p:grpSp>
        <p:nvGrpSpPr>
          <p:cNvPr id="89" name="Group 88"/>
          <p:cNvGrpSpPr/>
          <p:nvPr/>
        </p:nvGrpSpPr>
        <p:grpSpPr>
          <a:xfrm>
            <a:off x="6439029" y="6194757"/>
            <a:ext cx="1289335" cy="409492"/>
            <a:chOff x="0" y="0"/>
            <a:chExt cx="2687858" cy="5442657"/>
          </a:xfrm>
        </p:grpSpPr>
        <p:sp>
          <p:nvSpPr>
            <p:cNvPr id="91" name="Rounded Rectangle 90"/>
            <p:cNvSpPr/>
            <p:nvPr/>
          </p:nvSpPr>
          <p:spPr>
            <a:xfrm>
              <a:off x="0" y="0"/>
              <a:ext cx="2687858" cy="5442657"/>
            </a:xfrm>
            <a:prstGeom prst="roundRect">
              <a:avLst/>
            </a:prstGeom>
            <a:solidFill>
              <a:schemeClr val="bg1"/>
            </a:solidFill>
            <a:ln w="25400" cap="flat" cmpd="sng" algn="ctr">
              <a:solidFill>
                <a:srgbClr val="7E9FEA">
                  <a:alpha val="10000"/>
                </a:srgbClr>
              </a:solidFill>
              <a:prstDash val="solid"/>
            </a:ln>
            <a:effectLst/>
          </p:spPr>
          <p:style>
            <a:lnRef idx="2">
              <a:scrgbClr r="0" g="0" b="0"/>
            </a:lnRef>
            <a:fillRef idx="1">
              <a:scrgbClr r="0" g="0" b="0"/>
            </a:fillRef>
            <a:effectRef idx="0">
              <a:scrgbClr r="0" g="0" b="0"/>
            </a:effectRef>
            <a:fontRef idx="minor">
              <a:schemeClr val="lt1"/>
            </a:fontRef>
          </p:style>
        </p:sp>
        <p:sp>
          <p:nvSpPr>
            <p:cNvPr id="92" name="Rounded Rectangle 4"/>
            <p:cNvSpPr/>
            <p:nvPr/>
          </p:nvSpPr>
          <p:spPr>
            <a:xfrm>
              <a:off x="131210" y="131210"/>
              <a:ext cx="2425438" cy="5180237"/>
            </a:xfrm>
            <a:prstGeom prst="rect">
              <a:avLst/>
            </a:prstGeom>
            <a:noFill/>
            <a:ln>
              <a:solidFill>
                <a:srgbClr val="7E9FEA">
                  <a:alpha val="10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200" b="0" kern="1200" dirty="0" smtClean="0">
                  <a:solidFill>
                    <a:srgbClr val="0000CC"/>
                  </a:solidFill>
                  <a:latin typeface="+mj-lt"/>
                  <a:ea typeface="+mn-ea"/>
                  <a:cs typeface="+mn-cs"/>
                </a:rPr>
                <a:t>Individual</a:t>
              </a:r>
              <a:endParaRPr lang="en-GB" sz="1200" b="0" kern="1200" dirty="0">
                <a:solidFill>
                  <a:srgbClr val="0000CC"/>
                </a:solidFill>
                <a:latin typeface="+mj-lt"/>
                <a:ea typeface="+mn-ea"/>
                <a:cs typeface="+mn-cs"/>
              </a:endParaRPr>
            </a:p>
          </p:txBody>
        </p:sp>
      </p:grpSp>
      <p:grpSp>
        <p:nvGrpSpPr>
          <p:cNvPr id="93" name="Group 92"/>
          <p:cNvGrpSpPr/>
          <p:nvPr/>
        </p:nvGrpSpPr>
        <p:grpSpPr>
          <a:xfrm>
            <a:off x="7948962" y="6182485"/>
            <a:ext cx="1289335" cy="409492"/>
            <a:chOff x="0" y="0"/>
            <a:chExt cx="2687858" cy="5442657"/>
          </a:xfrm>
        </p:grpSpPr>
        <p:sp>
          <p:nvSpPr>
            <p:cNvPr id="94" name="Rounded Rectangle 93"/>
            <p:cNvSpPr/>
            <p:nvPr/>
          </p:nvSpPr>
          <p:spPr>
            <a:xfrm>
              <a:off x="0" y="0"/>
              <a:ext cx="2687858" cy="5442657"/>
            </a:xfrm>
            <a:prstGeom prst="roundRect">
              <a:avLst/>
            </a:prstGeom>
            <a:solidFill>
              <a:schemeClr val="bg1"/>
            </a:solidFill>
            <a:ln w="25400" cap="flat" cmpd="sng" algn="ctr">
              <a:solidFill>
                <a:srgbClr val="7E9FEA">
                  <a:alpha val="10000"/>
                </a:srgbClr>
              </a:solidFill>
              <a:prstDash val="solid"/>
            </a:ln>
            <a:effectLst/>
          </p:spPr>
          <p:style>
            <a:lnRef idx="2">
              <a:scrgbClr r="0" g="0" b="0"/>
            </a:lnRef>
            <a:fillRef idx="1">
              <a:scrgbClr r="0" g="0" b="0"/>
            </a:fillRef>
            <a:effectRef idx="0">
              <a:scrgbClr r="0" g="0" b="0"/>
            </a:effectRef>
            <a:fontRef idx="minor">
              <a:schemeClr val="lt1"/>
            </a:fontRef>
          </p:style>
        </p:sp>
        <p:sp>
          <p:nvSpPr>
            <p:cNvPr id="95" name="Rounded Rectangle 4"/>
            <p:cNvSpPr/>
            <p:nvPr/>
          </p:nvSpPr>
          <p:spPr>
            <a:xfrm>
              <a:off x="131210" y="131210"/>
              <a:ext cx="2425438" cy="5180237"/>
            </a:xfrm>
            <a:prstGeom prst="rect">
              <a:avLst/>
            </a:prstGeom>
            <a:noFill/>
            <a:ln>
              <a:solidFill>
                <a:srgbClr val="7E9FEA">
                  <a:alpha val="10000"/>
                </a:srgbClr>
              </a:solid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GB" sz="1200" b="0" kern="1200" dirty="0" smtClean="0">
                  <a:solidFill>
                    <a:srgbClr val="0000CC"/>
                  </a:solidFill>
                  <a:latin typeface="+mj-lt"/>
                  <a:ea typeface="+mn-ea"/>
                  <a:cs typeface="+mn-cs"/>
                </a:rPr>
                <a:t>Standard</a:t>
              </a:r>
              <a:endParaRPr lang="en-GB" sz="1200" b="0" kern="1200" dirty="0">
                <a:solidFill>
                  <a:srgbClr val="0000CC"/>
                </a:solidFill>
                <a:latin typeface="+mj-lt"/>
                <a:ea typeface="+mn-ea"/>
                <a:cs typeface="+mn-cs"/>
              </a:endParaRPr>
            </a:p>
          </p:txBody>
        </p:sp>
      </p:grpSp>
      <p:cxnSp>
        <p:nvCxnSpPr>
          <p:cNvPr id="97" name="Straight Arrow Connector 96"/>
          <p:cNvCxnSpPr>
            <a:stCxn id="66" idx="2"/>
            <a:endCxn id="85" idx="0"/>
          </p:cNvCxnSpPr>
          <p:nvPr/>
        </p:nvCxnSpPr>
        <p:spPr bwMode="auto">
          <a:xfrm flipH="1">
            <a:off x="5680590" y="5773160"/>
            <a:ext cx="1232778" cy="409325"/>
          </a:xfrm>
          <a:prstGeom prst="straightConnector1">
            <a:avLst/>
          </a:prstGeom>
          <a:noFill/>
          <a:ln w="15875" cap="flat" cmpd="sng" algn="ctr">
            <a:solidFill>
              <a:srgbClr val="606576"/>
            </a:solidFill>
            <a:prstDash val="sysDot"/>
            <a:round/>
            <a:headEnd type="none" w="med" len="med"/>
            <a:tailEnd type="arrow"/>
          </a:ln>
          <a:effectLst/>
        </p:spPr>
      </p:cxnSp>
      <p:cxnSp>
        <p:nvCxnSpPr>
          <p:cNvPr id="98" name="Straight Arrow Connector 97"/>
          <p:cNvCxnSpPr>
            <a:stCxn id="67" idx="2"/>
            <a:endCxn id="92" idx="0"/>
          </p:cNvCxnSpPr>
          <p:nvPr/>
        </p:nvCxnSpPr>
        <p:spPr bwMode="auto">
          <a:xfrm>
            <a:off x="6913368" y="5762745"/>
            <a:ext cx="170329" cy="441884"/>
          </a:xfrm>
          <a:prstGeom prst="straightConnector1">
            <a:avLst/>
          </a:prstGeom>
          <a:noFill/>
          <a:ln w="15875" cap="flat" cmpd="sng" algn="ctr">
            <a:solidFill>
              <a:srgbClr val="606576"/>
            </a:solidFill>
            <a:prstDash val="sysDot"/>
            <a:round/>
            <a:headEnd type="none" w="med" len="med"/>
            <a:tailEnd type="arrow"/>
          </a:ln>
          <a:effectLst/>
        </p:spPr>
      </p:cxnSp>
      <p:cxnSp>
        <p:nvCxnSpPr>
          <p:cNvPr id="100" name="Straight Arrow Connector 99"/>
          <p:cNvCxnSpPr>
            <a:stCxn id="67" idx="2"/>
            <a:endCxn id="94" idx="0"/>
          </p:cNvCxnSpPr>
          <p:nvPr/>
        </p:nvCxnSpPr>
        <p:spPr bwMode="auto">
          <a:xfrm>
            <a:off x="6913368" y="5762745"/>
            <a:ext cx="1680262" cy="419740"/>
          </a:xfrm>
          <a:prstGeom prst="straightConnector1">
            <a:avLst/>
          </a:prstGeom>
          <a:noFill/>
          <a:ln w="15875" cap="flat" cmpd="sng" algn="ctr">
            <a:solidFill>
              <a:srgbClr val="606576"/>
            </a:solidFill>
            <a:prstDash val="sysDot"/>
            <a:round/>
            <a:headEnd type="none" w="med" len="med"/>
            <a:tailEnd type="arrow"/>
          </a:ln>
          <a:effectLst/>
        </p:spPr>
      </p:cxnSp>
    </p:spTree>
    <p:extLst>
      <p:ext uri="{BB962C8B-B14F-4D97-AF65-F5344CB8AC3E}">
        <p14:creationId xmlns:p14="http://schemas.microsoft.com/office/powerpoint/2010/main" val="2691521013"/>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Left Brace 3"/>
          <p:cNvSpPr>
            <a:spLocks/>
          </p:cNvSpPr>
          <p:nvPr/>
        </p:nvSpPr>
        <p:spPr bwMode="auto">
          <a:xfrm rot="-5400000">
            <a:off x="9118600" y="3228976"/>
            <a:ext cx="261937" cy="2163762"/>
          </a:xfrm>
          <a:prstGeom prst="leftBrace">
            <a:avLst>
              <a:gd name="adj1" fmla="val 93429"/>
              <a:gd name="adj2" fmla="val 50000"/>
            </a:avLst>
          </a:prstGeom>
          <a:noFill/>
          <a:ln w="19050" algn="ctr">
            <a:solidFill>
              <a:srgbClr val="133176"/>
            </a:solidFill>
            <a:round/>
            <a:headEnd/>
            <a:tailEnd/>
          </a:ln>
          <a:extLst>
            <a:ext uri="{909E8E84-426E-40DD-AFC4-6F175D3DCCD1}">
              <a14:hiddenFill xmlns:a14="http://schemas.microsoft.com/office/drawing/2010/main">
                <a:solidFill>
                  <a:srgbClr val="FFFFFF"/>
                </a:solidFill>
              </a14:hiddenFill>
            </a:ext>
          </a:extLst>
        </p:spPr>
        <p:txBody>
          <a:bodyPr lIns="91264" tIns="45633" rIns="91264" bIns="45633" anchor="ctr"/>
          <a:lstStyle/>
          <a:p>
            <a:pPr marL="3175"/>
            <a:endParaRPr lang="en-US" altLang="en-US" sz="7600"/>
          </a:p>
        </p:txBody>
      </p:sp>
      <p:sp>
        <p:nvSpPr>
          <p:cNvPr id="19" name="Rectangle 18"/>
          <p:cNvSpPr/>
          <p:nvPr/>
        </p:nvSpPr>
        <p:spPr>
          <a:xfrm>
            <a:off x="7296150" y="4614163"/>
            <a:ext cx="3322637" cy="8226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264" tIns="45633" rIns="91264" bIns="45633" anchor="ctr"/>
          <a:lstStyle/>
          <a:p>
            <a:pPr algn="ctr" defTabSz="456312" fontAlgn="auto">
              <a:spcBef>
                <a:spcPts val="1800"/>
              </a:spcBef>
              <a:spcAft>
                <a:spcPts val="0"/>
              </a:spcAft>
              <a:defRPr/>
            </a:pPr>
            <a:r>
              <a:rPr lang="en-GB" sz="1400" dirty="0" smtClean="0">
                <a:solidFill>
                  <a:srgbClr val="C00000"/>
                </a:solidFill>
              </a:rPr>
              <a:t>Applies only to</a:t>
            </a:r>
          </a:p>
          <a:p>
            <a:pPr algn="ctr" defTabSz="456312" fontAlgn="auto">
              <a:spcBef>
                <a:spcPts val="0"/>
              </a:spcBef>
              <a:spcAft>
                <a:spcPts val="0"/>
              </a:spcAft>
              <a:defRPr/>
            </a:pPr>
            <a:r>
              <a:rPr lang="en-GB" sz="1400" dirty="0" smtClean="0">
                <a:solidFill>
                  <a:srgbClr val="C00000"/>
                </a:solidFill>
              </a:rPr>
              <a:t>beneficiaries </a:t>
            </a:r>
            <a:r>
              <a:rPr lang="en-GB" sz="1400" dirty="0">
                <a:solidFill>
                  <a:srgbClr val="C00000"/>
                </a:solidFill>
              </a:rPr>
              <a:t>with project-based </a:t>
            </a:r>
            <a:r>
              <a:rPr lang="en-GB" sz="1400" dirty="0" smtClean="0">
                <a:solidFill>
                  <a:srgbClr val="C00000"/>
                </a:solidFill>
              </a:rPr>
              <a:t>remuneration schemes</a:t>
            </a:r>
            <a:endParaRPr lang="en-GB" sz="1400" dirty="0">
              <a:solidFill>
                <a:srgbClr val="C00000"/>
              </a:solidFill>
            </a:endParaRPr>
          </a:p>
        </p:txBody>
      </p:sp>
      <p:grpSp>
        <p:nvGrpSpPr>
          <p:cNvPr id="80902" name="Group 11"/>
          <p:cNvGrpSpPr>
            <a:grpSpLocks/>
          </p:cNvGrpSpPr>
          <p:nvPr/>
        </p:nvGrpSpPr>
        <p:grpSpPr bwMode="auto">
          <a:xfrm>
            <a:off x="90488" y="1712913"/>
            <a:ext cx="10440987" cy="4804022"/>
            <a:chOff x="90116" y="2340471"/>
            <a:chExt cx="10441160" cy="4802225"/>
          </a:xfrm>
        </p:grpSpPr>
        <p:sp>
          <p:nvSpPr>
            <p:cNvPr id="8" name="Rectangle 7"/>
            <p:cNvSpPr/>
            <p:nvPr/>
          </p:nvSpPr>
          <p:spPr>
            <a:xfrm>
              <a:off x="90116" y="2340471"/>
              <a:ext cx="10441160" cy="2383533"/>
            </a:xfrm>
            <a:prstGeom prst="rect">
              <a:avLst/>
            </a:prstGeom>
            <a:solidFill>
              <a:srgbClr val="133176">
                <a:alpha val="5000"/>
              </a:srgb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040" fontAlgn="auto">
                <a:spcBef>
                  <a:spcPts val="0"/>
                </a:spcBef>
                <a:spcAft>
                  <a:spcPts val="0"/>
                </a:spcAft>
                <a:defRPr/>
              </a:pPr>
              <a:endParaRPr lang="en-GB" sz="1800" b="0"/>
            </a:p>
          </p:txBody>
        </p:sp>
        <p:sp>
          <p:nvSpPr>
            <p:cNvPr id="13" name="Rounded Rectangle 12"/>
            <p:cNvSpPr/>
            <p:nvPr/>
          </p:nvSpPr>
          <p:spPr>
            <a:xfrm>
              <a:off x="450484" y="2726089"/>
              <a:ext cx="2524167" cy="1651970"/>
            </a:xfrm>
            <a:prstGeom prst="roundRect">
              <a:avLst/>
            </a:prstGeom>
            <a:solidFill>
              <a:srgbClr val="FFE38B"/>
            </a:solidFill>
            <a:ln>
              <a:solidFill>
                <a:srgbClr val="133176"/>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en-GB" sz="2900" dirty="0">
                  <a:solidFill>
                    <a:srgbClr val="0000CC"/>
                  </a:solidFill>
                </a:rPr>
                <a:t>Hours worked</a:t>
              </a:r>
            </a:p>
            <a:p>
              <a:pPr algn="ctr" defTabSz="456312" fontAlgn="auto">
                <a:spcBef>
                  <a:spcPts val="0"/>
                </a:spcBef>
                <a:spcAft>
                  <a:spcPts val="0"/>
                </a:spcAft>
                <a:defRPr/>
              </a:pPr>
              <a:r>
                <a:rPr lang="en-GB" sz="3700" dirty="0">
                  <a:solidFill>
                    <a:srgbClr val="5757FF"/>
                  </a:solidFill>
                  <a:sym typeface="Wingdings"/>
                </a:rPr>
                <a:t></a:t>
              </a:r>
              <a:endParaRPr lang="en-GB" sz="3700" dirty="0">
                <a:solidFill>
                  <a:srgbClr val="5757FF"/>
                </a:solidFill>
              </a:endParaRPr>
            </a:p>
          </p:txBody>
        </p:sp>
        <p:sp>
          <p:nvSpPr>
            <p:cNvPr id="14" name="Plus 13"/>
            <p:cNvSpPr/>
            <p:nvPr/>
          </p:nvSpPr>
          <p:spPr>
            <a:xfrm rot="18803392">
              <a:off x="3124807" y="3175839"/>
              <a:ext cx="691891" cy="709624"/>
            </a:xfrm>
            <a:prstGeom prst="mathPlus">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endParaRPr lang="en-GB" sz="1800" b="0"/>
            </a:p>
          </p:txBody>
        </p:sp>
        <p:sp>
          <p:nvSpPr>
            <p:cNvPr id="15" name="Rounded Rectangle 14"/>
            <p:cNvSpPr/>
            <p:nvPr/>
          </p:nvSpPr>
          <p:spPr>
            <a:xfrm>
              <a:off x="3977967" y="2726089"/>
              <a:ext cx="2914698" cy="1651970"/>
            </a:xfrm>
            <a:prstGeom prst="roundRect">
              <a:avLst/>
            </a:prstGeom>
            <a:solidFill>
              <a:srgbClr val="FFE38B"/>
            </a:solidFill>
            <a:ln>
              <a:solidFill>
                <a:srgbClr val="133176"/>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en-GB" sz="2900" dirty="0">
                  <a:solidFill>
                    <a:srgbClr val="0000CC"/>
                  </a:solidFill>
                </a:rPr>
                <a:t>Hourly rate</a:t>
              </a:r>
            </a:p>
            <a:p>
              <a:pPr algn="ctr" defTabSz="456312" fontAlgn="auto">
                <a:spcBef>
                  <a:spcPts val="1800"/>
                </a:spcBef>
                <a:spcAft>
                  <a:spcPts val="0"/>
                </a:spcAft>
                <a:defRPr/>
              </a:pPr>
              <a:r>
                <a:rPr lang="en-GB" sz="2400" dirty="0" smtClean="0">
                  <a:solidFill>
                    <a:srgbClr val="5757FF"/>
                  </a:solidFill>
                  <a:sym typeface="Wingdings"/>
                </a:rPr>
                <a:t>EUR</a:t>
              </a:r>
              <a:r>
                <a:rPr lang="en-GB" sz="2400" b="0" dirty="0" smtClean="0">
                  <a:solidFill>
                    <a:srgbClr val="5757FF"/>
                  </a:solidFill>
                  <a:sym typeface="Wingdings"/>
                </a:rPr>
                <a:t>/hour</a:t>
              </a:r>
              <a:endParaRPr lang="fr-BE" sz="2400" dirty="0">
                <a:solidFill>
                  <a:srgbClr val="5757FF"/>
                </a:solidFill>
              </a:endParaRPr>
            </a:p>
          </p:txBody>
        </p:sp>
        <p:sp>
          <p:nvSpPr>
            <p:cNvPr id="16" name="Plus 15"/>
            <p:cNvSpPr/>
            <p:nvPr/>
          </p:nvSpPr>
          <p:spPr>
            <a:xfrm>
              <a:off x="7343523" y="3248181"/>
              <a:ext cx="517534" cy="564939"/>
            </a:xfrm>
            <a:prstGeom prst="mathPlus">
              <a:avLst/>
            </a:prstGeom>
            <a:solidFill>
              <a:srgbClr val="7297E8"/>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endParaRPr lang="en-GB" sz="1800" b="0"/>
            </a:p>
          </p:txBody>
        </p:sp>
        <p:sp>
          <p:nvSpPr>
            <p:cNvPr id="17" name="Rounded Rectangle 16"/>
            <p:cNvSpPr/>
            <p:nvPr/>
          </p:nvSpPr>
          <p:spPr>
            <a:xfrm>
              <a:off x="8083310" y="2726089"/>
              <a:ext cx="2213012" cy="1651970"/>
            </a:xfrm>
            <a:prstGeom prst="roundRect">
              <a:avLst/>
            </a:prstGeom>
            <a:solidFill>
              <a:srgbClr val="FFF0C1"/>
            </a:solidFill>
            <a:ln>
              <a:solidFill>
                <a:srgbClr val="133176"/>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296" tIns="45649" rIns="91296" bIns="45649" anchor="ctr"/>
            <a:lstStyle/>
            <a:p>
              <a:pPr algn="ctr" defTabSz="456312" fontAlgn="auto">
                <a:spcBef>
                  <a:spcPts val="0"/>
                </a:spcBef>
                <a:spcAft>
                  <a:spcPts val="0"/>
                </a:spcAft>
                <a:defRPr/>
              </a:pPr>
              <a:r>
                <a:rPr lang="en-GB" sz="1600" dirty="0">
                  <a:solidFill>
                    <a:srgbClr val="4D4DC7"/>
                  </a:solidFill>
                </a:rPr>
                <a:t>Additional remuneration</a:t>
              </a:r>
              <a:endParaRPr lang="en-GB" sz="1400" b="0" dirty="0">
                <a:solidFill>
                  <a:srgbClr val="4D4DC7"/>
                </a:solidFill>
              </a:endParaRPr>
            </a:p>
          </p:txBody>
        </p:sp>
        <p:cxnSp>
          <p:nvCxnSpPr>
            <p:cNvPr id="80914" name="Straight Connector 20"/>
            <p:cNvCxnSpPr>
              <a:cxnSpLocks noChangeShapeType="1"/>
            </p:cNvCxnSpPr>
            <p:nvPr/>
          </p:nvCxnSpPr>
          <p:spPr bwMode="auto">
            <a:xfrm>
              <a:off x="7218908" y="2340471"/>
              <a:ext cx="0" cy="4802225"/>
            </a:xfrm>
            <a:prstGeom prst="line">
              <a:avLst/>
            </a:prstGeom>
            <a:noFill/>
            <a:ln w="22225" algn="ctr">
              <a:solidFill>
                <a:srgbClr val="133176"/>
              </a:solidFill>
              <a:prstDash val="sysDot"/>
              <a:round/>
              <a:headEnd/>
              <a:tailEnd/>
            </a:ln>
            <a:extLst>
              <a:ext uri="{909E8E84-426E-40DD-AFC4-6F175D3DCCD1}">
                <a14:hiddenFill xmlns:a14="http://schemas.microsoft.com/office/drawing/2010/main">
                  <a:noFill/>
                </a14:hiddenFill>
              </a:ext>
            </a:extLst>
          </p:spPr>
        </p:cxnSp>
      </p:grpSp>
      <p:sp>
        <p:nvSpPr>
          <p:cNvPr id="23" name="Notched Right Arrow 22"/>
          <p:cNvSpPr/>
          <p:nvPr/>
        </p:nvSpPr>
        <p:spPr>
          <a:xfrm rot="5400000">
            <a:off x="1349376" y="4481512"/>
            <a:ext cx="749300" cy="441325"/>
          </a:xfrm>
          <a:prstGeom prst="notchedRightArrow">
            <a:avLst>
              <a:gd name="adj1" fmla="val 35530"/>
              <a:gd name="adj2" fmla="val 50000"/>
            </a:avLst>
          </a:prstGeom>
          <a:solidFill>
            <a:schemeClr val="accent6">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80904" name="TextBox 23"/>
          <p:cNvSpPr txBox="1">
            <a:spLocks noChangeArrowheads="1"/>
          </p:cNvSpPr>
          <p:nvPr/>
        </p:nvSpPr>
        <p:spPr bwMode="auto">
          <a:xfrm>
            <a:off x="385763" y="5383213"/>
            <a:ext cx="266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r>
              <a:rPr lang="fr-BE" sz="2400">
                <a:solidFill>
                  <a:srgbClr val="5757FF"/>
                </a:solidFill>
              </a:rPr>
              <a:t>Time records</a:t>
            </a:r>
            <a:endParaRPr lang="en-GB" sz="2400">
              <a:solidFill>
                <a:srgbClr val="5757FF"/>
              </a:solidFill>
            </a:endParaRPr>
          </a:p>
        </p:txBody>
      </p:sp>
      <p:sp>
        <p:nvSpPr>
          <p:cNvPr id="31" name="Notched Right Arrow 30"/>
          <p:cNvSpPr/>
          <p:nvPr/>
        </p:nvSpPr>
        <p:spPr>
          <a:xfrm rot="5400000">
            <a:off x="5060951" y="4481512"/>
            <a:ext cx="749300" cy="441325"/>
          </a:xfrm>
          <a:prstGeom prst="notchedRightArrow">
            <a:avLst>
              <a:gd name="adj1" fmla="val 35530"/>
              <a:gd name="adj2" fmla="val 50000"/>
            </a:avLst>
          </a:prstGeom>
          <a:solidFill>
            <a:schemeClr val="accent6">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80906" name="TextBox 32"/>
          <p:cNvSpPr txBox="1">
            <a:spLocks noChangeArrowheads="1"/>
          </p:cNvSpPr>
          <p:nvPr/>
        </p:nvSpPr>
        <p:spPr bwMode="auto">
          <a:xfrm>
            <a:off x="3533775" y="5287963"/>
            <a:ext cx="3749675" cy="106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sz="8700" b="1">
                <a:solidFill>
                  <a:srgbClr val="FFD624"/>
                </a:solidFill>
                <a:latin typeface="Verdana" pitchFamily="34" charset="0"/>
              </a:defRPr>
            </a:lvl1pPr>
            <a:lvl2pPr marL="742950" indent="-285750" eaLnBrk="0" hangingPunct="0">
              <a:defRPr sz="8700" b="1">
                <a:solidFill>
                  <a:srgbClr val="FFD624"/>
                </a:solidFill>
                <a:latin typeface="Verdana" pitchFamily="34" charset="0"/>
              </a:defRPr>
            </a:lvl2pPr>
            <a:lvl3pPr marL="1143000" indent="-228600" eaLnBrk="0" hangingPunct="0">
              <a:defRPr sz="8700" b="1">
                <a:solidFill>
                  <a:srgbClr val="FFD624"/>
                </a:solidFill>
                <a:latin typeface="Verdana" pitchFamily="34" charset="0"/>
              </a:defRPr>
            </a:lvl3pPr>
            <a:lvl4pPr marL="1600200" indent="-228600" eaLnBrk="0" hangingPunct="0">
              <a:defRPr sz="8700" b="1">
                <a:solidFill>
                  <a:srgbClr val="FFD624"/>
                </a:solidFill>
                <a:latin typeface="Verdana" pitchFamily="34" charset="0"/>
              </a:defRPr>
            </a:lvl4pPr>
            <a:lvl5pPr marL="2057400" indent="-228600" eaLnBrk="0" hangingPunct="0">
              <a:defRPr sz="8700" b="1">
                <a:solidFill>
                  <a:srgbClr val="FFD624"/>
                </a:solidFill>
                <a:latin typeface="Verdana" pitchFamily="34" charset="0"/>
              </a:defRPr>
            </a:lvl5pPr>
            <a:lvl6pPr marL="2514600" indent="-228600" eaLnBrk="0" fontAlgn="base" hangingPunct="0">
              <a:spcBef>
                <a:spcPct val="0"/>
              </a:spcBef>
              <a:spcAft>
                <a:spcPct val="0"/>
              </a:spcAft>
              <a:defRPr sz="8700" b="1">
                <a:solidFill>
                  <a:srgbClr val="FFD624"/>
                </a:solidFill>
                <a:latin typeface="Verdana" pitchFamily="34" charset="0"/>
              </a:defRPr>
            </a:lvl6pPr>
            <a:lvl7pPr marL="2971800" indent="-228600" eaLnBrk="0" fontAlgn="base" hangingPunct="0">
              <a:spcBef>
                <a:spcPct val="0"/>
              </a:spcBef>
              <a:spcAft>
                <a:spcPct val="0"/>
              </a:spcAft>
              <a:defRPr sz="8700" b="1">
                <a:solidFill>
                  <a:srgbClr val="FFD624"/>
                </a:solidFill>
                <a:latin typeface="Verdana" pitchFamily="34" charset="0"/>
              </a:defRPr>
            </a:lvl7pPr>
            <a:lvl8pPr marL="3429000" indent="-228600" eaLnBrk="0" fontAlgn="base" hangingPunct="0">
              <a:spcBef>
                <a:spcPct val="0"/>
              </a:spcBef>
              <a:spcAft>
                <a:spcPct val="0"/>
              </a:spcAft>
              <a:defRPr sz="8700" b="1">
                <a:solidFill>
                  <a:srgbClr val="FFD624"/>
                </a:solidFill>
                <a:latin typeface="Verdana" pitchFamily="34" charset="0"/>
              </a:defRPr>
            </a:lvl8pPr>
            <a:lvl9pPr marL="3886200" indent="-228600" eaLnBrk="0" fontAlgn="base" hangingPunct="0">
              <a:spcBef>
                <a:spcPct val="0"/>
              </a:spcBef>
              <a:spcAft>
                <a:spcPct val="0"/>
              </a:spcAft>
              <a:defRPr sz="8700" b="1">
                <a:solidFill>
                  <a:srgbClr val="FFD624"/>
                </a:solidFill>
                <a:latin typeface="Verdana" pitchFamily="34" charset="0"/>
              </a:defRPr>
            </a:lvl9pPr>
          </a:lstStyle>
          <a:p>
            <a:pPr algn="ctr" eaLnBrk="1" hangingPunct="1"/>
            <a:r>
              <a:rPr lang="en-GB" sz="2100" dirty="0">
                <a:solidFill>
                  <a:srgbClr val="5757FF"/>
                </a:solidFill>
              </a:rPr>
              <a:t>Formula </a:t>
            </a:r>
            <a:r>
              <a:rPr lang="en-GB" sz="2100" dirty="0" smtClean="0">
                <a:solidFill>
                  <a:srgbClr val="5757FF"/>
                </a:solidFill>
              </a:rPr>
              <a:t>actual </a:t>
            </a:r>
            <a:r>
              <a:rPr lang="en-GB" sz="2100" dirty="0">
                <a:solidFill>
                  <a:srgbClr val="5757FF"/>
                </a:solidFill>
              </a:rPr>
              <a:t>costs </a:t>
            </a:r>
            <a:endParaRPr lang="en-GB" sz="2100" dirty="0" smtClean="0">
              <a:solidFill>
                <a:srgbClr val="5757FF"/>
              </a:solidFill>
            </a:endParaRPr>
          </a:p>
          <a:p>
            <a:pPr algn="ctr" eaLnBrk="1" hangingPunct="1"/>
            <a:r>
              <a:rPr lang="en-GB" sz="2100" dirty="0" smtClean="0">
                <a:solidFill>
                  <a:srgbClr val="5757FF"/>
                </a:solidFill>
              </a:rPr>
              <a:t>&amp; </a:t>
            </a:r>
          </a:p>
          <a:p>
            <a:pPr algn="ctr" eaLnBrk="1" hangingPunct="1"/>
            <a:r>
              <a:rPr lang="en-GB" sz="2100" dirty="0" smtClean="0">
                <a:solidFill>
                  <a:srgbClr val="5757FF"/>
                </a:solidFill>
              </a:rPr>
              <a:t>specific </a:t>
            </a:r>
            <a:r>
              <a:rPr lang="en-GB" sz="2100" dirty="0">
                <a:solidFill>
                  <a:srgbClr val="5757FF"/>
                </a:solidFill>
              </a:rPr>
              <a:t>unit costs</a:t>
            </a:r>
          </a:p>
        </p:txBody>
      </p:sp>
      <p:sp>
        <p:nvSpPr>
          <p:cNvPr id="25" name="Action Button: Return 24">
            <a:hlinkClick r:id="" action="ppaction://hlinkshowjump?jump=lastslideviewed" highlightClick="1"/>
          </p:cNvPr>
          <p:cNvSpPr/>
          <p:nvPr/>
        </p:nvSpPr>
        <p:spPr>
          <a:xfrm>
            <a:off x="10296525" y="-7938"/>
            <a:ext cx="396875" cy="458788"/>
          </a:xfrm>
          <a:prstGeom prst="actionButtonReturn">
            <a:avLst/>
          </a:prstGeom>
          <a:solidFill>
            <a:srgbClr val="02539C"/>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2" name="Text Placeholder 1"/>
          <p:cNvSpPr>
            <a:spLocks noGrp="1"/>
          </p:cNvSpPr>
          <p:nvPr>
            <p:ph type="body" sz="quarter" idx="10"/>
          </p:nvPr>
        </p:nvSpPr>
        <p:spPr/>
        <p:txBody>
          <a:bodyPr/>
          <a:lstStyle/>
          <a:p>
            <a:pPr marL="0" indent="0">
              <a:buNone/>
            </a:pPr>
            <a:r>
              <a:rPr lang="en-GB" dirty="0" smtClean="0"/>
              <a:t>Personnel costs: </a:t>
            </a:r>
            <a:r>
              <a:rPr lang="en-GB" dirty="0" smtClean="0">
                <a:solidFill>
                  <a:schemeClr val="bg1"/>
                </a:solidFill>
              </a:rPr>
              <a:t>Calculation</a:t>
            </a:r>
            <a:endParaRPr lang="en-GB"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28691"/>
          <p:cNvGrpSpPr>
            <a:grpSpLocks/>
          </p:cNvGrpSpPr>
          <p:nvPr/>
        </p:nvGrpSpPr>
        <p:grpSpPr bwMode="auto">
          <a:xfrm>
            <a:off x="8200708" y="2092154"/>
            <a:ext cx="2243929" cy="2038685"/>
            <a:chOff x="4614863" y="3071813"/>
            <a:chExt cx="1622425" cy="1533525"/>
          </a:xfrm>
        </p:grpSpPr>
        <p:sp>
          <p:nvSpPr>
            <p:cNvPr id="53" name="Freeform 8"/>
            <p:cNvSpPr>
              <a:spLocks/>
            </p:cNvSpPr>
            <p:nvPr/>
          </p:nvSpPr>
          <p:spPr bwMode="auto">
            <a:xfrm>
              <a:off x="4614863" y="3714750"/>
              <a:ext cx="312738" cy="890588"/>
            </a:xfrm>
            <a:custGeom>
              <a:avLst/>
              <a:gdLst>
                <a:gd name="T0" fmla="*/ 2147483647 w 393"/>
                <a:gd name="T1" fmla="*/ 2147483647 h 1123"/>
                <a:gd name="T2" fmla="*/ 2147483647 w 393"/>
                <a:gd name="T3" fmla="*/ 2147483647 h 1123"/>
                <a:gd name="T4" fmla="*/ 2147483647 w 393"/>
                <a:gd name="T5" fmla="*/ 2147483647 h 1123"/>
                <a:gd name="T6" fmla="*/ 2147483647 w 393"/>
                <a:gd name="T7" fmla="*/ 2147483647 h 1123"/>
                <a:gd name="T8" fmla="*/ 2147483647 w 393"/>
                <a:gd name="T9" fmla="*/ 2147483647 h 1123"/>
                <a:gd name="T10" fmla="*/ 2147483647 w 393"/>
                <a:gd name="T11" fmla="*/ 2147483647 h 1123"/>
                <a:gd name="T12" fmla="*/ 2147483647 w 393"/>
                <a:gd name="T13" fmla="*/ 2147483647 h 1123"/>
                <a:gd name="T14" fmla="*/ 2147483647 w 393"/>
                <a:gd name="T15" fmla="*/ 2147483647 h 1123"/>
                <a:gd name="T16" fmla="*/ 2147483647 w 393"/>
                <a:gd name="T17" fmla="*/ 2147483647 h 1123"/>
                <a:gd name="T18" fmla="*/ 2147483647 w 393"/>
                <a:gd name="T19" fmla="*/ 2147483647 h 1123"/>
                <a:gd name="T20" fmla="*/ 2147483647 w 393"/>
                <a:gd name="T21" fmla="*/ 2147483647 h 1123"/>
                <a:gd name="T22" fmla="*/ 2147483647 w 393"/>
                <a:gd name="T23" fmla="*/ 2147483647 h 1123"/>
                <a:gd name="T24" fmla="*/ 2147483647 w 393"/>
                <a:gd name="T25" fmla="*/ 2147483647 h 1123"/>
                <a:gd name="T26" fmla="*/ 2147483647 w 393"/>
                <a:gd name="T27" fmla="*/ 2147483647 h 1123"/>
                <a:gd name="T28" fmla="*/ 2147483647 w 393"/>
                <a:gd name="T29" fmla="*/ 2147483647 h 1123"/>
                <a:gd name="T30" fmla="*/ 2147483647 w 393"/>
                <a:gd name="T31" fmla="*/ 2147483647 h 1123"/>
                <a:gd name="T32" fmla="*/ 2147483647 w 393"/>
                <a:gd name="T33" fmla="*/ 2147483647 h 1123"/>
                <a:gd name="T34" fmla="*/ 2147483647 w 393"/>
                <a:gd name="T35" fmla="*/ 2147483647 h 1123"/>
                <a:gd name="T36" fmla="*/ 2147483647 w 393"/>
                <a:gd name="T37" fmla="*/ 2147483647 h 1123"/>
                <a:gd name="T38" fmla="*/ 2147483647 w 393"/>
                <a:gd name="T39" fmla="*/ 2147483647 h 1123"/>
                <a:gd name="T40" fmla="*/ 2147483647 w 393"/>
                <a:gd name="T41" fmla="*/ 2147483647 h 1123"/>
                <a:gd name="T42" fmla="*/ 0 w 393"/>
                <a:gd name="T43" fmla="*/ 2147483647 h 1123"/>
                <a:gd name="T44" fmla="*/ 0 w 393"/>
                <a:gd name="T45" fmla="*/ 2147483647 h 1123"/>
                <a:gd name="T46" fmla="*/ 2147483647 w 393"/>
                <a:gd name="T47" fmla="*/ 2147483647 h 1123"/>
                <a:gd name="T48" fmla="*/ 2147483647 w 393"/>
                <a:gd name="T49" fmla="*/ 2147483647 h 1123"/>
                <a:gd name="T50" fmla="*/ 2147483647 w 393"/>
                <a:gd name="T51" fmla="*/ 2147483647 h 1123"/>
                <a:gd name="T52" fmla="*/ 2147483647 w 393"/>
                <a:gd name="T53" fmla="*/ 2147483647 h 1123"/>
                <a:gd name="T54" fmla="*/ 2147483647 w 393"/>
                <a:gd name="T55" fmla="*/ 2147483647 h 1123"/>
                <a:gd name="T56" fmla="*/ 2147483647 w 393"/>
                <a:gd name="T57" fmla="*/ 2147483647 h 1123"/>
                <a:gd name="T58" fmla="*/ 2147483647 w 393"/>
                <a:gd name="T59" fmla="*/ 2147483647 h 1123"/>
                <a:gd name="T60" fmla="*/ 2147483647 w 393"/>
                <a:gd name="T61" fmla="*/ 2147483647 h 1123"/>
                <a:gd name="T62" fmla="*/ 2147483647 w 393"/>
                <a:gd name="T63" fmla="*/ 2147483647 h 1123"/>
                <a:gd name="T64" fmla="*/ 2147483647 w 393"/>
                <a:gd name="T65" fmla="*/ 2147483647 h 1123"/>
                <a:gd name="T66" fmla="*/ 2147483647 w 393"/>
                <a:gd name="T67" fmla="*/ 2147483647 h 1123"/>
                <a:gd name="T68" fmla="*/ 2147483647 w 393"/>
                <a:gd name="T69" fmla="*/ 2147483647 h 1123"/>
                <a:gd name="T70" fmla="*/ 2147483647 w 393"/>
                <a:gd name="T71" fmla="*/ 2147483647 h 1123"/>
                <a:gd name="T72" fmla="*/ 2147483647 w 393"/>
                <a:gd name="T73" fmla="*/ 2147483647 h 1123"/>
                <a:gd name="T74" fmla="*/ 2147483647 w 393"/>
                <a:gd name="T75" fmla="*/ 2147483647 h 1123"/>
                <a:gd name="T76" fmla="*/ 2147483647 w 393"/>
                <a:gd name="T77" fmla="*/ 2147483647 h 1123"/>
                <a:gd name="T78" fmla="*/ 2147483647 w 393"/>
                <a:gd name="T79" fmla="*/ 2147483647 h 1123"/>
                <a:gd name="T80" fmla="*/ 2147483647 w 393"/>
                <a:gd name="T81" fmla="*/ 2147483647 h 1123"/>
                <a:gd name="T82" fmla="*/ 2147483647 w 393"/>
                <a:gd name="T83" fmla="*/ 2147483647 h 1123"/>
                <a:gd name="T84" fmla="*/ 2147483647 w 393"/>
                <a:gd name="T85" fmla="*/ 2147483647 h 1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3" h="1123">
                  <a:moveTo>
                    <a:pt x="393" y="1123"/>
                  </a:moveTo>
                  <a:lnTo>
                    <a:pt x="393" y="1121"/>
                  </a:lnTo>
                  <a:lnTo>
                    <a:pt x="390" y="1117"/>
                  </a:lnTo>
                  <a:lnTo>
                    <a:pt x="388" y="1116"/>
                  </a:lnTo>
                  <a:lnTo>
                    <a:pt x="386" y="1112"/>
                  </a:lnTo>
                  <a:lnTo>
                    <a:pt x="384" y="1108"/>
                  </a:lnTo>
                  <a:lnTo>
                    <a:pt x="382" y="1104"/>
                  </a:lnTo>
                  <a:lnTo>
                    <a:pt x="378" y="1098"/>
                  </a:lnTo>
                  <a:lnTo>
                    <a:pt x="374" y="1093"/>
                  </a:lnTo>
                  <a:lnTo>
                    <a:pt x="371" y="1085"/>
                  </a:lnTo>
                  <a:lnTo>
                    <a:pt x="369" y="1079"/>
                  </a:lnTo>
                  <a:lnTo>
                    <a:pt x="363" y="1072"/>
                  </a:lnTo>
                  <a:lnTo>
                    <a:pt x="359" y="1064"/>
                  </a:lnTo>
                  <a:lnTo>
                    <a:pt x="355" y="1057"/>
                  </a:lnTo>
                  <a:lnTo>
                    <a:pt x="350" y="1047"/>
                  </a:lnTo>
                  <a:lnTo>
                    <a:pt x="344" y="1038"/>
                  </a:lnTo>
                  <a:lnTo>
                    <a:pt x="340" y="1028"/>
                  </a:lnTo>
                  <a:lnTo>
                    <a:pt x="335" y="1017"/>
                  </a:lnTo>
                  <a:lnTo>
                    <a:pt x="329" y="1005"/>
                  </a:lnTo>
                  <a:lnTo>
                    <a:pt x="321" y="994"/>
                  </a:lnTo>
                  <a:lnTo>
                    <a:pt x="316" y="981"/>
                  </a:lnTo>
                  <a:lnTo>
                    <a:pt x="310" y="967"/>
                  </a:lnTo>
                  <a:lnTo>
                    <a:pt x="304" y="956"/>
                  </a:lnTo>
                  <a:lnTo>
                    <a:pt x="297" y="941"/>
                  </a:lnTo>
                  <a:lnTo>
                    <a:pt x="291" y="926"/>
                  </a:lnTo>
                  <a:lnTo>
                    <a:pt x="283" y="910"/>
                  </a:lnTo>
                  <a:lnTo>
                    <a:pt x="278" y="895"/>
                  </a:lnTo>
                  <a:lnTo>
                    <a:pt x="270" y="880"/>
                  </a:lnTo>
                  <a:lnTo>
                    <a:pt x="262" y="865"/>
                  </a:lnTo>
                  <a:lnTo>
                    <a:pt x="257" y="848"/>
                  </a:lnTo>
                  <a:lnTo>
                    <a:pt x="249" y="831"/>
                  </a:lnTo>
                  <a:lnTo>
                    <a:pt x="241" y="812"/>
                  </a:lnTo>
                  <a:lnTo>
                    <a:pt x="234" y="793"/>
                  </a:lnTo>
                  <a:lnTo>
                    <a:pt x="226" y="774"/>
                  </a:lnTo>
                  <a:lnTo>
                    <a:pt x="219" y="755"/>
                  </a:lnTo>
                  <a:lnTo>
                    <a:pt x="211" y="734"/>
                  </a:lnTo>
                  <a:lnTo>
                    <a:pt x="203" y="713"/>
                  </a:lnTo>
                  <a:lnTo>
                    <a:pt x="196" y="692"/>
                  </a:lnTo>
                  <a:lnTo>
                    <a:pt x="188" y="673"/>
                  </a:lnTo>
                  <a:lnTo>
                    <a:pt x="181" y="650"/>
                  </a:lnTo>
                  <a:lnTo>
                    <a:pt x="173" y="629"/>
                  </a:lnTo>
                  <a:lnTo>
                    <a:pt x="165" y="605"/>
                  </a:lnTo>
                  <a:lnTo>
                    <a:pt x="158" y="582"/>
                  </a:lnTo>
                  <a:lnTo>
                    <a:pt x="150" y="559"/>
                  </a:lnTo>
                  <a:lnTo>
                    <a:pt x="143" y="534"/>
                  </a:lnTo>
                  <a:lnTo>
                    <a:pt x="135" y="510"/>
                  </a:lnTo>
                  <a:lnTo>
                    <a:pt x="129" y="487"/>
                  </a:lnTo>
                  <a:lnTo>
                    <a:pt x="122" y="460"/>
                  </a:lnTo>
                  <a:lnTo>
                    <a:pt x="114" y="434"/>
                  </a:lnTo>
                  <a:lnTo>
                    <a:pt x="106" y="407"/>
                  </a:lnTo>
                  <a:lnTo>
                    <a:pt x="101" y="382"/>
                  </a:lnTo>
                  <a:lnTo>
                    <a:pt x="93" y="354"/>
                  </a:lnTo>
                  <a:lnTo>
                    <a:pt x="86" y="327"/>
                  </a:lnTo>
                  <a:lnTo>
                    <a:pt x="80" y="299"/>
                  </a:lnTo>
                  <a:lnTo>
                    <a:pt x="74" y="270"/>
                  </a:lnTo>
                  <a:lnTo>
                    <a:pt x="68" y="242"/>
                  </a:lnTo>
                  <a:lnTo>
                    <a:pt x="63" y="213"/>
                  </a:lnTo>
                  <a:lnTo>
                    <a:pt x="55" y="183"/>
                  </a:lnTo>
                  <a:lnTo>
                    <a:pt x="51" y="154"/>
                  </a:lnTo>
                  <a:lnTo>
                    <a:pt x="46" y="124"/>
                  </a:lnTo>
                  <a:lnTo>
                    <a:pt x="40" y="93"/>
                  </a:lnTo>
                  <a:lnTo>
                    <a:pt x="36" y="61"/>
                  </a:lnTo>
                  <a:lnTo>
                    <a:pt x="30" y="31"/>
                  </a:lnTo>
                  <a:lnTo>
                    <a:pt x="141" y="21"/>
                  </a:lnTo>
                  <a:lnTo>
                    <a:pt x="177" y="0"/>
                  </a:lnTo>
                  <a:lnTo>
                    <a:pt x="0" y="10"/>
                  </a:lnTo>
                  <a:lnTo>
                    <a:pt x="0" y="12"/>
                  </a:lnTo>
                  <a:lnTo>
                    <a:pt x="0" y="18"/>
                  </a:lnTo>
                  <a:lnTo>
                    <a:pt x="0" y="19"/>
                  </a:lnTo>
                  <a:lnTo>
                    <a:pt x="2" y="25"/>
                  </a:lnTo>
                  <a:lnTo>
                    <a:pt x="2" y="29"/>
                  </a:lnTo>
                  <a:lnTo>
                    <a:pt x="4" y="37"/>
                  </a:lnTo>
                  <a:lnTo>
                    <a:pt x="4" y="44"/>
                  </a:lnTo>
                  <a:lnTo>
                    <a:pt x="6" y="52"/>
                  </a:lnTo>
                  <a:lnTo>
                    <a:pt x="6" y="59"/>
                  </a:lnTo>
                  <a:lnTo>
                    <a:pt x="8" y="69"/>
                  </a:lnTo>
                  <a:lnTo>
                    <a:pt x="9" y="78"/>
                  </a:lnTo>
                  <a:lnTo>
                    <a:pt x="9" y="88"/>
                  </a:lnTo>
                  <a:lnTo>
                    <a:pt x="13" y="99"/>
                  </a:lnTo>
                  <a:lnTo>
                    <a:pt x="15" y="111"/>
                  </a:lnTo>
                  <a:lnTo>
                    <a:pt x="17" y="122"/>
                  </a:lnTo>
                  <a:lnTo>
                    <a:pt x="19" y="135"/>
                  </a:lnTo>
                  <a:lnTo>
                    <a:pt x="21" y="149"/>
                  </a:lnTo>
                  <a:lnTo>
                    <a:pt x="25" y="164"/>
                  </a:lnTo>
                  <a:lnTo>
                    <a:pt x="27" y="177"/>
                  </a:lnTo>
                  <a:lnTo>
                    <a:pt x="28" y="192"/>
                  </a:lnTo>
                  <a:lnTo>
                    <a:pt x="32" y="207"/>
                  </a:lnTo>
                  <a:lnTo>
                    <a:pt x="36" y="225"/>
                  </a:lnTo>
                  <a:lnTo>
                    <a:pt x="38" y="242"/>
                  </a:lnTo>
                  <a:lnTo>
                    <a:pt x="42" y="259"/>
                  </a:lnTo>
                  <a:lnTo>
                    <a:pt x="46" y="276"/>
                  </a:lnTo>
                  <a:lnTo>
                    <a:pt x="51" y="293"/>
                  </a:lnTo>
                  <a:lnTo>
                    <a:pt x="55" y="312"/>
                  </a:lnTo>
                  <a:lnTo>
                    <a:pt x="59" y="331"/>
                  </a:lnTo>
                  <a:lnTo>
                    <a:pt x="65" y="350"/>
                  </a:lnTo>
                  <a:lnTo>
                    <a:pt x="68" y="371"/>
                  </a:lnTo>
                  <a:lnTo>
                    <a:pt x="74" y="390"/>
                  </a:lnTo>
                  <a:lnTo>
                    <a:pt x="80" y="409"/>
                  </a:lnTo>
                  <a:lnTo>
                    <a:pt x="84" y="430"/>
                  </a:lnTo>
                  <a:lnTo>
                    <a:pt x="89" y="451"/>
                  </a:lnTo>
                  <a:lnTo>
                    <a:pt x="95" y="472"/>
                  </a:lnTo>
                  <a:lnTo>
                    <a:pt x="101" y="492"/>
                  </a:lnTo>
                  <a:lnTo>
                    <a:pt x="108" y="515"/>
                  </a:lnTo>
                  <a:lnTo>
                    <a:pt x="114" y="536"/>
                  </a:lnTo>
                  <a:lnTo>
                    <a:pt x="122" y="559"/>
                  </a:lnTo>
                  <a:lnTo>
                    <a:pt x="127" y="580"/>
                  </a:lnTo>
                  <a:lnTo>
                    <a:pt x="135" y="603"/>
                  </a:lnTo>
                  <a:lnTo>
                    <a:pt x="143" y="625"/>
                  </a:lnTo>
                  <a:lnTo>
                    <a:pt x="150" y="648"/>
                  </a:lnTo>
                  <a:lnTo>
                    <a:pt x="158" y="671"/>
                  </a:lnTo>
                  <a:lnTo>
                    <a:pt x="167" y="694"/>
                  </a:lnTo>
                  <a:lnTo>
                    <a:pt x="177" y="719"/>
                  </a:lnTo>
                  <a:lnTo>
                    <a:pt x="184" y="741"/>
                  </a:lnTo>
                  <a:lnTo>
                    <a:pt x="194" y="764"/>
                  </a:lnTo>
                  <a:lnTo>
                    <a:pt x="203" y="787"/>
                  </a:lnTo>
                  <a:lnTo>
                    <a:pt x="213" y="810"/>
                  </a:lnTo>
                  <a:lnTo>
                    <a:pt x="222" y="832"/>
                  </a:lnTo>
                  <a:lnTo>
                    <a:pt x="232" y="857"/>
                  </a:lnTo>
                  <a:lnTo>
                    <a:pt x="243" y="880"/>
                  </a:lnTo>
                  <a:lnTo>
                    <a:pt x="255" y="903"/>
                  </a:lnTo>
                  <a:lnTo>
                    <a:pt x="264" y="926"/>
                  </a:lnTo>
                  <a:lnTo>
                    <a:pt x="276" y="948"/>
                  </a:lnTo>
                  <a:lnTo>
                    <a:pt x="289" y="971"/>
                  </a:lnTo>
                  <a:lnTo>
                    <a:pt x="300" y="996"/>
                  </a:lnTo>
                  <a:lnTo>
                    <a:pt x="312" y="1017"/>
                  </a:lnTo>
                  <a:lnTo>
                    <a:pt x="325" y="1040"/>
                  </a:lnTo>
                  <a:lnTo>
                    <a:pt x="338" y="1062"/>
                  </a:lnTo>
                  <a:lnTo>
                    <a:pt x="352" y="1085"/>
                  </a:lnTo>
                  <a:lnTo>
                    <a:pt x="393" y="1123"/>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11"/>
            <p:cNvSpPr>
              <a:spLocks/>
            </p:cNvSpPr>
            <p:nvPr/>
          </p:nvSpPr>
          <p:spPr bwMode="auto">
            <a:xfrm>
              <a:off x="4681538" y="3071813"/>
              <a:ext cx="1176338" cy="1177925"/>
            </a:xfrm>
            <a:custGeom>
              <a:avLst/>
              <a:gdLst>
                <a:gd name="T0" fmla="*/ 2147483647 w 1482"/>
                <a:gd name="T1" fmla="*/ 2147483647 h 1484"/>
                <a:gd name="T2" fmla="*/ 2147483647 w 1482"/>
                <a:gd name="T3" fmla="*/ 2147483647 h 1484"/>
                <a:gd name="T4" fmla="*/ 2147483647 w 1482"/>
                <a:gd name="T5" fmla="*/ 2147483647 h 1484"/>
                <a:gd name="T6" fmla="*/ 2147483647 w 1482"/>
                <a:gd name="T7" fmla="*/ 2147483647 h 1484"/>
                <a:gd name="T8" fmla="*/ 2147483647 w 1482"/>
                <a:gd name="T9" fmla="*/ 2147483647 h 1484"/>
                <a:gd name="T10" fmla="*/ 2147483647 w 1482"/>
                <a:gd name="T11" fmla="*/ 2147483647 h 1484"/>
                <a:gd name="T12" fmla="*/ 2147483647 w 1482"/>
                <a:gd name="T13" fmla="*/ 2147483647 h 1484"/>
                <a:gd name="T14" fmla="*/ 2147483647 w 1482"/>
                <a:gd name="T15" fmla="*/ 2147483647 h 1484"/>
                <a:gd name="T16" fmla="*/ 2147483647 w 1482"/>
                <a:gd name="T17" fmla="*/ 2147483647 h 1484"/>
                <a:gd name="T18" fmla="*/ 2147483647 w 1482"/>
                <a:gd name="T19" fmla="*/ 2147483647 h 1484"/>
                <a:gd name="T20" fmla="*/ 2147483647 w 1482"/>
                <a:gd name="T21" fmla="*/ 2147483647 h 1484"/>
                <a:gd name="T22" fmla="*/ 2147483647 w 1482"/>
                <a:gd name="T23" fmla="*/ 2147483647 h 1484"/>
                <a:gd name="T24" fmla="*/ 2147483647 w 1482"/>
                <a:gd name="T25" fmla="*/ 2147483647 h 1484"/>
                <a:gd name="T26" fmla="*/ 2147483647 w 1482"/>
                <a:gd name="T27" fmla="*/ 2147483647 h 1484"/>
                <a:gd name="T28" fmla="*/ 2147483647 w 1482"/>
                <a:gd name="T29" fmla="*/ 2147483647 h 1484"/>
                <a:gd name="T30" fmla="*/ 2147483647 w 1482"/>
                <a:gd name="T31" fmla="*/ 2147483647 h 1484"/>
                <a:gd name="T32" fmla="*/ 2147483647 w 1482"/>
                <a:gd name="T33" fmla="*/ 2147483647 h 1484"/>
                <a:gd name="T34" fmla="*/ 2147483647 w 1482"/>
                <a:gd name="T35" fmla="*/ 2147483647 h 1484"/>
                <a:gd name="T36" fmla="*/ 2147483647 w 1482"/>
                <a:gd name="T37" fmla="*/ 0 h 1484"/>
                <a:gd name="T38" fmla="*/ 2147483647 w 1482"/>
                <a:gd name="T39" fmla="*/ 2147483647 h 1484"/>
                <a:gd name="T40" fmla="*/ 2147483647 w 1482"/>
                <a:gd name="T41" fmla="*/ 2147483647 h 1484"/>
                <a:gd name="T42" fmla="*/ 2147483647 w 1482"/>
                <a:gd name="T43" fmla="*/ 2147483647 h 1484"/>
                <a:gd name="T44" fmla="*/ 2147483647 w 1482"/>
                <a:gd name="T45" fmla="*/ 2147483647 h 1484"/>
                <a:gd name="T46" fmla="*/ 2147483647 w 1482"/>
                <a:gd name="T47" fmla="*/ 2147483647 h 1484"/>
                <a:gd name="T48" fmla="*/ 2147483647 w 1482"/>
                <a:gd name="T49" fmla="*/ 2147483647 h 1484"/>
                <a:gd name="T50" fmla="*/ 2147483647 w 1482"/>
                <a:gd name="T51" fmla="*/ 2147483647 h 1484"/>
                <a:gd name="T52" fmla="*/ 2147483647 w 1482"/>
                <a:gd name="T53" fmla="*/ 2147483647 h 1484"/>
                <a:gd name="T54" fmla="*/ 2147483647 w 1482"/>
                <a:gd name="T55" fmla="*/ 2147483647 h 1484"/>
                <a:gd name="T56" fmla="*/ 2147483647 w 1482"/>
                <a:gd name="T57" fmla="*/ 2147483647 h 1484"/>
                <a:gd name="T58" fmla="*/ 2147483647 w 1482"/>
                <a:gd name="T59" fmla="*/ 2147483647 h 1484"/>
                <a:gd name="T60" fmla="*/ 2147483647 w 1482"/>
                <a:gd name="T61" fmla="*/ 2147483647 h 1484"/>
                <a:gd name="T62" fmla="*/ 2147483647 w 1482"/>
                <a:gd name="T63" fmla="*/ 2147483647 h 1484"/>
                <a:gd name="T64" fmla="*/ 2147483647 w 1482"/>
                <a:gd name="T65" fmla="*/ 2147483647 h 1484"/>
                <a:gd name="T66" fmla="*/ 2147483647 w 1482"/>
                <a:gd name="T67" fmla="*/ 2147483647 h 1484"/>
                <a:gd name="T68" fmla="*/ 2147483647 w 1482"/>
                <a:gd name="T69" fmla="*/ 2147483647 h 1484"/>
                <a:gd name="T70" fmla="*/ 2147483647 w 1482"/>
                <a:gd name="T71" fmla="*/ 2147483647 h 1484"/>
                <a:gd name="T72" fmla="*/ 2147483647 w 1482"/>
                <a:gd name="T73" fmla="*/ 2147483647 h 1484"/>
                <a:gd name="T74" fmla="*/ 2147483647 w 1482"/>
                <a:gd name="T75" fmla="*/ 2147483647 h 1484"/>
                <a:gd name="T76" fmla="*/ 2147483647 w 1482"/>
                <a:gd name="T77" fmla="*/ 2147483647 h 1484"/>
                <a:gd name="T78" fmla="*/ 2147483647 w 1482"/>
                <a:gd name="T79" fmla="*/ 2147483647 h 1484"/>
                <a:gd name="T80" fmla="*/ 2147483647 w 1482"/>
                <a:gd name="T81" fmla="*/ 2147483647 h 1484"/>
                <a:gd name="T82" fmla="*/ 2147483647 w 1482"/>
                <a:gd name="T83" fmla="*/ 2147483647 h 1484"/>
                <a:gd name="T84" fmla="*/ 2147483647 w 1482"/>
                <a:gd name="T85" fmla="*/ 2147483647 h 1484"/>
                <a:gd name="T86" fmla="*/ 2147483647 w 1482"/>
                <a:gd name="T87" fmla="*/ 2147483647 h 1484"/>
                <a:gd name="T88" fmla="*/ 2147483647 w 1482"/>
                <a:gd name="T89" fmla="*/ 2147483647 h 1484"/>
                <a:gd name="T90" fmla="*/ 2147483647 w 1482"/>
                <a:gd name="T91" fmla="*/ 2147483647 h 1484"/>
                <a:gd name="T92" fmla="*/ 2147483647 w 1482"/>
                <a:gd name="T93" fmla="*/ 2147483647 h 1484"/>
                <a:gd name="T94" fmla="*/ 2147483647 w 1482"/>
                <a:gd name="T95" fmla="*/ 2147483647 h 1484"/>
                <a:gd name="T96" fmla="*/ 2147483647 w 1482"/>
                <a:gd name="T97" fmla="*/ 2147483647 h 1484"/>
                <a:gd name="T98" fmla="*/ 2147483647 w 1482"/>
                <a:gd name="T99" fmla="*/ 2147483647 h 1484"/>
                <a:gd name="T100" fmla="*/ 2147483647 w 1482"/>
                <a:gd name="T101" fmla="*/ 2147483647 h 1484"/>
                <a:gd name="T102" fmla="*/ 2147483647 w 1482"/>
                <a:gd name="T103" fmla="*/ 2147483647 h 1484"/>
                <a:gd name="T104" fmla="*/ 2147483647 w 1482"/>
                <a:gd name="T105" fmla="*/ 2147483647 h 1484"/>
                <a:gd name="T106" fmla="*/ 2147483647 w 1482"/>
                <a:gd name="T107" fmla="*/ 2147483647 h 1484"/>
                <a:gd name="T108" fmla="*/ 2147483647 w 1482"/>
                <a:gd name="T109" fmla="*/ 2147483647 h 1484"/>
                <a:gd name="T110" fmla="*/ 2147483647 w 1482"/>
                <a:gd name="T111" fmla="*/ 2147483647 h 1484"/>
                <a:gd name="T112" fmla="*/ 2147483647 w 1482"/>
                <a:gd name="T113" fmla="*/ 2147483647 h 1484"/>
                <a:gd name="T114" fmla="*/ 2147483647 w 1482"/>
                <a:gd name="T115" fmla="*/ 2147483647 h 14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82" h="1484">
                  <a:moveTo>
                    <a:pt x="707" y="1484"/>
                  </a:moveTo>
                  <a:lnTo>
                    <a:pt x="705" y="1484"/>
                  </a:lnTo>
                  <a:lnTo>
                    <a:pt x="699" y="1484"/>
                  </a:lnTo>
                  <a:lnTo>
                    <a:pt x="697" y="1484"/>
                  </a:lnTo>
                  <a:lnTo>
                    <a:pt x="694" y="1484"/>
                  </a:lnTo>
                  <a:lnTo>
                    <a:pt x="688" y="1484"/>
                  </a:lnTo>
                  <a:lnTo>
                    <a:pt x="684" y="1484"/>
                  </a:lnTo>
                  <a:lnTo>
                    <a:pt x="676" y="1484"/>
                  </a:lnTo>
                  <a:lnTo>
                    <a:pt x="673" y="1484"/>
                  </a:lnTo>
                  <a:lnTo>
                    <a:pt x="665" y="1484"/>
                  </a:lnTo>
                  <a:lnTo>
                    <a:pt x="657" y="1484"/>
                  </a:lnTo>
                  <a:lnTo>
                    <a:pt x="650" y="1482"/>
                  </a:lnTo>
                  <a:lnTo>
                    <a:pt x="642" y="1482"/>
                  </a:lnTo>
                  <a:lnTo>
                    <a:pt x="633" y="1482"/>
                  </a:lnTo>
                  <a:lnTo>
                    <a:pt x="625" y="1482"/>
                  </a:lnTo>
                  <a:lnTo>
                    <a:pt x="616" y="1480"/>
                  </a:lnTo>
                  <a:lnTo>
                    <a:pt x="606" y="1480"/>
                  </a:lnTo>
                  <a:lnTo>
                    <a:pt x="595" y="1478"/>
                  </a:lnTo>
                  <a:lnTo>
                    <a:pt x="583" y="1478"/>
                  </a:lnTo>
                  <a:lnTo>
                    <a:pt x="574" y="1476"/>
                  </a:lnTo>
                  <a:lnTo>
                    <a:pt x="562" y="1474"/>
                  </a:lnTo>
                  <a:lnTo>
                    <a:pt x="551" y="1472"/>
                  </a:lnTo>
                  <a:lnTo>
                    <a:pt x="540" y="1472"/>
                  </a:lnTo>
                  <a:lnTo>
                    <a:pt x="526" y="1469"/>
                  </a:lnTo>
                  <a:lnTo>
                    <a:pt x="513" y="1467"/>
                  </a:lnTo>
                  <a:lnTo>
                    <a:pt x="502" y="1463"/>
                  </a:lnTo>
                  <a:lnTo>
                    <a:pt x="488" y="1461"/>
                  </a:lnTo>
                  <a:lnTo>
                    <a:pt x="473" y="1455"/>
                  </a:lnTo>
                  <a:lnTo>
                    <a:pt x="462" y="1453"/>
                  </a:lnTo>
                  <a:lnTo>
                    <a:pt x="448" y="1450"/>
                  </a:lnTo>
                  <a:lnTo>
                    <a:pt x="435" y="1444"/>
                  </a:lnTo>
                  <a:lnTo>
                    <a:pt x="420" y="1438"/>
                  </a:lnTo>
                  <a:lnTo>
                    <a:pt x="406" y="1434"/>
                  </a:lnTo>
                  <a:lnTo>
                    <a:pt x="393" y="1429"/>
                  </a:lnTo>
                  <a:lnTo>
                    <a:pt x="380" y="1423"/>
                  </a:lnTo>
                  <a:lnTo>
                    <a:pt x="365" y="1415"/>
                  </a:lnTo>
                  <a:lnTo>
                    <a:pt x="351" y="1408"/>
                  </a:lnTo>
                  <a:lnTo>
                    <a:pt x="338" y="1400"/>
                  </a:lnTo>
                  <a:lnTo>
                    <a:pt x="323" y="1395"/>
                  </a:lnTo>
                  <a:lnTo>
                    <a:pt x="309" y="1385"/>
                  </a:lnTo>
                  <a:lnTo>
                    <a:pt x="294" y="1377"/>
                  </a:lnTo>
                  <a:lnTo>
                    <a:pt x="281" y="1368"/>
                  </a:lnTo>
                  <a:lnTo>
                    <a:pt x="268" y="1358"/>
                  </a:lnTo>
                  <a:lnTo>
                    <a:pt x="254" y="1347"/>
                  </a:lnTo>
                  <a:lnTo>
                    <a:pt x="241" y="1338"/>
                  </a:lnTo>
                  <a:lnTo>
                    <a:pt x="228" y="1326"/>
                  </a:lnTo>
                  <a:lnTo>
                    <a:pt x="216" y="1315"/>
                  </a:lnTo>
                  <a:lnTo>
                    <a:pt x="201" y="1301"/>
                  </a:lnTo>
                  <a:lnTo>
                    <a:pt x="188" y="1288"/>
                  </a:lnTo>
                  <a:lnTo>
                    <a:pt x="176" y="1273"/>
                  </a:lnTo>
                  <a:lnTo>
                    <a:pt x="165" y="1260"/>
                  </a:lnTo>
                  <a:lnTo>
                    <a:pt x="152" y="1244"/>
                  </a:lnTo>
                  <a:lnTo>
                    <a:pt x="140" y="1229"/>
                  </a:lnTo>
                  <a:lnTo>
                    <a:pt x="129" y="1212"/>
                  </a:lnTo>
                  <a:lnTo>
                    <a:pt x="119" y="1197"/>
                  </a:lnTo>
                  <a:lnTo>
                    <a:pt x="108" y="1178"/>
                  </a:lnTo>
                  <a:lnTo>
                    <a:pt x="97" y="1161"/>
                  </a:lnTo>
                  <a:lnTo>
                    <a:pt x="87" y="1140"/>
                  </a:lnTo>
                  <a:lnTo>
                    <a:pt x="79" y="1123"/>
                  </a:lnTo>
                  <a:lnTo>
                    <a:pt x="68" y="1100"/>
                  </a:lnTo>
                  <a:lnTo>
                    <a:pt x="60" y="1079"/>
                  </a:lnTo>
                  <a:lnTo>
                    <a:pt x="53" y="1058"/>
                  </a:lnTo>
                  <a:lnTo>
                    <a:pt x="45" y="1035"/>
                  </a:lnTo>
                  <a:lnTo>
                    <a:pt x="38" y="1013"/>
                  </a:lnTo>
                  <a:lnTo>
                    <a:pt x="30" y="990"/>
                  </a:lnTo>
                  <a:lnTo>
                    <a:pt x="24" y="965"/>
                  </a:lnTo>
                  <a:lnTo>
                    <a:pt x="21" y="944"/>
                  </a:lnTo>
                  <a:lnTo>
                    <a:pt x="15" y="921"/>
                  </a:lnTo>
                  <a:lnTo>
                    <a:pt x="11" y="901"/>
                  </a:lnTo>
                  <a:lnTo>
                    <a:pt x="7" y="878"/>
                  </a:lnTo>
                  <a:lnTo>
                    <a:pt x="5" y="857"/>
                  </a:lnTo>
                  <a:lnTo>
                    <a:pt x="3" y="836"/>
                  </a:lnTo>
                  <a:lnTo>
                    <a:pt x="2" y="815"/>
                  </a:lnTo>
                  <a:lnTo>
                    <a:pt x="0" y="794"/>
                  </a:lnTo>
                  <a:lnTo>
                    <a:pt x="0" y="775"/>
                  </a:lnTo>
                  <a:lnTo>
                    <a:pt x="0" y="754"/>
                  </a:lnTo>
                  <a:lnTo>
                    <a:pt x="0" y="735"/>
                  </a:lnTo>
                  <a:lnTo>
                    <a:pt x="0" y="716"/>
                  </a:lnTo>
                  <a:lnTo>
                    <a:pt x="2" y="697"/>
                  </a:lnTo>
                  <a:lnTo>
                    <a:pt x="3" y="678"/>
                  </a:lnTo>
                  <a:lnTo>
                    <a:pt x="5" y="661"/>
                  </a:lnTo>
                  <a:lnTo>
                    <a:pt x="7" y="642"/>
                  </a:lnTo>
                  <a:lnTo>
                    <a:pt x="11" y="625"/>
                  </a:lnTo>
                  <a:lnTo>
                    <a:pt x="13" y="608"/>
                  </a:lnTo>
                  <a:lnTo>
                    <a:pt x="17" y="591"/>
                  </a:lnTo>
                  <a:lnTo>
                    <a:pt x="21" y="574"/>
                  </a:lnTo>
                  <a:lnTo>
                    <a:pt x="24" y="559"/>
                  </a:lnTo>
                  <a:lnTo>
                    <a:pt x="28" y="542"/>
                  </a:lnTo>
                  <a:lnTo>
                    <a:pt x="34" y="526"/>
                  </a:lnTo>
                  <a:lnTo>
                    <a:pt x="38" y="509"/>
                  </a:lnTo>
                  <a:lnTo>
                    <a:pt x="43" y="496"/>
                  </a:lnTo>
                  <a:lnTo>
                    <a:pt x="47" y="481"/>
                  </a:lnTo>
                  <a:lnTo>
                    <a:pt x="53" y="466"/>
                  </a:lnTo>
                  <a:lnTo>
                    <a:pt x="59" y="452"/>
                  </a:lnTo>
                  <a:lnTo>
                    <a:pt x="64" y="441"/>
                  </a:lnTo>
                  <a:lnTo>
                    <a:pt x="70" y="428"/>
                  </a:lnTo>
                  <a:lnTo>
                    <a:pt x="76" y="414"/>
                  </a:lnTo>
                  <a:lnTo>
                    <a:pt x="81" y="401"/>
                  </a:lnTo>
                  <a:lnTo>
                    <a:pt x="87" y="390"/>
                  </a:lnTo>
                  <a:lnTo>
                    <a:pt x="93" y="376"/>
                  </a:lnTo>
                  <a:lnTo>
                    <a:pt x="100" y="367"/>
                  </a:lnTo>
                  <a:lnTo>
                    <a:pt x="106" y="353"/>
                  </a:lnTo>
                  <a:lnTo>
                    <a:pt x="112" y="344"/>
                  </a:lnTo>
                  <a:lnTo>
                    <a:pt x="117" y="334"/>
                  </a:lnTo>
                  <a:lnTo>
                    <a:pt x="123" y="325"/>
                  </a:lnTo>
                  <a:lnTo>
                    <a:pt x="127" y="315"/>
                  </a:lnTo>
                  <a:lnTo>
                    <a:pt x="135" y="306"/>
                  </a:lnTo>
                  <a:lnTo>
                    <a:pt x="140" y="298"/>
                  </a:lnTo>
                  <a:lnTo>
                    <a:pt x="146" y="289"/>
                  </a:lnTo>
                  <a:lnTo>
                    <a:pt x="152" y="283"/>
                  </a:lnTo>
                  <a:lnTo>
                    <a:pt x="157" y="276"/>
                  </a:lnTo>
                  <a:lnTo>
                    <a:pt x="161" y="268"/>
                  </a:lnTo>
                  <a:lnTo>
                    <a:pt x="167" y="260"/>
                  </a:lnTo>
                  <a:lnTo>
                    <a:pt x="171" y="255"/>
                  </a:lnTo>
                  <a:lnTo>
                    <a:pt x="176" y="249"/>
                  </a:lnTo>
                  <a:lnTo>
                    <a:pt x="178" y="245"/>
                  </a:lnTo>
                  <a:lnTo>
                    <a:pt x="182" y="240"/>
                  </a:lnTo>
                  <a:lnTo>
                    <a:pt x="188" y="236"/>
                  </a:lnTo>
                  <a:lnTo>
                    <a:pt x="192" y="232"/>
                  </a:lnTo>
                  <a:lnTo>
                    <a:pt x="195" y="226"/>
                  </a:lnTo>
                  <a:lnTo>
                    <a:pt x="201" y="222"/>
                  </a:lnTo>
                  <a:lnTo>
                    <a:pt x="203" y="219"/>
                  </a:lnTo>
                  <a:lnTo>
                    <a:pt x="205" y="219"/>
                  </a:lnTo>
                  <a:lnTo>
                    <a:pt x="205" y="217"/>
                  </a:lnTo>
                  <a:lnTo>
                    <a:pt x="209" y="215"/>
                  </a:lnTo>
                  <a:lnTo>
                    <a:pt x="213" y="209"/>
                  </a:lnTo>
                  <a:lnTo>
                    <a:pt x="220" y="203"/>
                  </a:lnTo>
                  <a:lnTo>
                    <a:pt x="222" y="200"/>
                  </a:lnTo>
                  <a:lnTo>
                    <a:pt x="228" y="196"/>
                  </a:lnTo>
                  <a:lnTo>
                    <a:pt x="232" y="192"/>
                  </a:lnTo>
                  <a:lnTo>
                    <a:pt x="237" y="188"/>
                  </a:lnTo>
                  <a:lnTo>
                    <a:pt x="243" y="183"/>
                  </a:lnTo>
                  <a:lnTo>
                    <a:pt x="249" y="177"/>
                  </a:lnTo>
                  <a:lnTo>
                    <a:pt x="254" y="173"/>
                  </a:lnTo>
                  <a:lnTo>
                    <a:pt x="262" y="169"/>
                  </a:lnTo>
                  <a:lnTo>
                    <a:pt x="270" y="162"/>
                  </a:lnTo>
                  <a:lnTo>
                    <a:pt x="275" y="156"/>
                  </a:lnTo>
                  <a:lnTo>
                    <a:pt x="285" y="150"/>
                  </a:lnTo>
                  <a:lnTo>
                    <a:pt x="292" y="145"/>
                  </a:lnTo>
                  <a:lnTo>
                    <a:pt x="302" y="139"/>
                  </a:lnTo>
                  <a:lnTo>
                    <a:pt x="309" y="133"/>
                  </a:lnTo>
                  <a:lnTo>
                    <a:pt x="321" y="127"/>
                  </a:lnTo>
                  <a:lnTo>
                    <a:pt x="330" y="122"/>
                  </a:lnTo>
                  <a:lnTo>
                    <a:pt x="340" y="114"/>
                  </a:lnTo>
                  <a:lnTo>
                    <a:pt x="351" y="108"/>
                  </a:lnTo>
                  <a:lnTo>
                    <a:pt x="363" y="101"/>
                  </a:lnTo>
                  <a:lnTo>
                    <a:pt x="374" y="95"/>
                  </a:lnTo>
                  <a:lnTo>
                    <a:pt x="386" y="89"/>
                  </a:lnTo>
                  <a:lnTo>
                    <a:pt x="397" y="84"/>
                  </a:lnTo>
                  <a:lnTo>
                    <a:pt x="410" y="78"/>
                  </a:lnTo>
                  <a:lnTo>
                    <a:pt x="424" y="72"/>
                  </a:lnTo>
                  <a:lnTo>
                    <a:pt x="435" y="67"/>
                  </a:lnTo>
                  <a:lnTo>
                    <a:pt x="450" y="61"/>
                  </a:lnTo>
                  <a:lnTo>
                    <a:pt x="463" y="53"/>
                  </a:lnTo>
                  <a:lnTo>
                    <a:pt x="477" y="50"/>
                  </a:lnTo>
                  <a:lnTo>
                    <a:pt x="490" y="44"/>
                  </a:lnTo>
                  <a:lnTo>
                    <a:pt x="505" y="38"/>
                  </a:lnTo>
                  <a:lnTo>
                    <a:pt x="521" y="34"/>
                  </a:lnTo>
                  <a:lnTo>
                    <a:pt x="536" y="29"/>
                  </a:lnTo>
                  <a:lnTo>
                    <a:pt x="551" y="25"/>
                  </a:lnTo>
                  <a:lnTo>
                    <a:pt x="566" y="21"/>
                  </a:lnTo>
                  <a:lnTo>
                    <a:pt x="583" y="17"/>
                  </a:lnTo>
                  <a:lnTo>
                    <a:pt x="600" y="13"/>
                  </a:lnTo>
                  <a:lnTo>
                    <a:pt x="616" y="12"/>
                  </a:lnTo>
                  <a:lnTo>
                    <a:pt x="633" y="8"/>
                  </a:lnTo>
                  <a:lnTo>
                    <a:pt x="650" y="6"/>
                  </a:lnTo>
                  <a:lnTo>
                    <a:pt x="669" y="4"/>
                  </a:lnTo>
                  <a:lnTo>
                    <a:pt x="686" y="2"/>
                  </a:lnTo>
                  <a:lnTo>
                    <a:pt x="703" y="0"/>
                  </a:lnTo>
                  <a:lnTo>
                    <a:pt x="722" y="0"/>
                  </a:lnTo>
                  <a:lnTo>
                    <a:pt x="739" y="0"/>
                  </a:lnTo>
                  <a:lnTo>
                    <a:pt x="758" y="0"/>
                  </a:lnTo>
                  <a:lnTo>
                    <a:pt x="777" y="0"/>
                  </a:lnTo>
                  <a:lnTo>
                    <a:pt x="796" y="2"/>
                  </a:lnTo>
                  <a:lnTo>
                    <a:pt x="815" y="6"/>
                  </a:lnTo>
                  <a:lnTo>
                    <a:pt x="836" y="8"/>
                  </a:lnTo>
                  <a:lnTo>
                    <a:pt x="855" y="12"/>
                  </a:lnTo>
                  <a:lnTo>
                    <a:pt x="874" y="13"/>
                  </a:lnTo>
                  <a:lnTo>
                    <a:pt x="895" y="19"/>
                  </a:lnTo>
                  <a:lnTo>
                    <a:pt x="914" y="23"/>
                  </a:lnTo>
                  <a:lnTo>
                    <a:pt x="935" y="29"/>
                  </a:lnTo>
                  <a:lnTo>
                    <a:pt x="958" y="36"/>
                  </a:lnTo>
                  <a:lnTo>
                    <a:pt x="979" y="44"/>
                  </a:lnTo>
                  <a:lnTo>
                    <a:pt x="998" y="51"/>
                  </a:lnTo>
                  <a:lnTo>
                    <a:pt x="1019" y="57"/>
                  </a:lnTo>
                  <a:lnTo>
                    <a:pt x="1038" y="65"/>
                  </a:lnTo>
                  <a:lnTo>
                    <a:pt x="1057" y="74"/>
                  </a:lnTo>
                  <a:lnTo>
                    <a:pt x="1074" y="82"/>
                  </a:lnTo>
                  <a:lnTo>
                    <a:pt x="1093" y="89"/>
                  </a:lnTo>
                  <a:lnTo>
                    <a:pt x="1110" y="99"/>
                  </a:lnTo>
                  <a:lnTo>
                    <a:pt x="1127" y="108"/>
                  </a:lnTo>
                  <a:lnTo>
                    <a:pt x="1142" y="118"/>
                  </a:lnTo>
                  <a:lnTo>
                    <a:pt x="1159" y="127"/>
                  </a:lnTo>
                  <a:lnTo>
                    <a:pt x="1173" y="137"/>
                  </a:lnTo>
                  <a:lnTo>
                    <a:pt x="1188" y="146"/>
                  </a:lnTo>
                  <a:lnTo>
                    <a:pt x="1203" y="156"/>
                  </a:lnTo>
                  <a:lnTo>
                    <a:pt x="1216" y="165"/>
                  </a:lnTo>
                  <a:lnTo>
                    <a:pt x="1230" y="177"/>
                  </a:lnTo>
                  <a:lnTo>
                    <a:pt x="1243" y="186"/>
                  </a:lnTo>
                  <a:lnTo>
                    <a:pt x="1254" y="196"/>
                  </a:lnTo>
                  <a:lnTo>
                    <a:pt x="1268" y="205"/>
                  </a:lnTo>
                  <a:lnTo>
                    <a:pt x="1279" y="217"/>
                  </a:lnTo>
                  <a:lnTo>
                    <a:pt x="1290" y="228"/>
                  </a:lnTo>
                  <a:lnTo>
                    <a:pt x="1300" y="238"/>
                  </a:lnTo>
                  <a:lnTo>
                    <a:pt x="1311" y="249"/>
                  </a:lnTo>
                  <a:lnTo>
                    <a:pt x="1321" y="258"/>
                  </a:lnTo>
                  <a:lnTo>
                    <a:pt x="1330" y="270"/>
                  </a:lnTo>
                  <a:lnTo>
                    <a:pt x="1338" y="279"/>
                  </a:lnTo>
                  <a:lnTo>
                    <a:pt x="1347" y="289"/>
                  </a:lnTo>
                  <a:lnTo>
                    <a:pt x="1355" y="300"/>
                  </a:lnTo>
                  <a:lnTo>
                    <a:pt x="1365" y="310"/>
                  </a:lnTo>
                  <a:lnTo>
                    <a:pt x="1372" y="321"/>
                  </a:lnTo>
                  <a:lnTo>
                    <a:pt x="1380" y="331"/>
                  </a:lnTo>
                  <a:lnTo>
                    <a:pt x="1386" y="342"/>
                  </a:lnTo>
                  <a:lnTo>
                    <a:pt x="1393" y="352"/>
                  </a:lnTo>
                  <a:lnTo>
                    <a:pt x="1399" y="361"/>
                  </a:lnTo>
                  <a:lnTo>
                    <a:pt x="1405" y="371"/>
                  </a:lnTo>
                  <a:lnTo>
                    <a:pt x="1410" y="380"/>
                  </a:lnTo>
                  <a:lnTo>
                    <a:pt x="1416" y="390"/>
                  </a:lnTo>
                  <a:lnTo>
                    <a:pt x="1420" y="399"/>
                  </a:lnTo>
                  <a:lnTo>
                    <a:pt x="1425" y="409"/>
                  </a:lnTo>
                  <a:lnTo>
                    <a:pt x="1429" y="416"/>
                  </a:lnTo>
                  <a:lnTo>
                    <a:pt x="1435" y="428"/>
                  </a:lnTo>
                  <a:lnTo>
                    <a:pt x="1437" y="435"/>
                  </a:lnTo>
                  <a:lnTo>
                    <a:pt x="1441" y="443"/>
                  </a:lnTo>
                  <a:lnTo>
                    <a:pt x="1444" y="450"/>
                  </a:lnTo>
                  <a:lnTo>
                    <a:pt x="1448" y="460"/>
                  </a:lnTo>
                  <a:lnTo>
                    <a:pt x="1450" y="466"/>
                  </a:lnTo>
                  <a:lnTo>
                    <a:pt x="1454" y="473"/>
                  </a:lnTo>
                  <a:lnTo>
                    <a:pt x="1456" y="481"/>
                  </a:lnTo>
                  <a:lnTo>
                    <a:pt x="1460" y="488"/>
                  </a:lnTo>
                  <a:lnTo>
                    <a:pt x="1462" y="494"/>
                  </a:lnTo>
                  <a:lnTo>
                    <a:pt x="1462" y="500"/>
                  </a:lnTo>
                  <a:lnTo>
                    <a:pt x="1463" y="505"/>
                  </a:lnTo>
                  <a:lnTo>
                    <a:pt x="1465" y="511"/>
                  </a:lnTo>
                  <a:lnTo>
                    <a:pt x="1467" y="515"/>
                  </a:lnTo>
                  <a:lnTo>
                    <a:pt x="1467" y="521"/>
                  </a:lnTo>
                  <a:lnTo>
                    <a:pt x="1469" y="524"/>
                  </a:lnTo>
                  <a:lnTo>
                    <a:pt x="1471" y="530"/>
                  </a:lnTo>
                  <a:lnTo>
                    <a:pt x="1471" y="536"/>
                  </a:lnTo>
                  <a:lnTo>
                    <a:pt x="1473" y="542"/>
                  </a:lnTo>
                  <a:lnTo>
                    <a:pt x="1473" y="543"/>
                  </a:lnTo>
                  <a:lnTo>
                    <a:pt x="1473" y="545"/>
                  </a:lnTo>
                  <a:lnTo>
                    <a:pt x="1473" y="547"/>
                  </a:lnTo>
                  <a:lnTo>
                    <a:pt x="1475" y="553"/>
                  </a:lnTo>
                  <a:lnTo>
                    <a:pt x="1475" y="555"/>
                  </a:lnTo>
                  <a:lnTo>
                    <a:pt x="1475" y="561"/>
                  </a:lnTo>
                  <a:lnTo>
                    <a:pt x="1477" y="566"/>
                  </a:lnTo>
                  <a:lnTo>
                    <a:pt x="1477" y="574"/>
                  </a:lnTo>
                  <a:lnTo>
                    <a:pt x="1477" y="580"/>
                  </a:lnTo>
                  <a:lnTo>
                    <a:pt x="1479" y="587"/>
                  </a:lnTo>
                  <a:lnTo>
                    <a:pt x="1479" y="593"/>
                  </a:lnTo>
                  <a:lnTo>
                    <a:pt x="1479" y="597"/>
                  </a:lnTo>
                  <a:lnTo>
                    <a:pt x="1479" y="600"/>
                  </a:lnTo>
                  <a:lnTo>
                    <a:pt x="1481" y="606"/>
                  </a:lnTo>
                  <a:lnTo>
                    <a:pt x="1481" y="610"/>
                  </a:lnTo>
                  <a:lnTo>
                    <a:pt x="1481" y="614"/>
                  </a:lnTo>
                  <a:lnTo>
                    <a:pt x="1481" y="619"/>
                  </a:lnTo>
                  <a:lnTo>
                    <a:pt x="1481" y="625"/>
                  </a:lnTo>
                  <a:lnTo>
                    <a:pt x="1481" y="629"/>
                  </a:lnTo>
                  <a:lnTo>
                    <a:pt x="1482" y="635"/>
                  </a:lnTo>
                  <a:lnTo>
                    <a:pt x="1482" y="640"/>
                  </a:lnTo>
                  <a:lnTo>
                    <a:pt x="1482" y="646"/>
                  </a:lnTo>
                  <a:lnTo>
                    <a:pt x="1482" y="652"/>
                  </a:lnTo>
                  <a:lnTo>
                    <a:pt x="1482" y="657"/>
                  </a:lnTo>
                  <a:lnTo>
                    <a:pt x="1482" y="663"/>
                  </a:lnTo>
                  <a:lnTo>
                    <a:pt x="1482" y="669"/>
                  </a:lnTo>
                  <a:lnTo>
                    <a:pt x="1482" y="675"/>
                  </a:lnTo>
                  <a:lnTo>
                    <a:pt x="1482" y="680"/>
                  </a:lnTo>
                  <a:lnTo>
                    <a:pt x="1482" y="686"/>
                  </a:lnTo>
                  <a:lnTo>
                    <a:pt x="1482" y="692"/>
                  </a:lnTo>
                  <a:lnTo>
                    <a:pt x="1482" y="697"/>
                  </a:lnTo>
                  <a:lnTo>
                    <a:pt x="1482" y="703"/>
                  </a:lnTo>
                  <a:lnTo>
                    <a:pt x="1482" y="709"/>
                  </a:lnTo>
                  <a:lnTo>
                    <a:pt x="1482" y="716"/>
                  </a:lnTo>
                  <a:lnTo>
                    <a:pt x="1481" y="722"/>
                  </a:lnTo>
                  <a:lnTo>
                    <a:pt x="1481" y="728"/>
                  </a:lnTo>
                  <a:lnTo>
                    <a:pt x="1481" y="733"/>
                  </a:lnTo>
                  <a:lnTo>
                    <a:pt x="1481" y="741"/>
                  </a:lnTo>
                  <a:lnTo>
                    <a:pt x="1479" y="747"/>
                  </a:lnTo>
                  <a:lnTo>
                    <a:pt x="1479" y="752"/>
                  </a:lnTo>
                  <a:lnTo>
                    <a:pt x="1479" y="758"/>
                  </a:lnTo>
                  <a:lnTo>
                    <a:pt x="1479" y="764"/>
                  </a:lnTo>
                  <a:lnTo>
                    <a:pt x="1477" y="770"/>
                  </a:lnTo>
                  <a:lnTo>
                    <a:pt x="1477" y="777"/>
                  </a:lnTo>
                  <a:lnTo>
                    <a:pt x="1475" y="783"/>
                  </a:lnTo>
                  <a:lnTo>
                    <a:pt x="1475" y="789"/>
                  </a:lnTo>
                  <a:lnTo>
                    <a:pt x="1473" y="794"/>
                  </a:lnTo>
                  <a:lnTo>
                    <a:pt x="1471" y="800"/>
                  </a:lnTo>
                  <a:lnTo>
                    <a:pt x="1469" y="806"/>
                  </a:lnTo>
                  <a:lnTo>
                    <a:pt x="1469" y="813"/>
                  </a:lnTo>
                  <a:lnTo>
                    <a:pt x="1467" y="817"/>
                  </a:lnTo>
                  <a:lnTo>
                    <a:pt x="1465" y="825"/>
                  </a:lnTo>
                  <a:lnTo>
                    <a:pt x="1463" y="828"/>
                  </a:lnTo>
                  <a:lnTo>
                    <a:pt x="1463" y="836"/>
                  </a:lnTo>
                  <a:lnTo>
                    <a:pt x="1463" y="832"/>
                  </a:lnTo>
                  <a:lnTo>
                    <a:pt x="1463" y="828"/>
                  </a:lnTo>
                  <a:lnTo>
                    <a:pt x="1463" y="825"/>
                  </a:lnTo>
                  <a:lnTo>
                    <a:pt x="1463" y="821"/>
                  </a:lnTo>
                  <a:lnTo>
                    <a:pt x="1463" y="815"/>
                  </a:lnTo>
                  <a:lnTo>
                    <a:pt x="1463" y="811"/>
                  </a:lnTo>
                  <a:lnTo>
                    <a:pt x="1463" y="804"/>
                  </a:lnTo>
                  <a:lnTo>
                    <a:pt x="1463" y="798"/>
                  </a:lnTo>
                  <a:lnTo>
                    <a:pt x="1463" y="790"/>
                  </a:lnTo>
                  <a:lnTo>
                    <a:pt x="1463" y="783"/>
                  </a:lnTo>
                  <a:lnTo>
                    <a:pt x="1462" y="773"/>
                  </a:lnTo>
                  <a:lnTo>
                    <a:pt x="1462" y="766"/>
                  </a:lnTo>
                  <a:lnTo>
                    <a:pt x="1462" y="756"/>
                  </a:lnTo>
                  <a:lnTo>
                    <a:pt x="1462" y="747"/>
                  </a:lnTo>
                  <a:lnTo>
                    <a:pt x="1460" y="735"/>
                  </a:lnTo>
                  <a:lnTo>
                    <a:pt x="1460" y="726"/>
                  </a:lnTo>
                  <a:lnTo>
                    <a:pt x="1458" y="714"/>
                  </a:lnTo>
                  <a:lnTo>
                    <a:pt x="1458" y="703"/>
                  </a:lnTo>
                  <a:lnTo>
                    <a:pt x="1456" y="690"/>
                  </a:lnTo>
                  <a:lnTo>
                    <a:pt x="1454" y="678"/>
                  </a:lnTo>
                  <a:lnTo>
                    <a:pt x="1452" y="665"/>
                  </a:lnTo>
                  <a:lnTo>
                    <a:pt x="1450" y="654"/>
                  </a:lnTo>
                  <a:lnTo>
                    <a:pt x="1446" y="640"/>
                  </a:lnTo>
                  <a:lnTo>
                    <a:pt x="1444" y="627"/>
                  </a:lnTo>
                  <a:lnTo>
                    <a:pt x="1441" y="614"/>
                  </a:lnTo>
                  <a:lnTo>
                    <a:pt x="1439" y="600"/>
                  </a:lnTo>
                  <a:lnTo>
                    <a:pt x="1435" y="585"/>
                  </a:lnTo>
                  <a:lnTo>
                    <a:pt x="1431" y="572"/>
                  </a:lnTo>
                  <a:lnTo>
                    <a:pt x="1427" y="559"/>
                  </a:lnTo>
                  <a:lnTo>
                    <a:pt x="1424" y="543"/>
                  </a:lnTo>
                  <a:lnTo>
                    <a:pt x="1418" y="530"/>
                  </a:lnTo>
                  <a:lnTo>
                    <a:pt x="1412" y="515"/>
                  </a:lnTo>
                  <a:lnTo>
                    <a:pt x="1406" y="500"/>
                  </a:lnTo>
                  <a:lnTo>
                    <a:pt x="1401" y="486"/>
                  </a:lnTo>
                  <a:lnTo>
                    <a:pt x="1393" y="471"/>
                  </a:lnTo>
                  <a:lnTo>
                    <a:pt x="1387" y="456"/>
                  </a:lnTo>
                  <a:lnTo>
                    <a:pt x="1380" y="443"/>
                  </a:lnTo>
                  <a:lnTo>
                    <a:pt x="1372" y="428"/>
                  </a:lnTo>
                  <a:lnTo>
                    <a:pt x="1365" y="414"/>
                  </a:lnTo>
                  <a:lnTo>
                    <a:pt x="1355" y="399"/>
                  </a:lnTo>
                  <a:lnTo>
                    <a:pt x="1346" y="386"/>
                  </a:lnTo>
                  <a:lnTo>
                    <a:pt x="1336" y="372"/>
                  </a:lnTo>
                  <a:lnTo>
                    <a:pt x="1325" y="359"/>
                  </a:lnTo>
                  <a:lnTo>
                    <a:pt x="1315" y="346"/>
                  </a:lnTo>
                  <a:lnTo>
                    <a:pt x="1304" y="333"/>
                  </a:lnTo>
                  <a:lnTo>
                    <a:pt x="1292" y="321"/>
                  </a:lnTo>
                  <a:lnTo>
                    <a:pt x="1281" y="308"/>
                  </a:lnTo>
                  <a:lnTo>
                    <a:pt x="1268" y="295"/>
                  </a:lnTo>
                  <a:lnTo>
                    <a:pt x="1254" y="283"/>
                  </a:lnTo>
                  <a:lnTo>
                    <a:pt x="1239" y="272"/>
                  </a:lnTo>
                  <a:lnTo>
                    <a:pt x="1224" y="260"/>
                  </a:lnTo>
                  <a:lnTo>
                    <a:pt x="1209" y="249"/>
                  </a:lnTo>
                  <a:lnTo>
                    <a:pt x="1194" y="240"/>
                  </a:lnTo>
                  <a:lnTo>
                    <a:pt x="1176" y="230"/>
                  </a:lnTo>
                  <a:lnTo>
                    <a:pt x="1159" y="221"/>
                  </a:lnTo>
                  <a:lnTo>
                    <a:pt x="1142" y="211"/>
                  </a:lnTo>
                  <a:lnTo>
                    <a:pt x="1123" y="202"/>
                  </a:lnTo>
                  <a:lnTo>
                    <a:pt x="1104" y="194"/>
                  </a:lnTo>
                  <a:lnTo>
                    <a:pt x="1083" y="188"/>
                  </a:lnTo>
                  <a:lnTo>
                    <a:pt x="1064" y="181"/>
                  </a:lnTo>
                  <a:lnTo>
                    <a:pt x="1041" y="175"/>
                  </a:lnTo>
                  <a:lnTo>
                    <a:pt x="1021" y="169"/>
                  </a:lnTo>
                  <a:lnTo>
                    <a:pt x="998" y="164"/>
                  </a:lnTo>
                  <a:lnTo>
                    <a:pt x="977" y="160"/>
                  </a:lnTo>
                  <a:lnTo>
                    <a:pt x="954" y="156"/>
                  </a:lnTo>
                  <a:lnTo>
                    <a:pt x="933" y="154"/>
                  </a:lnTo>
                  <a:lnTo>
                    <a:pt x="912" y="152"/>
                  </a:lnTo>
                  <a:lnTo>
                    <a:pt x="891" y="152"/>
                  </a:lnTo>
                  <a:lnTo>
                    <a:pt x="870" y="152"/>
                  </a:lnTo>
                  <a:lnTo>
                    <a:pt x="851" y="154"/>
                  </a:lnTo>
                  <a:lnTo>
                    <a:pt x="830" y="154"/>
                  </a:lnTo>
                  <a:lnTo>
                    <a:pt x="811" y="156"/>
                  </a:lnTo>
                  <a:lnTo>
                    <a:pt x="792" y="160"/>
                  </a:lnTo>
                  <a:lnTo>
                    <a:pt x="773" y="164"/>
                  </a:lnTo>
                  <a:lnTo>
                    <a:pt x="754" y="167"/>
                  </a:lnTo>
                  <a:lnTo>
                    <a:pt x="735" y="171"/>
                  </a:lnTo>
                  <a:lnTo>
                    <a:pt x="718" y="177"/>
                  </a:lnTo>
                  <a:lnTo>
                    <a:pt x="701" y="183"/>
                  </a:lnTo>
                  <a:lnTo>
                    <a:pt x="682" y="188"/>
                  </a:lnTo>
                  <a:lnTo>
                    <a:pt x="667" y="196"/>
                  </a:lnTo>
                  <a:lnTo>
                    <a:pt x="650" y="203"/>
                  </a:lnTo>
                  <a:lnTo>
                    <a:pt x="633" y="211"/>
                  </a:lnTo>
                  <a:lnTo>
                    <a:pt x="617" y="219"/>
                  </a:lnTo>
                  <a:lnTo>
                    <a:pt x="600" y="228"/>
                  </a:lnTo>
                  <a:lnTo>
                    <a:pt x="587" y="238"/>
                  </a:lnTo>
                  <a:lnTo>
                    <a:pt x="572" y="247"/>
                  </a:lnTo>
                  <a:lnTo>
                    <a:pt x="557" y="257"/>
                  </a:lnTo>
                  <a:lnTo>
                    <a:pt x="541" y="266"/>
                  </a:lnTo>
                  <a:lnTo>
                    <a:pt x="528" y="277"/>
                  </a:lnTo>
                  <a:lnTo>
                    <a:pt x="515" y="289"/>
                  </a:lnTo>
                  <a:lnTo>
                    <a:pt x="502" y="298"/>
                  </a:lnTo>
                  <a:lnTo>
                    <a:pt x="488" y="310"/>
                  </a:lnTo>
                  <a:lnTo>
                    <a:pt x="477" y="321"/>
                  </a:lnTo>
                  <a:lnTo>
                    <a:pt x="465" y="334"/>
                  </a:lnTo>
                  <a:lnTo>
                    <a:pt x="452" y="346"/>
                  </a:lnTo>
                  <a:lnTo>
                    <a:pt x="441" y="357"/>
                  </a:lnTo>
                  <a:lnTo>
                    <a:pt x="429" y="371"/>
                  </a:lnTo>
                  <a:lnTo>
                    <a:pt x="418" y="382"/>
                  </a:lnTo>
                  <a:lnTo>
                    <a:pt x="408" y="393"/>
                  </a:lnTo>
                  <a:lnTo>
                    <a:pt x="399" y="407"/>
                  </a:lnTo>
                  <a:lnTo>
                    <a:pt x="389" y="420"/>
                  </a:lnTo>
                  <a:lnTo>
                    <a:pt x="380" y="431"/>
                  </a:lnTo>
                  <a:lnTo>
                    <a:pt x="370" y="445"/>
                  </a:lnTo>
                  <a:lnTo>
                    <a:pt x="363" y="456"/>
                  </a:lnTo>
                  <a:lnTo>
                    <a:pt x="353" y="469"/>
                  </a:lnTo>
                  <a:lnTo>
                    <a:pt x="346" y="483"/>
                  </a:lnTo>
                  <a:lnTo>
                    <a:pt x="338" y="494"/>
                  </a:lnTo>
                  <a:lnTo>
                    <a:pt x="330" y="505"/>
                  </a:lnTo>
                  <a:lnTo>
                    <a:pt x="325" y="519"/>
                  </a:lnTo>
                  <a:lnTo>
                    <a:pt x="319" y="532"/>
                  </a:lnTo>
                  <a:lnTo>
                    <a:pt x="311" y="543"/>
                  </a:lnTo>
                  <a:lnTo>
                    <a:pt x="306" y="553"/>
                  </a:lnTo>
                  <a:lnTo>
                    <a:pt x="302" y="564"/>
                  </a:lnTo>
                  <a:lnTo>
                    <a:pt x="296" y="576"/>
                  </a:lnTo>
                  <a:lnTo>
                    <a:pt x="292" y="587"/>
                  </a:lnTo>
                  <a:lnTo>
                    <a:pt x="287" y="599"/>
                  </a:lnTo>
                  <a:lnTo>
                    <a:pt x="283" y="608"/>
                  </a:lnTo>
                  <a:lnTo>
                    <a:pt x="281" y="619"/>
                  </a:lnTo>
                  <a:lnTo>
                    <a:pt x="277" y="627"/>
                  </a:lnTo>
                  <a:lnTo>
                    <a:pt x="275" y="637"/>
                  </a:lnTo>
                  <a:lnTo>
                    <a:pt x="273" y="646"/>
                  </a:lnTo>
                  <a:lnTo>
                    <a:pt x="271" y="654"/>
                  </a:lnTo>
                  <a:lnTo>
                    <a:pt x="270" y="661"/>
                  </a:lnTo>
                  <a:lnTo>
                    <a:pt x="270" y="669"/>
                  </a:lnTo>
                  <a:lnTo>
                    <a:pt x="270" y="676"/>
                  </a:lnTo>
                  <a:lnTo>
                    <a:pt x="270" y="684"/>
                  </a:lnTo>
                  <a:lnTo>
                    <a:pt x="268" y="690"/>
                  </a:lnTo>
                  <a:lnTo>
                    <a:pt x="268" y="697"/>
                  </a:lnTo>
                  <a:lnTo>
                    <a:pt x="268" y="703"/>
                  </a:lnTo>
                  <a:lnTo>
                    <a:pt x="268" y="711"/>
                  </a:lnTo>
                  <a:lnTo>
                    <a:pt x="266" y="718"/>
                  </a:lnTo>
                  <a:lnTo>
                    <a:pt x="266" y="726"/>
                  </a:lnTo>
                  <a:lnTo>
                    <a:pt x="266" y="733"/>
                  </a:lnTo>
                  <a:lnTo>
                    <a:pt x="266" y="743"/>
                  </a:lnTo>
                  <a:lnTo>
                    <a:pt x="266" y="751"/>
                  </a:lnTo>
                  <a:lnTo>
                    <a:pt x="266" y="758"/>
                  </a:lnTo>
                  <a:lnTo>
                    <a:pt x="264" y="768"/>
                  </a:lnTo>
                  <a:lnTo>
                    <a:pt x="264" y="777"/>
                  </a:lnTo>
                  <a:lnTo>
                    <a:pt x="264" y="785"/>
                  </a:lnTo>
                  <a:lnTo>
                    <a:pt x="264" y="796"/>
                  </a:lnTo>
                  <a:lnTo>
                    <a:pt x="264" y="806"/>
                  </a:lnTo>
                  <a:lnTo>
                    <a:pt x="264" y="815"/>
                  </a:lnTo>
                  <a:lnTo>
                    <a:pt x="262" y="825"/>
                  </a:lnTo>
                  <a:lnTo>
                    <a:pt x="262" y="836"/>
                  </a:lnTo>
                  <a:lnTo>
                    <a:pt x="262" y="846"/>
                  </a:lnTo>
                  <a:lnTo>
                    <a:pt x="262" y="855"/>
                  </a:lnTo>
                  <a:lnTo>
                    <a:pt x="262" y="865"/>
                  </a:lnTo>
                  <a:lnTo>
                    <a:pt x="264" y="876"/>
                  </a:lnTo>
                  <a:lnTo>
                    <a:pt x="264" y="887"/>
                  </a:lnTo>
                  <a:lnTo>
                    <a:pt x="266" y="899"/>
                  </a:lnTo>
                  <a:lnTo>
                    <a:pt x="266" y="908"/>
                  </a:lnTo>
                  <a:lnTo>
                    <a:pt x="266" y="920"/>
                  </a:lnTo>
                  <a:lnTo>
                    <a:pt x="268" y="931"/>
                  </a:lnTo>
                  <a:lnTo>
                    <a:pt x="270" y="942"/>
                  </a:lnTo>
                  <a:lnTo>
                    <a:pt x="271" y="954"/>
                  </a:lnTo>
                  <a:lnTo>
                    <a:pt x="273" y="965"/>
                  </a:lnTo>
                  <a:lnTo>
                    <a:pt x="275" y="977"/>
                  </a:lnTo>
                  <a:lnTo>
                    <a:pt x="277" y="990"/>
                  </a:lnTo>
                  <a:lnTo>
                    <a:pt x="281" y="1001"/>
                  </a:lnTo>
                  <a:lnTo>
                    <a:pt x="283" y="1013"/>
                  </a:lnTo>
                  <a:lnTo>
                    <a:pt x="285" y="1024"/>
                  </a:lnTo>
                  <a:lnTo>
                    <a:pt x="289" y="1035"/>
                  </a:lnTo>
                  <a:lnTo>
                    <a:pt x="292" y="1047"/>
                  </a:lnTo>
                  <a:lnTo>
                    <a:pt x="296" y="1060"/>
                  </a:lnTo>
                  <a:lnTo>
                    <a:pt x="300" y="1072"/>
                  </a:lnTo>
                  <a:lnTo>
                    <a:pt x="306" y="1085"/>
                  </a:lnTo>
                  <a:lnTo>
                    <a:pt x="309" y="1096"/>
                  </a:lnTo>
                  <a:lnTo>
                    <a:pt x="315" y="1108"/>
                  </a:lnTo>
                  <a:lnTo>
                    <a:pt x="321" y="1121"/>
                  </a:lnTo>
                  <a:lnTo>
                    <a:pt x="327" y="1132"/>
                  </a:lnTo>
                  <a:lnTo>
                    <a:pt x="332" y="1146"/>
                  </a:lnTo>
                  <a:lnTo>
                    <a:pt x="338" y="1157"/>
                  </a:lnTo>
                  <a:lnTo>
                    <a:pt x="346" y="1168"/>
                  </a:lnTo>
                  <a:lnTo>
                    <a:pt x="353" y="1182"/>
                  </a:lnTo>
                  <a:lnTo>
                    <a:pt x="361" y="1193"/>
                  </a:lnTo>
                  <a:lnTo>
                    <a:pt x="370" y="1206"/>
                  </a:lnTo>
                  <a:lnTo>
                    <a:pt x="378" y="1218"/>
                  </a:lnTo>
                  <a:lnTo>
                    <a:pt x="387" y="1229"/>
                  </a:lnTo>
                  <a:lnTo>
                    <a:pt x="397" y="1241"/>
                  </a:lnTo>
                  <a:lnTo>
                    <a:pt x="406" y="1254"/>
                  </a:lnTo>
                  <a:lnTo>
                    <a:pt x="416" y="1265"/>
                  </a:lnTo>
                  <a:lnTo>
                    <a:pt x="429" y="1279"/>
                  </a:lnTo>
                  <a:lnTo>
                    <a:pt x="439" y="1290"/>
                  </a:lnTo>
                  <a:lnTo>
                    <a:pt x="452" y="1300"/>
                  </a:lnTo>
                  <a:lnTo>
                    <a:pt x="463" y="1313"/>
                  </a:lnTo>
                  <a:lnTo>
                    <a:pt x="477" y="1324"/>
                  </a:lnTo>
                  <a:lnTo>
                    <a:pt x="490" y="1336"/>
                  </a:lnTo>
                  <a:lnTo>
                    <a:pt x="505" y="1347"/>
                  </a:lnTo>
                  <a:lnTo>
                    <a:pt x="521" y="1358"/>
                  </a:lnTo>
                  <a:lnTo>
                    <a:pt x="536" y="1370"/>
                  </a:lnTo>
                  <a:lnTo>
                    <a:pt x="540" y="1372"/>
                  </a:lnTo>
                  <a:lnTo>
                    <a:pt x="543" y="1376"/>
                  </a:lnTo>
                  <a:lnTo>
                    <a:pt x="551" y="1379"/>
                  </a:lnTo>
                  <a:lnTo>
                    <a:pt x="553" y="1383"/>
                  </a:lnTo>
                  <a:lnTo>
                    <a:pt x="557" y="1385"/>
                  </a:lnTo>
                  <a:lnTo>
                    <a:pt x="562" y="1387"/>
                  </a:lnTo>
                  <a:lnTo>
                    <a:pt x="566" y="1391"/>
                  </a:lnTo>
                  <a:lnTo>
                    <a:pt x="572" y="1393"/>
                  </a:lnTo>
                  <a:lnTo>
                    <a:pt x="578" y="1396"/>
                  </a:lnTo>
                  <a:lnTo>
                    <a:pt x="583" y="1400"/>
                  </a:lnTo>
                  <a:lnTo>
                    <a:pt x="591" y="1404"/>
                  </a:lnTo>
                  <a:lnTo>
                    <a:pt x="597" y="1406"/>
                  </a:lnTo>
                  <a:lnTo>
                    <a:pt x="604" y="1412"/>
                  </a:lnTo>
                  <a:lnTo>
                    <a:pt x="612" y="1414"/>
                  </a:lnTo>
                  <a:lnTo>
                    <a:pt x="619" y="1417"/>
                  </a:lnTo>
                  <a:lnTo>
                    <a:pt x="627" y="1421"/>
                  </a:lnTo>
                  <a:lnTo>
                    <a:pt x="635" y="1425"/>
                  </a:lnTo>
                  <a:lnTo>
                    <a:pt x="638" y="1427"/>
                  </a:lnTo>
                  <a:lnTo>
                    <a:pt x="642" y="1429"/>
                  </a:lnTo>
                  <a:lnTo>
                    <a:pt x="648" y="1429"/>
                  </a:lnTo>
                  <a:lnTo>
                    <a:pt x="652" y="1433"/>
                  </a:lnTo>
                  <a:lnTo>
                    <a:pt x="655" y="1433"/>
                  </a:lnTo>
                  <a:lnTo>
                    <a:pt x="661" y="1434"/>
                  </a:lnTo>
                  <a:lnTo>
                    <a:pt x="665" y="1436"/>
                  </a:lnTo>
                  <a:lnTo>
                    <a:pt x="671" y="1438"/>
                  </a:lnTo>
                  <a:lnTo>
                    <a:pt x="675" y="1438"/>
                  </a:lnTo>
                  <a:lnTo>
                    <a:pt x="680" y="1440"/>
                  </a:lnTo>
                  <a:lnTo>
                    <a:pt x="684" y="1442"/>
                  </a:lnTo>
                  <a:lnTo>
                    <a:pt x="690" y="1444"/>
                  </a:lnTo>
                  <a:lnTo>
                    <a:pt x="694" y="1444"/>
                  </a:lnTo>
                  <a:lnTo>
                    <a:pt x="699" y="1446"/>
                  </a:lnTo>
                  <a:lnTo>
                    <a:pt x="705" y="1448"/>
                  </a:lnTo>
                  <a:lnTo>
                    <a:pt x="709" y="1450"/>
                  </a:lnTo>
                  <a:lnTo>
                    <a:pt x="714" y="1450"/>
                  </a:lnTo>
                  <a:lnTo>
                    <a:pt x="720" y="1452"/>
                  </a:lnTo>
                  <a:lnTo>
                    <a:pt x="726" y="1452"/>
                  </a:lnTo>
                  <a:lnTo>
                    <a:pt x="732" y="1453"/>
                  </a:lnTo>
                  <a:lnTo>
                    <a:pt x="707" y="1484"/>
                  </a:lnTo>
                  <a:close/>
                </a:path>
              </a:pathLst>
            </a:custGeom>
            <a:solidFill>
              <a:srgbClr val="3D7D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13"/>
            <p:cNvSpPr>
              <a:spLocks/>
            </p:cNvSpPr>
            <p:nvPr/>
          </p:nvSpPr>
          <p:spPr bwMode="auto">
            <a:xfrm>
              <a:off x="4926013" y="3233738"/>
              <a:ext cx="954088" cy="1009650"/>
            </a:xfrm>
            <a:custGeom>
              <a:avLst/>
              <a:gdLst>
                <a:gd name="T0" fmla="*/ 2147483647 w 1203"/>
                <a:gd name="T1" fmla="*/ 2147483647 h 1273"/>
                <a:gd name="T2" fmla="*/ 2147483647 w 1203"/>
                <a:gd name="T3" fmla="*/ 2147483647 h 1273"/>
                <a:gd name="T4" fmla="*/ 2147483647 w 1203"/>
                <a:gd name="T5" fmla="*/ 2147483647 h 1273"/>
                <a:gd name="T6" fmla="*/ 2147483647 w 1203"/>
                <a:gd name="T7" fmla="*/ 2147483647 h 1273"/>
                <a:gd name="T8" fmla="*/ 2147483647 w 1203"/>
                <a:gd name="T9" fmla="*/ 2147483647 h 1273"/>
                <a:gd name="T10" fmla="*/ 2147483647 w 1203"/>
                <a:gd name="T11" fmla="*/ 2147483647 h 1273"/>
                <a:gd name="T12" fmla="*/ 2147483647 w 1203"/>
                <a:gd name="T13" fmla="*/ 2147483647 h 1273"/>
                <a:gd name="T14" fmla="*/ 2147483647 w 1203"/>
                <a:gd name="T15" fmla="*/ 2147483647 h 1273"/>
                <a:gd name="T16" fmla="*/ 2147483647 w 1203"/>
                <a:gd name="T17" fmla="*/ 2147483647 h 1273"/>
                <a:gd name="T18" fmla="*/ 2147483647 w 1203"/>
                <a:gd name="T19" fmla="*/ 2147483647 h 1273"/>
                <a:gd name="T20" fmla="*/ 2147483647 w 1203"/>
                <a:gd name="T21" fmla="*/ 2147483647 h 1273"/>
                <a:gd name="T22" fmla="*/ 2147483647 w 1203"/>
                <a:gd name="T23" fmla="*/ 2147483647 h 1273"/>
                <a:gd name="T24" fmla="*/ 2147483647 w 1203"/>
                <a:gd name="T25" fmla="*/ 2147483647 h 1273"/>
                <a:gd name="T26" fmla="*/ 2147483647 w 1203"/>
                <a:gd name="T27" fmla="*/ 2147483647 h 1273"/>
                <a:gd name="T28" fmla="*/ 2147483647 w 1203"/>
                <a:gd name="T29" fmla="*/ 2147483647 h 1273"/>
                <a:gd name="T30" fmla="*/ 2147483647 w 1203"/>
                <a:gd name="T31" fmla="*/ 2147483647 h 1273"/>
                <a:gd name="T32" fmla="*/ 2147483647 w 1203"/>
                <a:gd name="T33" fmla="*/ 2147483647 h 1273"/>
                <a:gd name="T34" fmla="*/ 2147483647 w 1203"/>
                <a:gd name="T35" fmla="*/ 2147483647 h 1273"/>
                <a:gd name="T36" fmla="*/ 2147483647 w 1203"/>
                <a:gd name="T37" fmla="*/ 2147483647 h 1273"/>
                <a:gd name="T38" fmla="*/ 2147483647 w 1203"/>
                <a:gd name="T39" fmla="*/ 2147483647 h 1273"/>
                <a:gd name="T40" fmla="*/ 2147483647 w 1203"/>
                <a:gd name="T41" fmla="*/ 2147483647 h 1273"/>
                <a:gd name="T42" fmla="*/ 2147483647 w 1203"/>
                <a:gd name="T43" fmla="*/ 2147483647 h 1273"/>
                <a:gd name="T44" fmla="*/ 2147483647 w 1203"/>
                <a:gd name="T45" fmla="*/ 2147483647 h 1273"/>
                <a:gd name="T46" fmla="*/ 2147483647 w 1203"/>
                <a:gd name="T47" fmla="*/ 2147483647 h 1273"/>
                <a:gd name="T48" fmla="*/ 2147483647 w 1203"/>
                <a:gd name="T49" fmla="*/ 2147483647 h 1273"/>
                <a:gd name="T50" fmla="*/ 2147483647 w 1203"/>
                <a:gd name="T51" fmla="*/ 2147483647 h 1273"/>
                <a:gd name="T52" fmla="*/ 2147483647 w 1203"/>
                <a:gd name="T53" fmla="*/ 2147483647 h 1273"/>
                <a:gd name="T54" fmla="*/ 2147483647 w 1203"/>
                <a:gd name="T55" fmla="*/ 2147483647 h 1273"/>
                <a:gd name="T56" fmla="*/ 2147483647 w 1203"/>
                <a:gd name="T57" fmla="*/ 2147483647 h 1273"/>
                <a:gd name="T58" fmla="*/ 2147483647 w 1203"/>
                <a:gd name="T59" fmla="*/ 2147483647 h 1273"/>
                <a:gd name="T60" fmla="*/ 2147483647 w 1203"/>
                <a:gd name="T61" fmla="*/ 2147483647 h 1273"/>
                <a:gd name="T62" fmla="*/ 2147483647 w 1203"/>
                <a:gd name="T63" fmla="*/ 2147483647 h 1273"/>
                <a:gd name="T64" fmla="*/ 2147483647 w 1203"/>
                <a:gd name="T65" fmla="*/ 2147483647 h 1273"/>
                <a:gd name="T66" fmla="*/ 2147483647 w 1203"/>
                <a:gd name="T67" fmla="*/ 2147483647 h 1273"/>
                <a:gd name="T68" fmla="*/ 2147483647 w 1203"/>
                <a:gd name="T69" fmla="*/ 2147483647 h 1273"/>
                <a:gd name="T70" fmla="*/ 2147483647 w 1203"/>
                <a:gd name="T71" fmla="*/ 2147483647 h 1273"/>
                <a:gd name="T72" fmla="*/ 2147483647 w 1203"/>
                <a:gd name="T73" fmla="*/ 2147483647 h 1273"/>
                <a:gd name="T74" fmla="*/ 2147483647 w 1203"/>
                <a:gd name="T75" fmla="*/ 2147483647 h 1273"/>
                <a:gd name="T76" fmla="*/ 2147483647 w 1203"/>
                <a:gd name="T77" fmla="*/ 2147483647 h 1273"/>
                <a:gd name="T78" fmla="*/ 2147483647 w 1203"/>
                <a:gd name="T79" fmla="*/ 2147483647 h 1273"/>
                <a:gd name="T80" fmla="*/ 2147483647 w 1203"/>
                <a:gd name="T81" fmla="*/ 2147483647 h 1273"/>
                <a:gd name="T82" fmla="*/ 2147483647 w 1203"/>
                <a:gd name="T83" fmla="*/ 2147483647 h 1273"/>
                <a:gd name="T84" fmla="*/ 2147483647 w 1203"/>
                <a:gd name="T85" fmla="*/ 2147483647 h 1273"/>
                <a:gd name="T86" fmla="*/ 2147483647 w 1203"/>
                <a:gd name="T87" fmla="*/ 2147483647 h 1273"/>
                <a:gd name="T88" fmla="*/ 2147483647 w 1203"/>
                <a:gd name="T89" fmla="*/ 2147483647 h 1273"/>
                <a:gd name="T90" fmla="*/ 2147483647 w 1203"/>
                <a:gd name="T91" fmla="*/ 2147483647 h 1273"/>
                <a:gd name="T92" fmla="*/ 2147483647 w 1203"/>
                <a:gd name="T93" fmla="*/ 2147483647 h 1273"/>
                <a:gd name="T94" fmla="*/ 2147483647 w 1203"/>
                <a:gd name="T95" fmla="*/ 2147483647 h 1273"/>
                <a:gd name="T96" fmla="*/ 2147483647 w 1203"/>
                <a:gd name="T97" fmla="*/ 2147483647 h 1273"/>
                <a:gd name="T98" fmla="*/ 2147483647 w 1203"/>
                <a:gd name="T99" fmla="*/ 2147483647 h 1273"/>
                <a:gd name="T100" fmla="*/ 2147483647 w 1203"/>
                <a:gd name="T101" fmla="*/ 2147483647 h 1273"/>
                <a:gd name="T102" fmla="*/ 2147483647 w 1203"/>
                <a:gd name="T103" fmla="*/ 2147483647 h 1273"/>
                <a:gd name="T104" fmla="*/ 2147483647 w 1203"/>
                <a:gd name="T105" fmla="*/ 2147483647 h 1273"/>
                <a:gd name="T106" fmla="*/ 2147483647 w 1203"/>
                <a:gd name="T107" fmla="*/ 2147483647 h 1273"/>
                <a:gd name="T108" fmla="*/ 2147483647 w 1203"/>
                <a:gd name="T109" fmla="*/ 2147483647 h 1273"/>
                <a:gd name="T110" fmla="*/ 2147483647 w 1203"/>
                <a:gd name="T111" fmla="*/ 2147483647 h 1273"/>
                <a:gd name="T112" fmla="*/ 2147483647 w 1203"/>
                <a:gd name="T113" fmla="*/ 2147483647 h 1273"/>
                <a:gd name="T114" fmla="*/ 2147483647 w 1203"/>
                <a:gd name="T115" fmla="*/ 2147483647 h 1273"/>
                <a:gd name="T116" fmla="*/ 2147483647 w 1203"/>
                <a:gd name="T117" fmla="*/ 2147483647 h 1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3" h="1273">
                  <a:moveTo>
                    <a:pt x="1053" y="1028"/>
                  </a:moveTo>
                  <a:lnTo>
                    <a:pt x="1051" y="1030"/>
                  </a:lnTo>
                  <a:lnTo>
                    <a:pt x="1049" y="1032"/>
                  </a:lnTo>
                  <a:lnTo>
                    <a:pt x="1043" y="1038"/>
                  </a:lnTo>
                  <a:lnTo>
                    <a:pt x="1038" y="1045"/>
                  </a:lnTo>
                  <a:lnTo>
                    <a:pt x="1034" y="1049"/>
                  </a:lnTo>
                  <a:lnTo>
                    <a:pt x="1028" y="1053"/>
                  </a:lnTo>
                  <a:lnTo>
                    <a:pt x="1024" y="1059"/>
                  </a:lnTo>
                  <a:lnTo>
                    <a:pt x="1019" y="1064"/>
                  </a:lnTo>
                  <a:lnTo>
                    <a:pt x="1013" y="1070"/>
                  </a:lnTo>
                  <a:lnTo>
                    <a:pt x="1007" y="1076"/>
                  </a:lnTo>
                  <a:lnTo>
                    <a:pt x="1001" y="1081"/>
                  </a:lnTo>
                  <a:lnTo>
                    <a:pt x="996" y="1087"/>
                  </a:lnTo>
                  <a:lnTo>
                    <a:pt x="986" y="1093"/>
                  </a:lnTo>
                  <a:lnTo>
                    <a:pt x="979" y="1100"/>
                  </a:lnTo>
                  <a:lnTo>
                    <a:pt x="971" y="1106"/>
                  </a:lnTo>
                  <a:lnTo>
                    <a:pt x="963" y="1114"/>
                  </a:lnTo>
                  <a:lnTo>
                    <a:pt x="954" y="1119"/>
                  </a:lnTo>
                  <a:lnTo>
                    <a:pt x="946" y="1127"/>
                  </a:lnTo>
                  <a:lnTo>
                    <a:pt x="941" y="1131"/>
                  </a:lnTo>
                  <a:lnTo>
                    <a:pt x="937" y="1135"/>
                  </a:lnTo>
                  <a:lnTo>
                    <a:pt x="931" y="1138"/>
                  </a:lnTo>
                  <a:lnTo>
                    <a:pt x="927" y="1142"/>
                  </a:lnTo>
                  <a:lnTo>
                    <a:pt x="922" y="1144"/>
                  </a:lnTo>
                  <a:lnTo>
                    <a:pt x="918" y="1148"/>
                  </a:lnTo>
                  <a:lnTo>
                    <a:pt x="912" y="1152"/>
                  </a:lnTo>
                  <a:lnTo>
                    <a:pt x="908" y="1155"/>
                  </a:lnTo>
                  <a:lnTo>
                    <a:pt x="901" y="1159"/>
                  </a:lnTo>
                  <a:lnTo>
                    <a:pt x="897" y="1161"/>
                  </a:lnTo>
                  <a:lnTo>
                    <a:pt x="891" y="1165"/>
                  </a:lnTo>
                  <a:lnTo>
                    <a:pt x="886" y="1169"/>
                  </a:lnTo>
                  <a:lnTo>
                    <a:pt x="880" y="1171"/>
                  </a:lnTo>
                  <a:lnTo>
                    <a:pt x="874" y="1174"/>
                  </a:lnTo>
                  <a:lnTo>
                    <a:pt x="868" y="1178"/>
                  </a:lnTo>
                  <a:lnTo>
                    <a:pt x="863" y="1182"/>
                  </a:lnTo>
                  <a:lnTo>
                    <a:pt x="857" y="1184"/>
                  </a:lnTo>
                  <a:lnTo>
                    <a:pt x="853" y="1188"/>
                  </a:lnTo>
                  <a:lnTo>
                    <a:pt x="846" y="1192"/>
                  </a:lnTo>
                  <a:lnTo>
                    <a:pt x="842" y="1195"/>
                  </a:lnTo>
                  <a:lnTo>
                    <a:pt x="830" y="1199"/>
                  </a:lnTo>
                  <a:lnTo>
                    <a:pt x="819" y="1203"/>
                  </a:lnTo>
                  <a:lnTo>
                    <a:pt x="808" y="1209"/>
                  </a:lnTo>
                  <a:lnTo>
                    <a:pt x="796" y="1212"/>
                  </a:lnTo>
                  <a:lnTo>
                    <a:pt x="783" y="1218"/>
                  </a:lnTo>
                  <a:lnTo>
                    <a:pt x="771" y="1222"/>
                  </a:lnTo>
                  <a:lnTo>
                    <a:pt x="760" y="1226"/>
                  </a:lnTo>
                  <a:lnTo>
                    <a:pt x="749" y="1231"/>
                  </a:lnTo>
                  <a:lnTo>
                    <a:pt x="735" y="1235"/>
                  </a:lnTo>
                  <a:lnTo>
                    <a:pt x="722" y="1239"/>
                  </a:lnTo>
                  <a:lnTo>
                    <a:pt x="711" y="1243"/>
                  </a:lnTo>
                  <a:lnTo>
                    <a:pt x="697" y="1247"/>
                  </a:lnTo>
                  <a:lnTo>
                    <a:pt x="684" y="1250"/>
                  </a:lnTo>
                  <a:lnTo>
                    <a:pt x="673" y="1252"/>
                  </a:lnTo>
                  <a:lnTo>
                    <a:pt x="659" y="1256"/>
                  </a:lnTo>
                  <a:lnTo>
                    <a:pt x="646" y="1260"/>
                  </a:lnTo>
                  <a:lnTo>
                    <a:pt x="633" y="1262"/>
                  </a:lnTo>
                  <a:lnTo>
                    <a:pt x="619" y="1264"/>
                  </a:lnTo>
                  <a:lnTo>
                    <a:pt x="606" y="1266"/>
                  </a:lnTo>
                  <a:lnTo>
                    <a:pt x="593" y="1268"/>
                  </a:lnTo>
                  <a:lnTo>
                    <a:pt x="579" y="1269"/>
                  </a:lnTo>
                  <a:lnTo>
                    <a:pt x="566" y="1269"/>
                  </a:lnTo>
                  <a:lnTo>
                    <a:pt x="553" y="1271"/>
                  </a:lnTo>
                  <a:lnTo>
                    <a:pt x="540" y="1273"/>
                  </a:lnTo>
                  <a:lnTo>
                    <a:pt x="526" y="1273"/>
                  </a:lnTo>
                  <a:lnTo>
                    <a:pt x="513" y="1273"/>
                  </a:lnTo>
                  <a:lnTo>
                    <a:pt x="500" y="1273"/>
                  </a:lnTo>
                  <a:lnTo>
                    <a:pt x="486" y="1273"/>
                  </a:lnTo>
                  <a:lnTo>
                    <a:pt x="473" y="1271"/>
                  </a:lnTo>
                  <a:lnTo>
                    <a:pt x="460" y="1269"/>
                  </a:lnTo>
                  <a:lnTo>
                    <a:pt x="446" y="1269"/>
                  </a:lnTo>
                  <a:lnTo>
                    <a:pt x="435" y="1268"/>
                  </a:lnTo>
                  <a:lnTo>
                    <a:pt x="420" y="1264"/>
                  </a:lnTo>
                  <a:lnTo>
                    <a:pt x="406" y="1262"/>
                  </a:lnTo>
                  <a:lnTo>
                    <a:pt x="393" y="1258"/>
                  </a:lnTo>
                  <a:lnTo>
                    <a:pt x="380" y="1256"/>
                  </a:lnTo>
                  <a:lnTo>
                    <a:pt x="368" y="1252"/>
                  </a:lnTo>
                  <a:lnTo>
                    <a:pt x="355" y="1247"/>
                  </a:lnTo>
                  <a:lnTo>
                    <a:pt x="342" y="1243"/>
                  </a:lnTo>
                  <a:lnTo>
                    <a:pt x="330" y="1237"/>
                  </a:lnTo>
                  <a:lnTo>
                    <a:pt x="317" y="1231"/>
                  </a:lnTo>
                  <a:lnTo>
                    <a:pt x="306" y="1226"/>
                  </a:lnTo>
                  <a:lnTo>
                    <a:pt x="292" y="1220"/>
                  </a:lnTo>
                  <a:lnTo>
                    <a:pt x="281" y="1212"/>
                  </a:lnTo>
                  <a:lnTo>
                    <a:pt x="270" y="1205"/>
                  </a:lnTo>
                  <a:lnTo>
                    <a:pt x="256" y="1197"/>
                  </a:lnTo>
                  <a:lnTo>
                    <a:pt x="245" y="1190"/>
                  </a:lnTo>
                  <a:lnTo>
                    <a:pt x="233" y="1182"/>
                  </a:lnTo>
                  <a:lnTo>
                    <a:pt x="222" y="1173"/>
                  </a:lnTo>
                  <a:lnTo>
                    <a:pt x="211" y="1163"/>
                  </a:lnTo>
                  <a:lnTo>
                    <a:pt x="199" y="1152"/>
                  </a:lnTo>
                  <a:lnTo>
                    <a:pt x="190" y="1142"/>
                  </a:lnTo>
                  <a:lnTo>
                    <a:pt x="178" y="1129"/>
                  </a:lnTo>
                  <a:lnTo>
                    <a:pt x="167" y="1117"/>
                  </a:lnTo>
                  <a:lnTo>
                    <a:pt x="157" y="1104"/>
                  </a:lnTo>
                  <a:lnTo>
                    <a:pt x="148" y="1093"/>
                  </a:lnTo>
                  <a:lnTo>
                    <a:pt x="138" y="1078"/>
                  </a:lnTo>
                  <a:lnTo>
                    <a:pt x="127" y="1064"/>
                  </a:lnTo>
                  <a:lnTo>
                    <a:pt x="119" y="1049"/>
                  </a:lnTo>
                  <a:lnTo>
                    <a:pt x="110" y="1034"/>
                  </a:lnTo>
                  <a:lnTo>
                    <a:pt x="100" y="1019"/>
                  </a:lnTo>
                  <a:lnTo>
                    <a:pt x="93" y="1002"/>
                  </a:lnTo>
                  <a:lnTo>
                    <a:pt x="83" y="984"/>
                  </a:lnTo>
                  <a:lnTo>
                    <a:pt x="78" y="967"/>
                  </a:lnTo>
                  <a:lnTo>
                    <a:pt x="64" y="937"/>
                  </a:lnTo>
                  <a:lnTo>
                    <a:pt x="53" y="910"/>
                  </a:lnTo>
                  <a:lnTo>
                    <a:pt x="43" y="882"/>
                  </a:lnTo>
                  <a:lnTo>
                    <a:pt x="36" y="855"/>
                  </a:lnTo>
                  <a:lnTo>
                    <a:pt x="28" y="829"/>
                  </a:lnTo>
                  <a:lnTo>
                    <a:pt x="21" y="804"/>
                  </a:lnTo>
                  <a:lnTo>
                    <a:pt x="15" y="779"/>
                  </a:lnTo>
                  <a:lnTo>
                    <a:pt x="11" y="755"/>
                  </a:lnTo>
                  <a:lnTo>
                    <a:pt x="7" y="730"/>
                  </a:lnTo>
                  <a:lnTo>
                    <a:pt x="3" y="705"/>
                  </a:lnTo>
                  <a:lnTo>
                    <a:pt x="1" y="682"/>
                  </a:lnTo>
                  <a:lnTo>
                    <a:pt x="1" y="660"/>
                  </a:lnTo>
                  <a:lnTo>
                    <a:pt x="0" y="637"/>
                  </a:lnTo>
                  <a:lnTo>
                    <a:pt x="1" y="616"/>
                  </a:lnTo>
                  <a:lnTo>
                    <a:pt x="1" y="595"/>
                  </a:lnTo>
                  <a:lnTo>
                    <a:pt x="3" y="574"/>
                  </a:lnTo>
                  <a:lnTo>
                    <a:pt x="5" y="551"/>
                  </a:lnTo>
                  <a:lnTo>
                    <a:pt x="9" y="532"/>
                  </a:lnTo>
                  <a:lnTo>
                    <a:pt x="13" y="511"/>
                  </a:lnTo>
                  <a:lnTo>
                    <a:pt x="17" y="494"/>
                  </a:lnTo>
                  <a:lnTo>
                    <a:pt x="22" y="473"/>
                  </a:lnTo>
                  <a:lnTo>
                    <a:pt x="28" y="456"/>
                  </a:lnTo>
                  <a:lnTo>
                    <a:pt x="34" y="439"/>
                  </a:lnTo>
                  <a:lnTo>
                    <a:pt x="40" y="422"/>
                  </a:lnTo>
                  <a:lnTo>
                    <a:pt x="47" y="405"/>
                  </a:lnTo>
                  <a:lnTo>
                    <a:pt x="55" y="388"/>
                  </a:lnTo>
                  <a:lnTo>
                    <a:pt x="62" y="371"/>
                  </a:lnTo>
                  <a:lnTo>
                    <a:pt x="72" y="358"/>
                  </a:lnTo>
                  <a:lnTo>
                    <a:pt x="79" y="340"/>
                  </a:lnTo>
                  <a:lnTo>
                    <a:pt x="89" y="327"/>
                  </a:lnTo>
                  <a:lnTo>
                    <a:pt x="98" y="312"/>
                  </a:lnTo>
                  <a:lnTo>
                    <a:pt x="110" y="299"/>
                  </a:lnTo>
                  <a:lnTo>
                    <a:pt x="119" y="283"/>
                  </a:lnTo>
                  <a:lnTo>
                    <a:pt x="129" y="272"/>
                  </a:lnTo>
                  <a:lnTo>
                    <a:pt x="138" y="259"/>
                  </a:lnTo>
                  <a:lnTo>
                    <a:pt x="150" y="245"/>
                  </a:lnTo>
                  <a:lnTo>
                    <a:pt x="159" y="234"/>
                  </a:lnTo>
                  <a:lnTo>
                    <a:pt x="171" y="223"/>
                  </a:lnTo>
                  <a:lnTo>
                    <a:pt x="182" y="211"/>
                  </a:lnTo>
                  <a:lnTo>
                    <a:pt x="194" y="202"/>
                  </a:lnTo>
                  <a:lnTo>
                    <a:pt x="203" y="190"/>
                  </a:lnTo>
                  <a:lnTo>
                    <a:pt x="216" y="179"/>
                  </a:lnTo>
                  <a:lnTo>
                    <a:pt x="226" y="169"/>
                  </a:lnTo>
                  <a:lnTo>
                    <a:pt x="237" y="160"/>
                  </a:lnTo>
                  <a:lnTo>
                    <a:pt x="249" y="150"/>
                  </a:lnTo>
                  <a:lnTo>
                    <a:pt x="260" y="143"/>
                  </a:lnTo>
                  <a:lnTo>
                    <a:pt x="271" y="135"/>
                  </a:lnTo>
                  <a:lnTo>
                    <a:pt x="283" y="128"/>
                  </a:lnTo>
                  <a:lnTo>
                    <a:pt x="292" y="118"/>
                  </a:lnTo>
                  <a:lnTo>
                    <a:pt x="304" y="112"/>
                  </a:lnTo>
                  <a:lnTo>
                    <a:pt x="313" y="105"/>
                  </a:lnTo>
                  <a:lnTo>
                    <a:pt x="325" y="97"/>
                  </a:lnTo>
                  <a:lnTo>
                    <a:pt x="334" y="92"/>
                  </a:lnTo>
                  <a:lnTo>
                    <a:pt x="344" y="86"/>
                  </a:lnTo>
                  <a:lnTo>
                    <a:pt x="353" y="80"/>
                  </a:lnTo>
                  <a:lnTo>
                    <a:pt x="363" y="76"/>
                  </a:lnTo>
                  <a:lnTo>
                    <a:pt x="370" y="71"/>
                  </a:lnTo>
                  <a:lnTo>
                    <a:pt x="380" y="67"/>
                  </a:lnTo>
                  <a:lnTo>
                    <a:pt x="387" y="63"/>
                  </a:lnTo>
                  <a:lnTo>
                    <a:pt x="395" y="59"/>
                  </a:lnTo>
                  <a:lnTo>
                    <a:pt x="403" y="55"/>
                  </a:lnTo>
                  <a:lnTo>
                    <a:pt x="408" y="52"/>
                  </a:lnTo>
                  <a:lnTo>
                    <a:pt x="414" y="50"/>
                  </a:lnTo>
                  <a:lnTo>
                    <a:pt x="422" y="46"/>
                  </a:lnTo>
                  <a:lnTo>
                    <a:pt x="425" y="44"/>
                  </a:lnTo>
                  <a:lnTo>
                    <a:pt x="431" y="42"/>
                  </a:lnTo>
                  <a:lnTo>
                    <a:pt x="437" y="38"/>
                  </a:lnTo>
                  <a:lnTo>
                    <a:pt x="444" y="37"/>
                  </a:lnTo>
                  <a:lnTo>
                    <a:pt x="452" y="35"/>
                  </a:lnTo>
                  <a:lnTo>
                    <a:pt x="460" y="31"/>
                  </a:lnTo>
                  <a:lnTo>
                    <a:pt x="467" y="29"/>
                  </a:lnTo>
                  <a:lnTo>
                    <a:pt x="477" y="27"/>
                  </a:lnTo>
                  <a:lnTo>
                    <a:pt x="484" y="25"/>
                  </a:lnTo>
                  <a:lnTo>
                    <a:pt x="494" y="21"/>
                  </a:lnTo>
                  <a:lnTo>
                    <a:pt x="503" y="19"/>
                  </a:lnTo>
                  <a:lnTo>
                    <a:pt x="513" y="18"/>
                  </a:lnTo>
                  <a:lnTo>
                    <a:pt x="522" y="14"/>
                  </a:lnTo>
                  <a:lnTo>
                    <a:pt x="534" y="14"/>
                  </a:lnTo>
                  <a:lnTo>
                    <a:pt x="545" y="12"/>
                  </a:lnTo>
                  <a:lnTo>
                    <a:pt x="557" y="10"/>
                  </a:lnTo>
                  <a:lnTo>
                    <a:pt x="566" y="8"/>
                  </a:lnTo>
                  <a:lnTo>
                    <a:pt x="578" y="6"/>
                  </a:lnTo>
                  <a:lnTo>
                    <a:pt x="589" y="4"/>
                  </a:lnTo>
                  <a:lnTo>
                    <a:pt x="602" y="4"/>
                  </a:lnTo>
                  <a:lnTo>
                    <a:pt x="614" y="2"/>
                  </a:lnTo>
                  <a:lnTo>
                    <a:pt x="627" y="2"/>
                  </a:lnTo>
                  <a:lnTo>
                    <a:pt x="638" y="2"/>
                  </a:lnTo>
                  <a:lnTo>
                    <a:pt x="652" y="2"/>
                  </a:lnTo>
                  <a:lnTo>
                    <a:pt x="663" y="0"/>
                  </a:lnTo>
                  <a:lnTo>
                    <a:pt x="676" y="0"/>
                  </a:lnTo>
                  <a:lnTo>
                    <a:pt x="690" y="0"/>
                  </a:lnTo>
                  <a:lnTo>
                    <a:pt x="703" y="2"/>
                  </a:lnTo>
                  <a:lnTo>
                    <a:pt x="716" y="2"/>
                  </a:lnTo>
                  <a:lnTo>
                    <a:pt x="730" y="2"/>
                  </a:lnTo>
                  <a:lnTo>
                    <a:pt x="743" y="4"/>
                  </a:lnTo>
                  <a:lnTo>
                    <a:pt x="756" y="6"/>
                  </a:lnTo>
                  <a:lnTo>
                    <a:pt x="770" y="8"/>
                  </a:lnTo>
                  <a:lnTo>
                    <a:pt x="783" y="8"/>
                  </a:lnTo>
                  <a:lnTo>
                    <a:pt x="796" y="12"/>
                  </a:lnTo>
                  <a:lnTo>
                    <a:pt x="809" y="14"/>
                  </a:lnTo>
                  <a:lnTo>
                    <a:pt x="823" y="16"/>
                  </a:lnTo>
                  <a:lnTo>
                    <a:pt x="836" y="19"/>
                  </a:lnTo>
                  <a:lnTo>
                    <a:pt x="849" y="21"/>
                  </a:lnTo>
                  <a:lnTo>
                    <a:pt x="863" y="25"/>
                  </a:lnTo>
                  <a:lnTo>
                    <a:pt x="874" y="29"/>
                  </a:lnTo>
                  <a:lnTo>
                    <a:pt x="887" y="35"/>
                  </a:lnTo>
                  <a:lnTo>
                    <a:pt x="901" y="38"/>
                  </a:lnTo>
                  <a:lnTo>
                    <a:pt x="914" y="44"/>
                  </a:lnTo>
                  <a:lnTo>
                    <a:pt x="925" y="48"/>
                  </a:lnTo>
                  <a:lnTo>
                    <a:pt x="939" y="55"/>
                  </a:lnTo>
                  <a:lnTo>
                    <a:pt x="950" y="61"/>
                  </a:lnTo>
                  <a:lnTo>
                    <a:pt x="963" y="69"/>
                  </a:lnTo>
                  <a:lnTo>
                    <a:pt x="975" y="74"/>
                  </a:lnTo>
                  <a:lnTo>
                    <a:pt x="986" y="82"/>
                  </a:lnTo>
                  <a:lnTo>
                    <a:pt x="998" y="90"/>
                  </a:lnTo>
                  <a:lnTo>
                    <a:pt x="1009" y="97"/>
                  </a:lnTo>
                  <a:lnTo>
                    <a:pt x="1020" y="105"/>
                  </a:lnTo>
                  <a:lnTo>
                    <a:pt x="1032" y="114"/>
                  </a:lnTo>
                  <a:lnTo>
                    <a:pt x="1041" y="124"/>
                  </a:lnTo>
                  <a:lnTo>
                    <a:pt x="1053" y="135"/>
                  </a:lnTo>
                  <a:lnTo>
                    <a:pt x="1060" y="145"/>
                  </a:lnTo>
                  <a:lnTo>
                    <a:pt x="1072" y="156"/>
                  </a:lnTo>
                  <a:lnTo>
                    <a:pt x="1079" y="168"/>
                  </a:lnTo>
                  <a:lnTo>
                    <a:pt x="1089" y="179"/>
                  </a:lnTo>
                  <a:lnTo>
                    <a:pt x="1098" y="190"/>
                  </a:lnTo>
                  <a:lnTo>
                    <a:pt x="1106" y="204"/>
                  </a:lnTo>
                  <a:lnTo>
                    <a:pt x="1114" y="219"/>
                  </a:lnTo>
                  <a:lnTo>
                    <a:pt x="1121" y="232"/>
                  </a:lnTo>
                  <a:lnTo>
                    <a:pt x="1127" y="245"/>
                  </a:lnTo>
                  <a:lnTo>
                    <a:pt x="1135" y="261"/>
                  </a:lnTo>
                  <a:lnTo>
                    <a:pt x="1140" y="274"/>
                  </a:lnTo>
                  <a:lnTo>
                    <a:pt x="1148" y="287"/>
                  </a:lnTo>
                  <a:lnTo>
                    <a:pt x="1152" y="301"/>
                  </a:lnTo>
                  <a:lnTo>
                    <a:pt x="1157" y="316"/>
                  </a:lnTo>
                  <a:lnTo>
                    <a:pt x="1161" y="329"/>
                  </a:lnTo>
                  <a:lnTo>
                    <a:pt x="1167" y="344"/>
                  </a:lnTo>
                  <a:lnTo>
                    <a:pt x="1171" y="358"/>
                  </a:lnTo>
                  <a:lnTo>
                    <a:pt x="1174" y="371"/>
                  </a:lnTo>
                  <a:lnTo>
                    <a:pt x="1178" y="384"/>
                  </a:lnTo>
                  <a:lnTo>
                    <a:pt x="1182" y="399"/>
                  </a:lnTo>
                  <a:lnTo>
                    <a:pt x="1184" y="413"/>
                  </a:lnTo>
                  <a:lnTo>
                    <a:pt x="1188" y="426"/>
                  </a:lnTo>
                  <a:lnTo>
                    <a:pt x="1190" y="439"/>
                  </a:lnTo>
                  <a:lnTo>
                    <a:pt x="1193" y="454"/>
                  </a:lnTo>
                  <a:lnTo>
                    <a:pt x="1195" y="468"/>
                  </a:lnTo>
                  <a:lnTo>
                    <a:pt x="1197" y="481"/>
                  </a:lnTo>
                  <a:lnTo>
                    <a:pt x="1197" y="494"/>
                  </a:lnTo>
                  <a:lnTo>
                    <a:pt x="1199" y="508"/>
                  </a:lnTo>
                  <a:lnTo>
                    <a:pt x="1199" y="521"/>
                  </a:lnTo>
                  <a:lnTo>
                    <a:pt x="1201" y="534"/>
                  </a:lnTo>
                  <a:lnTo>
                    <a:pt x="1201" y="548"/>
                  </a:lnTo>
                  <a:lnTo>
                    <a:pt x="1203" y="561"/>
                  </a:lnTo>
                  <a:lnTo>
                    <a:pt x="1201" y="572"/>
                  </a:lnTo>
                  <a:lnTo>
                    <a:pt x="1201" y="587"/>
                  </a:lnTo>
                  <a:lnTo>
                    <a:pt x="1201" y="599"/>
                  </a:lnTo>
                  <a:lnTo>
                    <a:pt x="1201" y="612"/>
                  </a:lnTo>
                  <a:lnTo>
                    <a:pt x="1199" y="625"/>
                  </a:lnTo>
                  <a:lnTo>
                    <a:pt x="1199" y="639"/>
                  </a:lnTo>
                  <a:lnTo>
                    <a:pt x="1199" y="650"/>
                  </a:lnTo>
                  <a:lnTo>
                    <a:pt x="1197" y="663"/>
                  </a:lnTo>
                  <a:lnTo>
                    <a:pt x="1195" y="675"/>
                  </a:lnTo>
                  <a:lnTo>
                    <a:pt x="1193" y="688"/>
                  </a:lnTo>
                  <a:lnTo>
                    <a:pt x="1192" y="699"/>
                  </a:lnTo>
                  <a:lnTo>
                    <a:pt x="1190" y="711"/>
                  </a:lnTo>
                  <a:lnTo>
                    <a:pt x="1188" y="722"/>
                  </a:lnTo>
                  <a:lnTo>
                    <a:pt x="1184" y="736"/>
                  </a:lnTo>
                  <a:lnTo>
                    <a:pt x="1182" y="747"/>
                  </a:lnTo>
                  <a:lnTo>
                    <a:pt x="1180" y="758"/>
                  </a:lnTo>
                  <a:lnTo>
                    <a:pt x="1176" y="770"/>
                  </a:lnTo>
                  <a:lnTo>
                    <a:pt x="1173" y="781"/>
                  </a:lnTo>
                  <a:lnTo>
                    <a:pt x="1171" y="793"/>
                  </a:lnTo>
                  <a:lnTo>
                    <a:pt x="1167" y="804"/>
                  </a:lnTo>
                  <a:lnTo>
                    <a:pt x="1165" y="813"/>
                  </a:lnTo>
                  <a:lnTo>
                    <a:pt x="1161" y="825"/>
                  </a:lnTo>
                  <a:lnTo>
                    <a:pt x="1157" y="834"/>
                  </a:lnTo>
                  <a:lnTo>
                    <a:pt x="1154" y="846"/>
                  </a:lnTo>
                  <a:lnTo>
                    <a:pt x="1150" y="855"/>
                  </a:lnTo>
                  <a:lnTo>
                    <a:pt x="1146" y="865"/>
                  </a:lnTo>
                  <a:lnTo>
                    <a:pt x="1142" y="876"/>
                  </a:lnTo>
                  <a:lnTo>
                    <a:pt x="1138" y="886"/>
                  </a:lnTo>
                  <a:lnTo>
                    <a:pt x="1135" y="895"/>
                  </a:lnTo>
                  <a:lnTo>
                    <a:pt x="1131" y="905"/>
                  </a:lnTo>
                  <a:lnTo>
                    <a:pt x="1127" y="914"/>
                  </a:lnTo>
                  <a:lnTo>
                    <a:pt x="1123" y="924"/>
                  </a:lnTo>
                  <a:lnTo>
                    <a:pt x="1117" y="931"/>
                  </a:lnTo>
                  <a:lnTo>
                    <a:pt x="1114" y="941"/>
                  </a:lnTo>
                  <a:lnTo>
                    <a:pt x="1110" y="950"/>
                  </a:lnTo>
                  <a:lnTo>
                    <a:pt x="1104" y="960"/>
                  </a:lnTo>
                  <a:lnTo>
                    <a:pt x="1100" y="967"/>
                  </a:lnTo>
                  <a:lnTo>
                    <a:pt x="1097" y="975"/>
                  </a:lnTo>
                  <a:lnTo>
                    <a:pt x="1093" y="983"/>
                  </a:lnTo>
                  <a:lnTo>
                    <a:pt x="1089" y="992"/>
                  </a:lnTo>
                  <a:lnTo>
                    <a:pt x="1053" y="1028"/>
                  </a:lnTo>
                  <a:close/>
                </a:path>
              </a:pathLst>
            </a:custGeom>
            <a:solidFill>
              <a:srgbClr val="99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55"/>
            <p:cNvSpPr>
              <a:spLocks/>
            </p:cNvSpPr>
            <p:nvPr/>
          </p:nvSpPr>
          <p:spPr bwMode="auto">
            <a:xfrm>
              <a:off x="5060951" y="3370263"/>
              <a:ext cx="787400" cy="836613"/>
            </a:xfrm>
            <a:custGeom>
              <a:avLst/>
              <a:gdLst>
                <a:gd name="T0" fmla="*/ 2147483647 w 990"/>
                <a:gd name="T1" fmla="*/ 2147483647 h 1055"/>
                <a:gd name="T2" fmla="*/ 2147483647 w 990"/>
                <a:gd name="T3" fmla="*/ 2147483647 h 1055"/>
                <a:gd name="T4" fmla="*/ 2147483647 w 990"/>
                <a:gd name="T5" fmla="*/ 2147483647 h 1055"/>
                <a:gd name="T6" fmla="*/ 2147483647 w 990"/>
                <a:gd name="T7" fmla="*/ 2147483647 h 1055"/>
                <a:gd name="T8" fmla="*/ 2147483647 w 990"/>
                <a:gd name="T9" fmla="*/ 2147483647 h 1055"/>
                <a:gd name="T10" fmla="*/ 2147483647 w 990"/>
                <a:gd name="T11" fmla="*/ 2147483647 h 1055"/>
                <a:gd name="T12" fmla="*/ 2147483647 w 990"/>
                <a:gd name="T13" fmla="*/ 2147483647 h 1055"/>
                <a:gd name="T14" fmla="*/ 2147483647 w 990"/>
                <a:gd name="T15" fmla="*/ 2147483647 h 1055"/>
                <a:gd name="T16" fmla="*/ 2147483647 w 990"/>
                <a:gd name="T17" fmla="*/ 2147483647 h 1055"/>
                <a:gd name="T18" fmla="*/ 2147483647 w 990"/>
                <a:gd name="T19" fmla="*/ 2147483647 h 1055"/>
                <a:gd name="T20" fmla="*/ 2147483647 w 990"/>
                <a:gd name="T21" fmla="*/ 2147483647 h 1055"/>
                <a:gd name="T22" fmla="*/ 2147483647 w 990"/>
                <a:gd name="T23" fmla="*/ 2147483647 h 1055"/>
                <a:gd name="T24" fmla="*/ 2147483647 w 990"/>
                <a:gd name="T25" fmla="*/ 2147483647 h 1055"/>
                <a:gd name="T26" fmla="*/ 2147483647 w 990"/>
                <a:gd name="T27" fmla="*/ 2147483647 h 1055"/>
                <a:gd name="T28" fmla="*/ 2147483647 w 990"/>
                <a:gd name="T29" fmla="*/ 2147483647 h 1055"/>
                <a:gd name="T30" fmla="*/ 0 w 990"/>
                <a:gd name="T31" fmla="*/ 2147483647 h 1055"/>
                <a:gd name="T32" fmla="*/ 2147483647 w 990"/>
                <a:gd name="T33" fmla="*/ 2147483647 h 1055"/>
                <a:gd name="T34" fmla="*/ 2147483647 w 990"/>
                <a:gd name="T35" fmla="*/ 2147483647 h 1055"/>
                <a:gd name="T36" fmla="*/ 2147483647 w 990"/>
                <a:gd name="T37" fmla="*/ 2147483647 h 1055"/>
                <a:gd name="T38" fmla="*/ 2147483647 w 990"/>
                <a:gd name="T39" fmla="*/ 2147483647 h 1055"/>
                <a:gd name="T40" fmla="*/ 2147483647 w 990"/>
                <a:gd name="T41" fmla="*/ 2147483647 h 1055"/>
                <a:gd name="T42" fmla="*/ 2147483647 w 990"/>
                <a:gd name="T43" fmla="*/ 2147483647 h 1055"/>
                <a:gd name="T44" fmla="*/ 2147483647 w 990"/>
                <a:gd name="T45" fmla="*/ 2147483647 h 1055"/>
                <a:gd name="T46" fmla="*/ 2147483647 w 990"/>
                <a:gd name="T47" fmla="*/ 2147483647 h 1055"/>
                <a:gd name="T48" fmla="*/ 2147483647 w 990"/>
                <a:gd name="T49" fmla="*/ 2147483647 h 1055"/>
                <a:gd name="T50" fmla="*/ 2147483647 w 990"/>
                <a:gd name="T51" fmla="*/ 2147483647 h 1055"/>
                <a:gd name="T52" fmla="*/ 2147483647 w 990"/>
                <a:gd name="T53" fmla="*/ 2147483647 h 1055"/>
                <a:gd name="T54" fmla="*/ 2147483647 w 990"/>
                <a:gd name="T55" fmla="*/ 2147483647 h 1055"/>
                <a:gd name="T56" fmla="*/ 2147483647 w 990"/>
                <a:gd name="T57" fmla="*/ 2147483647 h 1055"/>
                <a:gd name="T58" fmla="*/ 2147483647 w 990"/>
                <a:gd name="T59" fmla="*/ 2147483647 h 1055"/>
                <a:gd name="T60" fmla="*/ 2147483647 w 990"/>
                <a:gd name="T61" fmla="*/ 2147483647 h 1055"/>
                <a:gd name="T62" fmla="*/ 2147483647 w 990"/>
                <a:gd name="T63" fmla="*/ 2147483647 h 1055"/>
                <a:gd name="T64" fmla="*/ 2147483647 w 990"/>
                <a:gd name="T65" fmla="*/ 2147483647 h 1055"/>
                <a:gd name="T66" fmla="*/ 2147483647 w 990"/>
                <a:gd name="T67" fmla="*/ 2147483647 h 1055"/>
                <a:gd name="T68" fmla="*/ 2147483647 w 990"/>
                <a:gd name="T69" fmla="*/ 2147483647 h 1055"/>
                <a:gd name="T70" fmla="*/ 2147483647 w 990"/>
                <a:gd name="T71" fmla="*/ 2147483647 h 1055"/>
                <a:gd name="T72" fmla="*/ 2147483647 w 990"/>
                <a:gd name="T73" fmla="*/ 2147483647 h 1055"/>
                <a:gd name="T74" fmla="*/ 2147483647 w 990"/>
                <a:gd name="T75" fmla="*/ 2147483647 h 1055"/>
                <a:gd name="T76" fmla="*/ 2147483647 w 990"/>
                <a:gd name="T77" fmla="*/ 2147483647 h 1055"/>
                <a:gd name="T78" fmla="*/ 2147483647 w 990"/>
                <a:gd name="T79" fmla="*/ 2147483647 h 1055"/>
                <a:gd name="T80" fmla="*/ 2147483647 w 990"/>
                <a:gd name="T81" fmla="*/ 2147483647 h 1055"/>
                <a:gd name="T82" fmla="*/ 2147483647 w 990"/>
                <a:gd name="T83" fmla="*/ 2147483647 h 1055"/>
                <a:gd name="T84" fmla="*/ 2147483647 w 990"/>
                <a:gd name="T85" fmla="*/ 2147483647 h 1055"/>
                <a:gd name="T86" fmla="*/ 2147483647 w 990"/>
                <a:gd name="T87" fmla="*/ 2147483647 h 1055"/>
                <a:gd name="T88" fmla="*/ 2147483647 w 990"/>
                <a:gd name="T89" fmla="*/ 2147483647 h 1055"/>
                <a:gd name="T90" fmla="*/ 2147483647 w 990"/>
                <a:gd name="T91" fmla="*/ 2147483647 h 1055"/>
                <a:gd name="T92" fmla="*/ 2147483647 w 990"/>
                <a:gd name="T93" fmla="*/ 2147483647 h 1055"/>
                <a:gd name="T94" fmla="*/ 2147483647 w 990"/>
                <a:gd name="T95" fmla="*/ 2147483647 h 1055"/>
                <a:gd name="T96" fmla="*/ 2147483647 w 990"/>
                <a:gd name="T97" fmla="*/ 2147483647 h 1055"/>
                <a:gd name="T98" fmla="*/ 2147483647 w 990"/>
                <a:gd name="T99" fmla="*/ 2147483647 h 1055"/>
                <a:gd name="T100" fmla="*/ 2147483647 w 990"/>
                <a:gd name="T101" fmla="*/ 2147483647 h 1055"/>
                <a:gd name="T102" fmla="*/ 2147483647 w 990"/>
                <a:gd name="T103" fmla="*/ 2147483647 h 1055"/>
                <a:gd name="T104" fmla="*/ 2147483647 w 990"/>
                <a:gd name="T105" fmla="*/ 2147483647 h 1055"/>
                <a:gd name="T106" fmla="*/ 2147483647 w 990"/>
                <a:gd name="T107" fmla="*/ 2147483647 h 1055"/>
                <a:gd name="T108" fmla="*/ 2147483647 w 990"/>
                <a:gd name="T109" fmla="*/ 2147483647 h 1055"/>
                <a:gd name="T110" fmla="*/ 2147483647 w 990"/>
                <a:gd name="T111" fmla="*/ 2147483647 h 10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90" h="1055">
                  <a:moveTo>
                    <a:pt x="756" y="963"/>
                  </a:moveTo>
                  <a:lnTo>
                    <a:pt x="754" y="963"/>
                  </a:lnTo>
                  <a:lnTo>
                    <a:pt x="751" y="965"/>
                  </a:lnTo>
                  <a:lnTo>
                    <a:pt x="747" y="967"/>
                  </a:lnTo>
                  <a:lnTo>
                    <a:pt x="743" y="969"/>
                  </a:lnTo>
                  <a:lnTo>
                    <a:pt x="739" y="971"/>
                  </a:lnTo>
                  <a:lnTo>
                    <a:pt x="735" y="975"/>
                  </a:lnTo>
                  <a:lnTo>
                    <a:pt x="730" y="977"/>
                  </a:lnTo>
                  <a:lnTo>
                    <a:pt x="724" y="981"/>
                  </a:lnTo>
                  <a:lnTo>
                    <a:pt x="716" y="984"/>
                  </a:lnTo>
                  <a:lnTo>
                    <a:pt x="711" y="988"/>
                  </a:lnTo>
                  <a:lnTo>
                    <a:pt x="703" y="992"/>
                  </a:lnTo>
                  <a:lnTo>
                    <a:pt x="695" y="996"/>
                  </a:lnTo>
                  <a:lnTo>
                    <a:pt x="686" y="1000"/>
                  </a:lnTo>
                  <a:lnTo>
                    <a:pt x="678" y="1003"/>
                  </a:lnTo>
                  <a:lnTo>
                    <a:pt x="667" y="1007"/>
                  </a:lnTo>
                  <a:lnTo>
                    <a:pt x="657" y="1011"/>
                  </a:lnTo>
                  <a:lnTo>
                    <a:pt x="648" y="1015"/>
                  </a:lnTo>
                  <a:lnTo>
                    <a:pt x="637" y="1019"/>
                  </a:lnTo>
                  <a:lnTo>
                    <a:pt x="625" y="1022"/>
                  </a:lnTo>
                  <a:lnTo>
                    <a:pt x="616" y="1026"/>
                  </a:lnTo>
                  <a:lnTo>
                    <a:pt x="602" y="1030"/>
                  </a:lnTo>
                  <a:lnTo>
                    <a:pt x="591" y="1036"/>
                  </a:lnTo>
                  <a:lnTo>
                    <a:pt x="578" y="1038"/>
                  </a:lnTo>
                  <a:lnTo>
                    <a:pt x="566" y="1039"/>
                  </a:lnTo>
                  <a:lnTo>
                    <a:pt x="553" y="1043"/>
                  </a:lnTo>
                  <a:lnTo>
                    <a:pt x="540" y="1047"/>
                  </a:lnTo>
                  <a:lnTo>
                    <a:pt x="526" y="1047"/>
                  </a:lnTo>
                  <a:lnTo>
                    <a:pt x="513" y="1051"/>
                  </a:lnTo>
                  <a:lnTo>
                    <a:pt x="500" y="1053"/>
                  </a:lnTo>
                  <a:lnTo>
                    <a:pt x="484" y="1055"/>
                  </a:lnTo>
                  <a:lnTo>
                    <a:pt x="469" y="1055"/>
                  </a:lnTo>
                  <a:lnTo>
                    <a:pt x="456" y="1055"/>
                  </a:lnTo>
                  <a:lnTo>
                    <a:pt x="441" y="1055"/>
                  </a:lnTo>
                  <a:lnTo>
                    <a:pt x="426" y="1055"/>
                  </a:lnTo>
                  <a:lnTo>
                    <a:pt x="410" y="1053"/>
                  </a:lnTo>
                  <a:lnTo>
                    <a:pt x="395" y="1051"/>
                  </a:lnTo>
                  <a:lnTo>
                    <a:pt x="380" y="1049"/>
                  </a:lnTo>
                  <a:lnTo>
                    <a:pt x="365" y="1047"/>
                  </a:lnTo>
                  <a:lnTo>
                    <a:pt x="349" y="1041"/>
                  </a:lnTo>
                  <a:lnTo>
                    <a:pt x="334" y="1038"/>
                  </a:lnTo>
                  <a:lnTo>
                    <a:pt x="319" y="1034"/>
                  </a:lnTo>
                  <a:lnTo>
                    <a:pt x="304" y="1028"/>
                  </a:lnTo>
                  <a:lnTo>
                    <a:pt x="287" y="1020"/>
                  </a:lnTo>
                  <a:lnTo>
                    <a:pt x="272" y="1015"/>
                  </a:lnTo>
                  <a:lnTo>
                    <a:pt x="256" y="1007"/>
                  </a:lnTo>
                  <a:lnTo>
                    <a:pt x="243" y="998"/>
                  </a:lnTo>
                  <a:lnTo>
                    <a:pt x="226" y="988"/>
                  </a:lnTo>
                  <a:lnTo>
                    <a:pt x="211" y="977"/>
                  </a:lnTo>
                  <a:lnTo>
                    <a:pt x="196" y="965"/>
                  </a:lnTo>
                  <a:lnTo>
                    <a:pt x="180" y="952"/>
                  </a:lnTo>
                  <a:lnTo>
                    <a:pt x="165" y="939"/>
                  </a:lnTo>
                  <a:lnTo>
                    <a:pt x="150" y="925"/>
                  </a:lnTo>
                  <a:lnTo>
                    <a:pt x="137" y="910"/>
                  </a:lnTo>
                  <a:lnTo>
                    <a:pt x="121" y="893"/>
                  </a:lnTo>
                  <a:lnTo>
                    <a:pt x="106" y="876"/>
                  </a:lnTo>
                  <a:lnTo>
                    <a:pt x="93" y="857"/>
                  </a:lnTo>
                  <a:lnTo>
                    <a:pt x="78" y="836"/>
                  </a:lnTo>
                  <a:lnTo>
                    <a:pt x="66" y="817"/>
                  </a:lnTo>
                  <a:lnTo>
                    <a:pt x="51" y="794"/>
                  </a:lnTo>
                  <a:lnTo>
                    <a:pt x="40" y="770"/>
                  </a:lnTo>
                  <a:lnTo>
                    <a:pt x="26" y="747"/>
                  </a:lnTo>
                  <a:lnTo>
                    <a:pt x="13" y="720"/>
                  </a:lnTo>
                  <a:lnTo>
                    <a:pt x="13" y="718"/>
                  </a:lnTo>
                  <a:lnTo>
                    <a:pt x="11" y="715"/>
                  </a:lnTo>
                  <a:lnTo>
                    <a:pt x="11" y="711"/>
                  </a:lnTo>
                  <a:lnTo>
                    <a:pt x="11" y="707"/>
                  </a:lnTo>
                  <a:lnTo>
                    <a:pt x="9" y="703"/>
                  </a:lnTo>
                  <a:lnTo>
                    <a:pt x="9" y="697"/>
                  </a:lnTo>
                  <a:lnTo>
                    <a:pt x="7" y="692"/>
                  </a:lnTo>
                  <a:lnTo>
                    <a:pt x="7" y="686"/>
                  </a:lnTo>
                  <a:lnTo>
                    <a:pt x="7" y="678"/>
                  </a:lnTo>
                  <a:lnTo>
                    <a:pt x="5" y="673"/>
                  </a:lnTo>
                  <a:lnTo>
                    <a:pt x="5" y="665"/>
                  </a:lnTo>
                  <a:lnTo>
                    <a:pt x="3" y="656"/>
                  </a:lnTo>
                  <a:lnTo>
                    <a:pt x="3" y="648"/>
                  </a:lnTo>
                  <a:lnTo>
                    <a:pt x="3" y="639"/>
                  </a:lnTo>
                  <a:lnTo>
                    <a:pt x="2" y="629"/>
                  </a:lnTo>
                  <a:lnTo>
                    <a:pt x="2" y="620"/>
                  </a:lnTo>
                  <a:lnTo>
                    <a:pt x="0" y="608"/>
                  </a:lnTo>
                  <a:lnTo>
                    <a:pt x="0" y="599"/>
                  </a:lnTo>
                  <a:lnTo>
                    <a:pt x="0" y="587"/>
                  </a:lnTo>
                  <a:lnTo>
                    <a:pt x="0" y="576"/>
                  </a:lnTo>
                  <a:lnTo>
                    <a:pt x="0" y="564"/>
                  </a:lnTo>
                  <a:lnTo>
                    <a:pt x="2" y="553"/>
                  </a:lnTo>
                  <a:lnTo>
                    <a:pt x="2" y="540"/>
                  </a:lnTo>
                  <a:lnTo>
                    <a:pt x="2" y="526"/>
                  </a:lnTo>
                  <a:lnTo>
                    <a:pt x="3" y="515"/>
                  </a:lnTo>
                  <a:lnTo>
                    <a:pt x="5" y="502"/>
                  </a:lnTo>
                  <a:lnTo>
                    <a:pt x="7" y="487"/>
                  </a:lnTo>
                  <a:lnTo>
                    <a:pt x="7" y="475"/>
                  </a:lnTo>
                  <a:lnTo>
                    <a:pt x="11" y="462"/>
                  </a:lnTo>
                  <a:lnTo>
                    <a:pt x="13" y="449"/>
                  </a:lnTo>
                  <a:lnTo>
                    <a:pt x="17" y="433"/>
                  </a:lnTo>
                  <a:lnTo>
                    <a:pt x="19" y="420"/>
                  </a:lnTo>
                  <a:lnTo>
                    <a:pt x="23" y="405"/>
                  </a:lnTo>
                  <a:lnTo>
                    <a:pt x="26" y="392"/>
                  </a:lnTo>
                  <a:lnTo>
                    <a:pt x="28" y="376"/>
                  </a:lnTo>
                  <a:lnTo>
                    <a:pt x="34" y="363"/>
                  </a:lnTo>
                  <a:lnTo>
                    <a:pt x="40" y="350"/>
                  </a:lnTo>
                  <a:lnTo>
                    <a:pt x="45" y="337"/>
                  </a:lnTo>
                  <a:lnTo>
                    <a:pt x="49" y="321"/>
                  </a:lnTo>
                  <a:lnTo>
                    <a:pt x="55" y="306"/>
                  </a:lnTo>
                  <a:lnTo>
                    <a:pt x="62" y="293"/>
                  </a:lnTo>
                  <a:lnTo>
                    <a:pt x="70" y="280"/>
                  </a:lnTo>
                  <a:lnTo>
                    <a:pt x="78" y="264"/>
                  </a:lnTo>
                  <a:lnTo>
                    <a:pt x="85" y="251"/>
                  </a:lnTo>
                  <a:lnTo>
                    <a:pt x="95" y="238"/>
                  </a:lnTo>
                  <a:lnTo>
                    <a:pt x="104" y="226"/>
                  </a:lnTo>
                  <a:lnTo>
                    <a:pt x="114" y="211"/>
                  </a:lnTo>
                  <a:lnTo>
                    <a:pt x="123" y="200"/>
                  </a:lnTo>
                  <a:lnTo>
                    <a:pt x="135" y="185"/>
                  </a:lnTo>
                  <a:lnTo>
                    <a:pt x="146" y="173"/>
                  </a:lnTo>
                  <a:lnTo>
                    <a:pt x="159" y="162"/>
                  </a:lnTo>
                  <a:lnTo>
                    <a:pt x="171" y="148"/>
                  </a:lnTo>
                  <a:lnTo>
                    <a:pt x="184" y="137"/>
                  </a:lnTo>
                  <a:lnTo>
                    <a:pt x="199" y="126"/>
                  </a:lnTo>
                  <a:lnTo>
                    <a:pt x="215" y="114"/>
                  </a:lnTo>
                  <a:lnTo>
                    <a:pt x="230" y="103"/>
                  </a:lnTo>
                  <a:lnTo>
                    <a:pt x="245" y="93"/>
                  </a:lnTo>
                  <a:lnTo>
                    <a:pt x="262" y="84"/>
                  </a:lnTo>
                  <a:lnTo>
                    <a:pt x="279" y="74"/>
                  </a:lnTo>
                  <a:lnTo>
                    <a:pt x="298" y="65"/>
                  </a:lnTo>
                  <a:lnTo>
                    <a:pt x="317" y="55"/>
                  </a:lnTo>
                  <a:lnTo>
                    <a:pt x="338" y="50"/>
                  </a:lnTo>
                  <a:lnTo>
                    <a:pt x="357" y="40"/>
                  </a:lnTo>
                  <a:lnTo>
                    <a:pt x="378" y="34"/>
                  </a:lnTo>
                  <a:lnTo>
                    <a:pt x="395" y="27"/>
                  </a:lnTo>
                  <a:lnTo>
                    <a:pt x="416" y="23"/>
                  </a:lnTo>
                  <a:lnTo>
                    <a:pt x="433" y="17"/>
                  </a:lnTo>
                  <a:lnTo>
                    <a:pt x="452" y="12"/>
                  </a:lnTo>
                  <a:lnTo>
                    <a:pt x="469" y="10"/>
                  </a:lnTo>
                  <a:lnTo>
                    <a:pt x="488" y="6"/>
                  </a:lnTo>
                  <a:lnTo>
                    <a:pt x="505" y="4"/>
                  </a:lnTo>
                  <a:lnTo>
                    <a:pt x="522" y="2"/>
                  </a:lnTo>
                  <a:lnTo>
                    <a:pt x="538" y="0"/>
                  </a:lnTo>
                  <a:lnTo>
                    <a:pt x="555" y="0"/>
                  </a:lnTo>
                  <a:lnTo>
                    <a:pt x="570" y="0"/>
                  </a:lnTo>
                  <a:lnTo>
                    <a:pt x="585" y="0"/>
                  </a:lnTo>
                  <a:lnTo>
                    <a:pt x="600" y="2"/>
                  </a:lnTo>
                  <a:lnTo>
                    <a:pt x="616" y="4"/>
                  </a:lnTo>
                  <a:lnTo>
                    <a:pt x="631" y="6"/>
                  </a:lnTo>
                  <a:lnTo>
                    <a:pt x="644" y="8"/>
                  </a:lnTo>
                  <a:lnTo>
                    <a:pt x="657" y="10"/>
                  </a:lnTo>
                  <a:lnTo>
                    <a:pt x="671" y="14"/>
                  </a:lnTo>
                  <a:lnTo>
                    <a:pt x="684" y="17"/>
                  </a:lnTo>
                  <a:lnTo>
                    <a:pt x="697" y="21"/>
                  </a:lnTo>
                  <a:lnTo>
                    <a:pt x="709" y="25"/>
                  </a:lnTo>
                  <a:lnTo>
                    <a:pt x="722" y="31"/>
                  </a:lnTo>
                  <a:lnTo>
                    <a:pt x="734" y="34"/>
                  </a:lnTo>
                  <a:lnTo>
                    <a:pt x="745" y="38"/>
                  </a:lnTo>
                  <a:lnTo>
                    <a:pt x="754" y="46"/>
                  </a:lnTo>
                  <a:lnTo>
                    <a:pt x="766" y="52"/>
                  </a:lnTo>
                  <a:lnTo>
                    <a:pt x="775" y="55"/>
                  </a:lnTo>
                  <a:lnTo>
                    <a:pt x="787" y="61"/>
                  </a:lnTo>
                  <a:lnTo>
                    <a:pt x="796" y="67"/>
                  </a:lnTo>
                  <a:lnTo>
                    <a:pt x="808" y="74"/>
                  </a:lnTo>
                  <a:lnTo>
                    <a:pt x="815" y="80"/>
                  </a:lnTo>
                  <a:lnTo>
                    <a:pt x="825" y="88"/>
                  </a:lnTo>
                  <a:lnTo>
                    <a:pt x="832" y="93"/>
                  </a:lnTo>
                  <a:lnTo>
                    <a:pt x="840" y="101"/>
                  </a:lnTo>
                  <a:lnTo>
                    <a:pt x="848" y="107"/>
                  </a:lnTo>
                  <a:lnTo>
                    <a:pt x="855" y="112"/>
                  </a:lnTo>
                  <a:lnTo>
                    <a:pt x="863" y="120"/>
                  </a:lnTo>
                  <a:lnTo>
                    <a:pt x="870" y="128"/>
                  </a:lnTo>
                  <a:lnTo>
                    <a:pt x="876" y="133"/>
                  </a:lnTo>
                  <a:lnTo>
                    <a:pt x="884" y="139"/>
                  </a:lnTo>
                  <a:lnTo>
                    <a:pt x="889" y="145"/>
                  </a:lnTo>
                  <a:lnTo>
                    <a:pt x="895" y="152"/>
                  </a:lnTo>
                  <a:lnTo>
                    <a:pt x="901" y="158"/>
                  </a:lnTo>
                  <a:lnTo>
                    <a:pt x="905" y="164"/>
                  </a:lnTo>
                  <a:lnTo>
                    <a:pt x="910" y="171"/>
                  </a:lnTo>
                  <a:lnTo>
                    <a:pt x="916" y="177"/>
                  </a:lnTo>
                  <a:lnTo>
                    <a:pt x="920" y="183"/>
                  </a:lnTo>
                  <a:lnTo>
                    <a:pt x="924" y="186"/>
                  </a:lnTo>
                  <a:lnTo>
                    <a:pt x="927" y="192"/>
                  </a:lnTo>
                  <a:lnTo>
                    <a:pt x="931" y="198"/>
                  </a:lnTo>
                  <a:lnTo>
                    <a:pt x="933" y="202"/>
                  </a:lnTo>
                  <a:lnTo>
                    <a:pt x="937" y="205"/>
                  </a:lnTo>
                  <a:lnTo>
                    <a:pt x="939" y="211"/>
                  </a:lnTo>
                  <a:lnTo>
                    <a:pt x="943" y="215"/>
                  </a:lnTo>
                  <a:lnTo>
                    <a:pt x="945" y="221"/>
                  </a:lnTo>
                  <a:lnTo>
                    <a:pt x="948" y="226"/>
                  </a:lnTo>
                  <a:lnTo>
                    <a:pt x="950" y="228"/>
                  </a:lnTo>
                  <a:lnTo>
                    <a:pt x="950" y="230"/>
                  </a:lnTo>
                  <a:lnTo>
                    <a:pt x="950" y="232"/>
                  </a:lnTo>
                  <a:lnTo>
                    <a:pt x="954" y="238"/>
                  </a:lnTo>
                  <a:lnTo>
                    <a:pt x="956" y="242"/>
                  </a:lnTo>
                  <a:lnTo>
                    <a:pt x="958" y="247"/>
                  </a:lnTo>
                  <a:lnTo>
                    <a:pt x="962" y="255"/>
                  </a:lnTo>
                  <a:lnTo>
                    <a:pt x="965" y="262"/>
                  </a:lnTo>
                  <a:lnTo>
                    <a:pt x="965" y="266"/>
                  </a:lnTo>
                  <a:lnTo>
                    <a:pt x="967" y="270"/>
                  </a:lnTo>
                  <a:lnTo>
                    <a:pt x="967" y="274"/>
                  </a:lnTo>
                  <a:lnTo>
                    <a:pt x="969" y="280"/>
                  </a:lnTo>
                  <a:lnTo>
                    <a:pt x="971" y="283"/>
                  </a:lnTo>
                  <a:lnTo>
                    <a:pt x="973" y="289"/>
                  </a:lnTo>
                  <a:lnTo>
                    <a:pt x="973" y="295"/>
                  </a:lnTo>
                  <a:lnTo>
                    <a:pt x="977" y="300"/>
                  </a:lnTo>
                  <a:lnTo>
                    <a:pt x="977" y="306"/>
                  </a:lnTo>
                  <a:lnTo>
                    <a:pt x="979" y="314"/>
                  </a:lnTo>
                  <a:lnTo>
                    <a:pt x="979" y="319"/>
                  </a:lnTo>
                  <a:lnTo>
                    <a:pt x="981" y="327"/>
                  </a:lnTo>
                  <a:lnTo>
                    <a:pt x="983" y="333"/>
                  </a:lnTo>
                  <a:lnTo>
                    <a:pt x="983" y="340"/>
                  </a:lnTo>
                  <a:lnTo>
                    <a:pt x="984" y="348"/>
                  </a:lnTo>
                  <a:lnTo>
                    <a:pt x="986" y="356"/>
                  </a:lnTo>
                  <a:lnTo>
                    <a:pt x="986" y="363"/>
                  </a:lnTo>
                  <a:lnTo>
                    <a:pt x="986" y="371"/>
                  </a:lnTo>
                  <a:lnTo>
                    <a:pt x="988" y="378"/>
                  </a:lnTo>
                  <a:lnTo>
                    <a:pt x="988" y="388"/>
                  </a:lnTo>
                  <a:lnTo>
                    <a:pt x="988" y="395"/>
                  </a:lnTo>
                  <a:lnTo>
                    <a:pt x="988" y="405"/>
                  </a:lnTo>
                  <a:lnTo>
                    <a:pt x="988" y="414"/>
                  </a:lnTo>
                  <a:lnTo>
                    <a:pt x="990" y="424"/>
                  </a:lnTo>
                  <a:lnTo>
                    <a:pt x="988" y="433"/>
                  </a:lnTo>
                  <a:lnTo>
                    <a:pt x="988" y="443"/>
                  </a:lnTo>
                  <a:lnTo>
                    <a:pt x="988" y="452"/>
                  </a:lnTo>
                  <a:lnTo>
                    <a:pt x="988" y="464"/>
                  </a:lnTo>
                  <a:lnTo>
                    <a:pt x="988" y="473"/>
                  </a:lnTo>
                  <a:lnTo>
                    <a:pt x="986" y="485"/>
                  </a:lnTo>
                  <a:lnTo>
                    <a:pt x="986" y="494"/>
                  </a:lnTo>
                  <a:lnTo>
                    <a:pt x="984" y="508"/>
                  </a:lnTo>
                  <a:lnTo>
                    <a:pt x="983" y="517"/>
                  </a:lnTo>
                  <a:lnTo>
                    <a:pt x="981" y="528"/>
                  </a:lnTo>
                  <a:lnTo>
                    <a:pt x="979" y="540"/>
                  </a:lnTo>
                  <a:lnTo>
                    <a:pt x="977" y="553"/>
                  </a:lnTo>
                  <a:lnTo>
                    <a:pt x="973" y="564"/>
                  </a:lnTo>
                  <a:lnTo>
                    <a:pt x="971" y="576"/>
                  </a:lnTo>
                  <a:lnTo>
                    <a:pt x="967" y="589"/>
                  </a:lnTo>
                  <a:lnTo>
                    <a:pt x="965" y="602"/>
                  </a:lnTo>
                  <a:lnTo>
                    <a:pt x="962" y="614"/>
                  </a:lnTo>
                  <a:lnTo>
                    <a:pt x="958" y="627"/>
                  </a:lnTo>
                  <a:lnTo>
                    <a:pt x="954" y="640"/>
                  </a:lnTo>
                  <a:lnTo>
                    <a:pt x="950" y="654"/>
                  </a:lnTo>
                  <a:lnTo>
                    <a:pt x="945" y="667"/>
                  </a:lnTo>
                  <a:lnTo>
                    <a:pt x="941" y="680"/>
                  </a:lnTo>
                  <a:lnTo>
                    <a:pt x="935" y="696"/>
                  </a:lnTo>
                  <a:lnTo>
                    <a:pt x="931" y="709"/>
                  </a:lnTo>
                  <a:lnTo>
                    <a:pt x="929" y="711"/>
                  </a:lnTo>
                  <a:lnTo>
                    <a:pt x="927" y="715"/>
                  </a:lnTo>
                  <a:lnTo>
                    <a:pt x="927" y="716"/>
                  </a:lnTo>
                  <a:lnTo>
                    <a:pt x="926" y="720"/>
                  </a:lnTo>
                  <a:lnTo>
                    <a:pt x="924" y="724"/>
                  </a:lnTo>
                  <a:lnTo>
                    <a:pt x="922" y="732"/>
                  </a:lnTo>
                  <a:lnTo>
                    <a:pt x="918" y="735"/>
                  </a:lnTo>
                  <a:lnTo>
                    <a:pt x="916" y="741"/>
                  </a:lnTo>
                  <a:lnTo>
                    <a:pt x="912" y="747"/>
                  </a:lnTo>
                  <a:lnTo>
                    <a:pt x="910" y="753"/>
                  </a:lnTo>
                  <a:lnTo>
                    <a:pt x="907" y="760"/>
                  </a:lnTo>
                  <a:lnTo>
                    <a:pt x="903" y="768"/>
                  </a:lnTo>
                  <a:lnTo>
                    <a:pt x="899" y="775"/>
                  </a:lnTo>
                  <a:lnTo>
                    <a:pt x="895" y="785"/>
                  </a:lnTo>
                  <a:lnTo>
                    <a:pt x="889" y="792"/>
                  </a:lnTo>
                  <a:lnTo>
                    <a:pt x="884" y="800"/>
                  </a:lnTo>
                  <a:lnTo>
                    <a:pt x="878" y="808"/>
                  </a:lnTo>
                  <a:lnTo>
                    <a:pt x="872" y="817"/>
                  </a:lnTo>
                  <a:lnTo>
                    <a:pt x="870" y="821"/>
                  </a:lnTo>
                  <a:lnTo>
                    <a:pt x="867" y="827"/>
                  </a:lnTo>
                  <a:lnTo>
                    <a:pt x="863" y="830"/>
                  </a:lnTo>
                  <a:lnTo>
                    <a:pt x="861" y="836"/>
                  </a:lnTo>
                  <a:lnTo>
                    <a:pt x="857" y="840"/>
                  </a:lnTo>
                  <a:lnTo>
                    <a:pt x="855" y="846"/>
                  </a:lnTo>
                  <a:lnTo>
                    <a:pt x="851" y="849"/>
                  </a:lnTo>
                  <a:lnTo>
                    <a:pt x="848" y="855"/>
                  </a:lnTo>
                  <a:lnTo>
                    <a:pt x="844" y="859"/>
                  </a:lnTo>
                  <a:lnTo>
                    <a:pt x="840" y="863"/>
                  </a:lnTo>
                  <a:lnTo>
                    <a:pt x="836" y="868"/>
                  </a:lnTo>
                  <a:lnTo>
                    <a:pt x="834" y="874"/>
                  </a:lnTo>
                  <a:lnTo>
                    <a:pt x="830" y="878"/>
                  </a:lnTo>
                  <a:lnTo>
                    <a:pt x="827" y="882"/>
                  </a:lnTo>
                  <a:lnTo>
                    <a:pt x="823" y="887"/>
                  </a:lnTo>
                  <a:lnTo>
                    <a:pt x="819" y="891"/>
                  </a:lnTo>
                  <a:lnTo>
                    <a:pt x="813" y="897"/>
                  </a:lnTo>
                  <a:lnTo>
                    <a:pt x="810" y="901"/>
                  </a:lnTo>
                  <a:lnTo>
                    <a:pt x="806" y="905"/>
                  </a:lnTo>
                  <a:lnTo>
                    <a:pt x="802" y="910"/>
                  </a:lnTo>
                  <a:lnTo>
                    <a:pt x="796" y="914"/>
                  </a:lnTo>
                  <a:lnTo>
                    <a:pt x="792" y="920"/>
                  </a:lnTo>
                  <a:lnTo>
                    <a:pt x="789" y="924"/>
                  </a:lnTo>
                  <a:lnTo>
                    <a:pt x="785" y="929"/>
                  </a:lnTo>
                  <a:lnTo>
                    <a:pt x="756" y="963"/>
                  </a:lnTo>
                  <a:close/>
                </a:path>
              </a:pathLst>
            </a:custGeom>
            <a:solidFill>
              <a:srgbClr val="E6E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56"/>
            <p:cNvSpPr>
              <a:spLocks/>
            </p:cNvSpPr>
            <p:nvPr/>
          </p:nvSpPr>
          <p:spPr bwMode="auto">
            <a:xfrm>
              <a:off x="5287963" y="3832225"/>
              <a:ext cx="104775" cy="384175"/>
            </a:xfrm>
            <a:custGeom>
              <a:avLst/>
              <a:gdLst>
                <a:gd name="T0" fmla="*/ 2147483647 w 133"/>
                <a:gd name="T1" fmla="*/ 2147483647 h 484"/>
                <a:gd name="T2" fmla="*/ 2147483647 w 133"/>
                <a:gd name="T3" fmla="*/ 2147483647 h 484"/>
                <a:gd name="T4" fmla="*/ 2147483647 w 133"/>
                <a:gd name="T5" fmla="*/ 2147483647 h 484"/>
                <a:gd name="T6" fmla="*/ 2147483647 w 133"/>
                <a:gd name="T7" fmla="*/ 2147483647 h 484"/>
                <a:gd name="T8" fmla="*/ 2147483647 w 133"/>
                <a:gd name="T9" fmla="*/ 2147483647 h 484"/>
                <a:gd name="T10" fmla="*/ 2147483647 w 133"/>
                <a:gd name="T11" fmla="*/ 2147483647 h 484"/>
                <a:gd name="T12" fmla="*/ 2147483647 w 133"/>
                <a:gd name="T13" fmla="*/ 2147483647 h 484"/>
                <a:gd name="T14" fmla="*/ 2147483647 w 133"/>
                <a:gd name="T15" fmla="*/ 2147483647 h 484"/>
                <a:gd name="T16" fmla="*/ 2147483647 w 133"/>
                <a:gd name="T17" fmla="*/ 2147483647 h 484"/>
                <a:gd name="T18" fmla="*/ 2147483647 w 133"/>
                <a:gd name="T19" fmla="*/ 2147483647 h 484"/>
                <a:gd name="T20" fmla="*/ 2147483647 w 133"/>
                <a:gd name="T21" fmla="*/ 2147483647 h 484"/>
                <a:gd name="T22" fmla="*/ 2147483647 w 133"/>
                <a:gd name="T23" fmla="*/ 2147483647 h 484"/>
                <a:gd name="T24" fmla="*/ 2147483647 w 133"/>
                <a:gd name="T25" fmla="*/ 2147483647 h 484"/>
                <a:gd name="T26" fmla="*/ 2147483647 w 133"/>
                <a:gd name="T27" fmla="*/ 2147483647 h 484"/>
                <a:gd name="T28" fmla="*/ 2147483647 w 133"/>
                <a:gd name="T29" fmla="*/ 2147483647 h 484"/>
                <a:gd name="T30" fmla="*/ 2147483647 w 133"/>
                <a:gd name="T31" fmla="*/ 2147483647 h 484"/>
                <a:gd name="T32" fmla="*/ 2147483647 w 133"/>
                <a:gd name="T33" fmla="*/ 2147483647 h 484"/>
                <a:gd name="T34" fmla="*/ 2147483647 w 133"/>
                <a:gd name="T35" fmla="*/ 2147483647 h 484"/>
                <a:gd name="T36" fmla="*/ 2147483647 w 133"/>
                <a:gd name="T37" fmla="*/ 2147483647 h 484"/>
                <a:gd name="T38" fmla="*/ 2147483647 w 133"/>
                <a:gd name="T39" fmla="*/ 2147483647 h 484"/>
                <a:gd name="T40" fmla="*/ 2147483647 w 133"/>
                <a:gd name="T41" fmla="*/ 2147483647 h 484"/>
                <a:gd name="T42" fmla="*/ 2147483647 w 133"/>
                <a:gd name="T43" fmla="*/ 2147483647 h 484"/>
                <a:gd name="T44" fmla="*/ 2147483647 w 133"/>
                <a:gd name="T45" fmla="*/ 2147483647 h 484"/>
                <a:gd name="T46" fmla="*/ 2147483647 w 133"/>
                <a:gd name="T47" fmla="*/ 2147483647 h 484"/>
                <a:gd name="T48" fmla="*/ 2147483647 w 133"/>
                <a:gd name="T49" fmla="*/ 2147483647 h 484"/>
                <a:gd name="T50" fmla="*/ 2147483647 w 133"/>
                <a:gd name="T51" fmla="*/ 2147483647 h 484"/>
                <a:gd name="T52" fmla="*/ 2147483647 w 133"/>
                <a:gd name="T53" fmla="*/ 2147483647 h 484"/>
                <a:gd name="T54" fmla="*/ 2147483647 w 133"/>
                <a:gd name="T55" fmla="*/ 2147483647 h 484"/>
                <a:gd name="T56" fmla="*/ 2147483647 w 133"/>
                <a:gd name="T57" fmla="*/ 2147483647 h 484"/>
                <a:gd name="T58" fmla="*/ 2147483647 w 133"/>
                <a:gd name="T59" fmla="*/ 2147483647 h 484"/>
                <a:gd name="T60" fmla="*/ 2147483647 w 133"/>
                <a:gd name="T61" fmla="*/ 2147483647 h 484"/>
                <a:gd name="T62" fmla="*/ 2147483647 w 133"/>
                <a:gd name="T63" fmla="*/ 2147483647 h 484"/>
                <a:gd name="T64" fmla="*/ 2147483647 w 133"/>
                <a:gd name="T65" fmla="*/ 2147483647 h 484"/>
                <a:gd name="T66" fmla="*/ 2147483647 w 133"/>
                <a:gd name="T67" fmla="*/ 2147483647 h 484"/>
                <a:gd name="T68" fmla="*/ 2147483647 w 133"/>
                <a:gd name="T69" fmla="*/ 2147483647 h 484"/>
                <a:gd name="T70" fmla="*/ 2147483647 w 133"/>
                <a:gd name="T71" fmla="*/ 2147483647 h 484"/>
                <a:gd name="T72" fmla="*/ 2147483647 w 133"/>
                <a:gd name="T73" fmla="*/ 2147483647 h 484"/>
                <a:gd name="T74" fmla="*/ 2147483647 w 133"/>
                <a:gd name="T75" fmla="*/ 2147483647 h 484"/>
                <a:gd name="T76" fmla="*/ 2147483647 w 133"/>
                <a:gd name="T77" fmla="*/ 2147483647 h 484"/>
                <a:gd name="T78" fmla="*/ 2147483647 w 133"/>
                <a:gd name="T79" fmla="*/ 2147483647 h 484"/>
                <a:gd name="T80" fmla="*/ 2147483647 w 133"/>
                <a:gd name="T81" fmla="*/ 2147483647 h 484"/>
                <a:gd name="T82" fmla="*/ 2147483647 w 133"/>
                <a:gd name="T83" fmla="*/ 2147483647 h 484"/>
                <a:gd name="T84" fmla="*/ 2147483647 w 133"/>
                <a:gd name="T85" fmla="*/ 2147483647 h 484"/>
                <a:gd name="T86" fmla="*/ 2147483647 w 133"/>
                <a:gd name="T87" fmla="*/ 2147483647 h 484"/>
                <a:gd name="T88" fmla="*/ 2147483647 w 133"/>
                <a:gd name="T89" fmla="*/ 2147483647 h 484"/>
                <a:gd name="T90" fmla="*/ 2147483647 w 133"/>
                <a:gd name="T91" fmla="*/ 2147483647 h 484"/>
                <a:gd name="T92" fmla="*/ 2147483647 w 133"/>
                <a:gd name="T93" fmla="*/ 2147483647 h 484"/>
                <a:gd name="T94" fmla="*/ 2147483647 w 133"/>
                <a:gd name="T95" fmla="*/ 2147483647 h 484"/>
                <a:gd name="T96" fmla="*/ 2147483647 w 133"/>
                <a:gd name="T97" fmla="*/ 2147483647 h 484"/>
                <a:gd name="T98" fmla="*/ 2147483647 w 133"/>
                <a:gd name="T99" fmla="*/ 2147483647 h 484"/>
                <a:gd name="T100" fmla="*/ 2147483647 w 133"/>
                <a:gd name="T101" fmla="*/ 2147483647 h 484"/>
                <a:gd name="T102" fmla="*/ 2147483647 w 133"/>
                <a:gd name="T103" fmla="*/ 2147483647 h 484"/>
                <a:gd name="T104" fmla="*/ 2147483647 w 133"/>
                <a:gd name="T105" fmla="*/ 2147483647 h 484"/>
                <a:gd name="T106" fmla="*/ 2147483647 w 133"/>
                <a:gd name="T107" fmla="*/ 2147483647 h 484"/>
                <a:gd name="T108" fmla="*/ 2147483647 w 133"/>
                <a:gd name="T109" fmla="*/ 2147483647 h 484"/>
                <a:gd name="T110" fmla="*/ 2147483647 w 133"/>
                <a:gd name="T111" fmla="*/ 2147483647 h 484"/>
                <a:gd name="T112" fmla="*/ 2147483647 w 133"/>
                <a:gd name="T113" fmla="*/ 2147483647 h 484"/>
                <a:gd name="T114" fmla="*/ 2147483647 w 133"/>
                <a:gd name="T115" fmla="*/ 2147483647 h 484"/>
                <a:gd name="T116" fmla="*/ 0 w 133"/>
                <a:gd name="T117" fmla="*/ 2147483647 h 484"/>
                <a:gd name="T118" fmla="*/ 2147483647 w 133"/>
                <a:gd name="T119" fmla="*/ 2147483647 h 484"/>
                <a:gd name="T120" fmla="*/ 2147483647 w 133"/>
                <a:gd name="T121" fmla="*/ 0 h 484"/>
                <a:gd name="T122" fmla="*/ 2147483647 w 133"/>
                <a:gd name="T123" fmla="*/ 2147483647 h 484"/>
                <a:gd name="T124" fmla="*/ 2147483647 w 133"/>
                <a:gd name="T125" fmla="*/ 2147483647 h 4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3" h="484">
                  <a:moveTo>
                    <a:pt x="133" y="17"/>
                  </a:moveTo>
                  <a:lnTo>
                    <a:pt x="133" y="20"/>
                  </a:lnTo>
                  <a:lnTo>
                    <a:pt x="133" y="24"/>
                  </a:lnTo>
                  <a:lnTo>
                    <a:pt x="133" y="30"/>
                  </a:lnTo>
                  <a:lnTo>
                    <a:pt x="133" y="38"/>
                  </a:lnTo>
                  <a:lnTo>
                    <a:pt x="133" y="45"/>
                  </a:lnTo>
                  <a:lnTo>
                    <a:pt x="133" y="51"/>
                  </a:lnTo>
                  <a:lnTo>
                    <a:pt x="133" y="55"/>
                  </a:lnTo>
                  <a:lnTo>
                    <a:pt x="133" y="60"/>
                  </a:lnTo>
                  <a:lnTo>
                    <a:pt x="133" y="68"/>
                  </a:lnTo>
                  <a:lnTo>
                    <a:pt x="133" y="72"/>
                  </a:lnTo>
                  <a:lnTo>
                    <a:pt x="133" y="79"/>
                  </a:lnTo>
                  <a:lnTo>
                    <a:pt x="133" y="85"/>
                  </a:lnTo>
                  <a:lnTo>
                    <a:pt x="133" y="93"/>
                  </a:lnTo>
                  <a:lnTo>
                    <a:pt x="133" y="98"/>
                  </a:lnTo>
                  <a:lnTo>
                    <a:pt x="133" y="106"/>
                  </a:lnTo>
                  <a:lnTo>
                    <a:pt x="133" y="115"/>
                  </a:lnTo>
                  <a:lnTo>
                    <a:pt x="133" y="123"/>
                  </a:lnTo>
                  <a:lnTo>
                    <a:pt x="131" y="131"/>
                  </a:lnTo>
                  <a:lnTo>
                    <a:pt x="131" y="138"/>
                  </a:lnTo>
                  <a:lnTo>
                    <a:pt x="129" y="146"/>
                  </a:lnTo>
                  <a:lnTo>
                    <a:pt x="129" y="155"/>
                  </a:lnTo>
                  <a:lnTo>
                    <a:pt x="129" y="165"/>
                  </a:lnTo>
                  <a:lnTo>
                    <a:pt x="129" y="172"/>
                  </a:lnTo>
                  <a:lnTo>
                    <a:pt x="127" y="182"/>
                  </a:lnTo>
                  <a:lnTo>
                    <a:pt x="127" y="191"/>
                  </a:lnTo>
                  <a:lnTo>
                    <a:pt x="127" y="199"/>
                  </a:lnTo>
                  <a:lnTo>
                    <a:pt x="125" y="209"/>
                  </a:lnTo>
                  <a:lnTo>
                    <a:pt x="123" y="218"/>
                  </a:lnTo>
                  <a:lnTo>
                    <a:pt x="123" y="228"/>
                  </a:lnTo>
                  <a:lnTo>
                    <a:pt x="122" y="237"/>
                  </a:lnTo>
                  <a:lnTo>
                    <a:pt x="122" y="247"/>
                  </a:lnTo>
                  <a:lnTo>
                    <a:pt x="120" y="256"/>
                  </a:lnTo>
                  <a:lnTo>
                    <a:pt x="118" y="266"/>
                  </a:lnTo>
                  <a:lnTo>
                    <a:pt x="116" y="277"/>
                  </a:lnTo>
                  <a:lnTo>
                    <a:pt x="114" y="286"/>
                  </a:lnTo>
                  <a:lnTo>
                    <a:pt x="112" y="296"/>
                  </a:lnTo>
                  <a:lnTo>
                    <a:pt x="110" y="305"/>
                  </a:lnTo>
                  <a:lnTo>
                    <a:pt x="108" y="315"/>
                  </a:lnTo>
                  <a:lnTo>
                    <a:pt x="106" y="324"/>
                  </a:lnTo>
                  <a:lnTo>
                    <a:pt x="104" y="334"/>
                  </a:lnTo>
                  <a:lnTo>
                    <a:pt x="103" y="343"/>
                  </a:lnTo>
                  <a:lnTo>
                    <a:pt x="101" y="353"/>
                  </a:lnTo>
                  <a:lnTo>
                    <a:pt x="97" y="362"/>
                  </a:lnTo>
                  <a:lnTo>
                    <a:pt x="95" y="372"/>
                  </a:lnTo>
                  <a:lnTo>
                    <a:pt x="93" y="381"/>
                  </a:lnTo>
                  <a:lnTo>
                    <a:pt x="89" y="391"/>
                  </a:lnTo>
                  <a:lnTo>
                    <a:pt x="85" y="399"/>
                  </a:lnTo>
                  <a:lnTo>
                    <a:pt x="84" y="408"/>
                  </a:lnTo>
                  <a:lnTo>
                    <a:pt x="80" y="418"/>
                  </a:lnTo>
                  <a:lnTo>
                    <a:pt x="76" y="425"/>
                  </a:lnTo>
                  <a:lnTo>
                    <a:pt x="72" y="435"/>
                  </a:lnTo>
                  <a:lnTo>
                    <a:pt x="68" y="442"/>
                  </a:lnTo>
                  <a:lnTo>
                    <a:pt x="66" y="452"/>
                  </a:lnTo>
                  <a:lnTo>
                    <a:pt x="61" y="459"/>
                  </a:lnTo>
                  <a:lnTo>
                    <a:pt x="57" y="467"/>
                  </a:lnTo>
                  <a:lnTo>
                    <a:pt x="53" y="475"/>
                  </a:lnTo>
                  <a:lnTo>
                    <a:pt x="49" y="484"/>
                  </a:lnTo>
                  <a:lnTo>
                    <a:pt x="0" y="476"/>
                  </a:lnTo>
                  <a:lnTo>
                    <a:pt x="97" y="5"/>
                  </a:lnTo>
                  <a:lnTo>
                    <a:pt x="129" y="0"/>
                  </a:lnTo>
                  <a:lnTo>
                    <a:pt x="133" y="17"/>
                  </a:lnTo>
                  <a:close/>
                </a:path>
              </a:pathLst>
            </a:custGeom>
            <a:solidFill>
              <a:srgbClr val="C4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57"/>
            <p:cNvSpPr>
              <a:spLocks/>
            </p:cNvSpPr>
            <p:nvPr/>
          </p:nvSpPr>
          <p:spPr bwMode="auto">
            <a:xfrm>
              <a:off x="5337176" y="3721100"/>
              <a:ext cx="100013" cy="95250"/>
            </a:xfrm>
            <a:custGeom>
              <a:avLst/>
              <a:gdLst>
                <a:gd name="T0" fmla="*/ 2147483647 w 125"/>
                <a:gd name="T1" fmla="*/ 2147483647 h 122"/>
                <a:gd name="T2" fmla="*/ 2147483647 w 125"/>
                <a:gd name="T3" fmla="*/ 2147483647 h 122"/>
                <a:gd name="T4" fmla="*/ 2147483647 w 125"/>
                <a:gd name="T5" fmla="*/ 2147483647 h 122"/>
                <a:gd name="T6" fmla="*/ 2147483647 w 125"/>
                <a:gd name="T7" fmla="*/ 2147483647 h 122"/>
                <a:gd name="T8" fmla="*/ 2147483647 w 125"/>
                <a:gd name="T9" fmla="*/ 2147483647 h 122"/>
                <a:gd name="T10" fmla="*/ 2147483647 w 125"/>
                <a:gd name="T11" fmla="*/ 2147483647 h 122"/>
                <a:gd name="T12" fmla="*/ 2147483647 w 125"/>
                <a:gd name="T13" fmla="*/ 2147483647 h 122"/>
                <a:gd name="T14" fmla="*/ 2147483647 w 125"/>
                <a:gd name="T15" fmla="*/ 2147483647 h 122"/>
                <a:gd name="T16" fmla="*/ 2147483647 w 125"/>
                <a:gd name="T17" fmla="*/ 2147483647 h 122"/>
                <a:gd name="T18" fmla="*/ 2147483647 w 125"/>
                <a:gd name="T19" fmla="*/ 2147483647 h 122"/>
                <a:gd name="T20" fmla="*/ 2147483647 w 125"/>
                <a:gd name="T21" fmla="*/ 2147483647 h 122"/>
                <a:gd name="T22" fmla="*/ 2147483647 w 125"/>
                <a:gd name="T23" fmla="*/ 2147483647 h 122"/>
                <a:gd name="T24" fmla="*/ 0 w 125"/>
                <a:gd name="T25" fmla="*/ 2147483647 h 122"/>
                <a:gd name="T26" fmla="*/ 0 w 125"/>
                <a:gd name="T27" fmla="*/ 2147483647 h 122"/>
                <a:gd name="T28" fmla="*/ 2147483647 w 125"/>
                <a:gd name="T29" fmla="*/ 2147483647 h 122"/>
                <a:gd name="T30" fmla="*/ 2147483647 w 125"/>
                <a:gd name="T31" fmla="*/ 2147483647 h 122"/>
                <a:gd name="T32" fmla="*/ 2147483647 w 125"/>
                <a:gd name="T33" fmla="*/ 2147483647 h 122"/>
                <a:gd name="T34" fmla="*/ 2147483647 w 125"/>
                <a:gd name="T35" fmla="*/ 2147483647 h 122"/>
                <a:gd name="T36" fmla="*/ 2147483647 w 125"/>
                <a:gd name="T37" fmla="*/ 2147483647 h 122"/>
                <a:gd name="T38" fmla="*/ 2147483647 w 125"/>
                <a:gd name="T39" fmla="*/ 2147483647 h 122"/>
                <a:gd name="T40" fmla="*/ 2147483647 w 125"/>
                <a:gd name="T41" fmla="*/ 0 h 122"/>
                <a:gd name="T42" fmla="*/ 2147483647 w 125"/>
                <a:gd name="T43" fmla="*/ 0 h 122"/>
                <a:gd name="T44" fmla="*/ 2147483647 w 125"/>
                <a:gd name="T45" fmla="*/ 2147483647 h 122"/>
                <a:gd name="T46" fmla="*/ 2147483647 w 125"/>
                <a:gd name="T47" fmla="*/ 2147483647 h 122"/>
                <a:gd name="T48" fmla="*/ 2147483647 w 125"/>
                <a:gd name="T49" fmla="*/ 2147483647 h 122"/>
                <a:gd name="T50" fmla="*/ 2147483647 w 125"/>
                <a:gd name="T51" fmla="*/ 2147483647 h 122"/>
                <a:gd name="T52" fmla="*/ 2147483647 w 125"/>
                <a:gd name="T53" fmla="*/ 2147483647 h 122"/>
                <a:gd name="T54" fmla="*/ 2147483647 w 125"/>
                <a:gd name="T55" fmla="*/ 2147483647 h 122"/>
                <a:gd name="T56" fmla="*/ 2147483647 w 125"/>
                <a:gd name="T57" fmla="*/ 2147483647 h 122"/>
                <a:gd name="T58" fmla="*/ 2147483647 w 125"/>
                <a:gd name="T59" fmla="*/ 2147483647 h 122"/>
                <a:gd name="T60" fmla="*/ 2147483647 w 125"/>
                <a:gd name="T61" fmla="*/ 2147483647 h 122"/>
                <a:gd name="T62" fmla="*/ 2147483647 w 125"/>
                <a:gd name="T63" fmla="*/ 2147483647 h 122"/>
                <a:gd name="T64" fmla="*/ 2147483647 w 125"/>
                <a:gd name="T65" fmla="*/ 2147483647 h 122"/>
                <a:gd name="T66" fmla="*/ 2147483647 w 125"/>
                <a:gd name="T67" fmla="*/ 2147483647 h 122"/>
                <a:gd name="T68" fmla="*/ 2147483647 w 125"/>
                <a:gd name="T69" fmla="*/ 2147483647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5" h="122">
                  <a:moveTo>
                    <a:pt x="108" y="106"/>
                  </a:moveTo>
                  <a:lnTo>
                    <a:pt x="108" y="106"/>
                  </a:lnTo>
                  <a:lnTo>
                    <a:pt x="102" y="108"/>
                  </a:lnTo>
                  <a:lnTo>
                    <a:pt x="97" y="110"/>
                  </a:lnTo>
                  <a:lnTo>
                    <a:pt x="89" y="112"/>
                  </a:lnTo>
                  <a:lnTo>
                    <a:pt x="83" y="114"/>
                  </a:lnTo>
                  <a:lnTo>
                    <a:pt x="79" y="116"/>
                  </a:lnTo>
                  <a:lnTo>
                    <a:pt x="74" y="118"/>
                  </a:lnTo>
                  <a:lnTo>
                    <a:pt x="70" y="120"/>
                  </a:lnTo>
                  <a:lnTo>
                    <a:pt x="64" y="120"/>
                  </a:lnTo>
                  <a:lnTo>
                    <a:pt x="59" y="120"/>
                  </a:lnTo>
                  <a:lnTo>
                    <a:pt x="53" y="122"/>
                  </a:lnTo>
                  <a:lnTo>
                    <a:pt x="47" y="122"/>
                  </a:lnTo>
                  <a:lnTo>
                    <a:pt x="41" y="122"/>
                  </a:lnTo>
                  <a:lnTo>
                    <a:pt x="36" y="122"/>
                  </a:lnTo>
                  <a:lnTo>
                    <a:pt x="30" y="120"/>
                  </a:lnTo>
                  <a:lnTo>
                    <a:pt x="26" y="120"/>
                  </a:lnTo>
                  <a:lnTo>
                    <a:pt x="21" y="118"/>
                  </a:lnTo>
                  <a:lnTo>
                    <a:pt x="17" y="116"/>
                  </a:lnTo>
                  <a:lnTo>
                    <a:pt x="13" y="114"/>
                  </a:lnTo>
                  <a:lnTo>
                    <a:pt x="9" y="112"/>
                  </a:lnTo>
                  <a:lnTo>
                    <a:pt x="5" y="106"/>
                  </a:lnTo>
                  <a:lnTo>
                    <a:pt x="3" y="103"/>
                  </a:lnTo>
                  <a:lnTo>
                    <a:pt x="1" y="97"/>
                  </a:lnTo>
                  <a:lnTo>
                    <a:pt x="0" y="93"/>
                  </a:lnTo>
                  <a:lnTo>
                    <a:pt x="0" y="85"/>
                  </a:lnTo>
                  <a:lnTo>
                    <a:pt x="0" y="78"/>
                  </a:lnTo>
                  <a:lnTo>
                    <a:pt x="0" y="70"/>
                  </a:lnTo>
                  <a:lnTo>
                    <a:pt x="3" y="63"/>
                  </a:lnTo>
                  <a:lnTo>
                    <a:pt x="3" y="55"/>
                  </a:lnTo>
                  <a:lnTo>
                    <a:pt x="5" y="51"/>
                  </a:lnTo>
                  <a:lnTo>
                    <a:pt x="5" y="46"/>
                  </a:lnTo>
                  <a:lnTo>
                    <a:pt x="7" y="42"/>
                  </a:lnTo>
                  <a:lnTo>
                    <a:pt x="11" y="32"/>
                  </a:lnTo>
                  <a:lnTo>
                    <a:pt x="15" y="25"/>
                  </a:lnTo>
                  <a:lnTo>
                    <a:pt x="21" y="19"/>
                  </a:lnTo>
                  <a:lnTo>
                    <a:pt x="24" y="13"/>
                  </a:lnTo>
                  <a:lnTo>
                    <a:pt x="30" y="10"/>
                  </a:lnTo>
                  <a:lnTo>
                    <a:pt x="36" y="8"/>
                  </a:lnTo>
                  <a:lnTo>
                    <a:pt x="40" y="4"/>
                  </a:lnTo>
                  <a:lnTo>
                    <a:pt x="45" y="2"/>
                  </a:lnTo>
                  <a:lnTo>
                    <a:pt x="51" y="0"/>
                  </a:lnTo>
                  <a:lnTo>
                    <a:pt x="57" y="0"/>
                  </a:lnTo>
                  <a:lnTo>
                    <a:pt x="62" y="0"/>
                  </a:lnTo>
                  <a:lnTo>
                    <a:pt x="68" y="2"/>
                  </a:lnTo>
                  <a:lnTo>
                    <a:pt x="74" y="2"/>
                  </a:lnTo>
                  <a:lnTo>
                    <a:pt x="79" y="4"/>
                  </a:lnTo>
                  <a:lnTo>
                    <a:pt x="85" y="8"/>
                  </a:lnTo>
                  <a:lnTo>
                    <a:pt x="91" y="11"/>
                  </a:lnTo>
                  <a:lnTo>
                    <a:pt x="97" y="13"/>
                  </a:lnTo>
                  <a:lnTo>
                    <a:pt x="102" y="19"/>
                  </a:lnTo>
                  <a:lnTo>
                    <a:pt x="108" y="21"/>
                  </a:lnTo>
                  <a:lnTo>
                    <a:pt x="112" y="25"/>
                  </a:lnTo>
                  <a:lnTo>
                    <a:pt x="114" y="30"/>
                  </a:lnTo>
                  <a:lnTo>
                    <a:pt x="117" y="34"/>
                  </a:lnTo>
                  <a:lnTo>
                    <a:pt x="119" y="40"/>
                  </a:lnTo>
                  <a:lnTo>
                    <a:pt x="121" y="49"/>
                  </a:lnTo>
                  <a:lnTo>
                    <a:pt x="123" y="53"/>
                  </a:lnTo>
                  <a:lnTo>
                    <a:pt x="123" y="57"/>
                  </a:lnTo>
                  <a:lnTo>
                    <a:pt x="123" y="63"/>
                  </a:lnTo>
                  <a:lnTo>
                    <a:pt x="125" y="67"/>
                  </a:lnTo>
                  <a:lnTo>
                    <a:pt x="125" y="72"/>
                  </a:lnTo>
                  <a:lnTo>
                    <a:pt x="125" y="78"/>
                  </a:lnTo>
                  <a:lnTo>
                    <a:pt x="123" y="84"/>
                  </a:lnTo>
                  <a:lnTo>
                    <a:pt x="123" y="91"/>
                  </a:lnTo>
                  <a:lnTo>
                    <a:pt x="119" y="95"/>
                  </a:lnTo>
                  <a:lnTo>
                    <a:pt x="117" y="99"/>
                  </a:lnTo>
                  <a:lnTo>
                    <a:pt x="114" y="103"/>
                  </a:lnTo>
                  <a:lnTo>
                    <a:pt x="108" y="106"/>
                  </a:lnTo>
                  <a:close/>
                </a:path>
              </a:pathLst>
            </a:custGeom>
            <a:solidFill>
              <a:srgbClr val="E8A60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58"/>
            <p:cNvSpPr>
              <a:spLocks/>
            </p:cNvSpPr>
            <p:nvPr/>
          </p:nvSpPr>
          <p:spPr bwMode="auto">
            <a:xfrm>
              <a:off x="4724401" y="3106738"/>
              <a:ext cx="536575" cy="1143000"/>
            </a:xfrm>
            <a:custGeom>
              <a:avLst/>
              <a:gdLst>
                <a:gd name="T0" fmla="*/ 2147483647 w 675"/>
                <a:gd name="T1" fmla="*/ 2147483647 h 1440"/>
                <a:gd name="T2" fmla="*/ 2147483647 w 675"/>
                <a:gd name="T3" fmla="*/ 2147483647 h 1440"/>
                <a:gd name="T4" fmla="*/ 2147483647 w 675"/>
                <a:gd name="T5" fmla="*/ 2147483647 h 1440"/>
                <a:gd name="T6" fmla="*/ 2147483647 w 675"/>
                <a:gd name="T7" fmla="*/ 2147483647 h 1440"/>
                <a:gd name="T8" fmla="*/ 2147483647 w 675"/>
                <a:gd name="T9" fmla="*/ 2147483647 h 1440"/>
                <a:gd name="T10" fmla="*/ 2147483647 w 675"/>
                <a:gd name="T11" fmla="*/ 2147483647 h 1440"/>
                <a:gd name="T12" fmla="*/ 2147483647 w 675"/>
                <a:gd name="T13" fmla="*/ 2147483647 h 1440"/>
                <a:gd name="T14" fmla="*/ 2147483647 w 675"/>
                <a:gd name="T15" fmla="*/ 2147483647 h 1440"/>
                <a:gd name="T16" fmla="*/ 2147483647 w 675"/>
                <a:gd name="T17" fmla="*/ 2147483647 h 1440"/>
                <a:gd name="T18" fmla="*/ 2147483647 w 675"/>
                <a:gd name="T19" fmla="*/ 2147483647 h 1440"/>
                <a:gd name="T20" fmla="*/ 2147483647 w 675"/>
                <a:gd name="T21" fmla="*/ 2147483647 h 1440"/>
                <a:gd name="T22" fmla="*/ 2147483647 w 675"/>
                <a:gd name="T23" fmla="*/ 2147483647 h 1440"/>
                <a:gd name="T24" fmla="*/ 2147483647 w 675"/>
                <a:gd name="T25" fmla="*/ 2147483647 h 1440"/>
                <a:gd name="T26" fmla="*/ 2147483647 w 675"/>
                <a:gd name="T27" fmla="*/ 2147483647 h 1440"/>
                <a:gd name="T28" fmla="*/ 2147483647 w 675"/>
                <a:gd name="T29" fmla="*/ 2147483647 h 1440"/>
                <a:gd name="T30" fmla="*/ 2147483647 w 675"/>
                <a:gd name="T31" fmla="*/ 2147483647 h 1440"/>
                <a:gd name="T32" fmla="*/ 2147483647 w 675"/>
                <a:gd name="T33" fmla="*/ 2147483647 h 1440"/>
                <a:gd name="T34" fmla="*/ 2147483647 w 675"/>
                <a:gd name="T35" fmla="*/ 2147483647 h 1440"/>
                <a:gd name="T36" fmla="*/ 2147483647 w 675"/>
                <a:gd name="T37" fmla="*/ 2147483647 h 1440"/>
                <a:gd name="T38" fmla="*/ 2147483647 w 675"/>
                <a:gd name="T39" fmla="*/ 2147483647 h 1440"/>
                <a:gd name="T40" fmla="*/ 2147483647 w 675"/>
                <a:gd name="T41" fmla="*/ 2147483647 h 1440"/>
                <a:gd name="T42" fmla="*/ 2147483647 w 675"/>
                <a:gd name="T43" fmla="*/ 2147483647 h 1440"/>
                <a:gd name="T44" fmla="*/ 2147483647 w 675"/>
                <a:gd name="T45" fmla="*/ 2147483647 h 1440"/>
                <a:gd name="T46" fmla="*/ 2147483647 w 675"/>
                <a:gd name="T47" fmla="*/ 2147483647 h 1440"/>
                <a:gd name="T48" fmla="*/ 2147483647 w 675"/>
                <a:gd name="T49" fmla="*/ 2147483647 h 1440"/>
                <a:gd name="T50" fmla="*/ 2147483647 w 675"/>
                <a:gd name="T51" fmla="*/ 2147483647 h 1440"/>
                <a:gd name="T52" fmla="*/ 2147483647 w 675"/>
                <a:gd name="T53" fmla="*/ 2147483647 h 1440"/>
                <a:gd name="T54" fmla="*/ 2147483647 w 675"/>
                <a:gd name="T55" fmla="*/ 2147483647 h 1440"/>
                <a:gd name="T56" fmla="*/ 2147483647 w 675"/>
                <a:gd name="T57" fmla="*/ 2147483647 h 1440"/>
                <a:gd name="T58" fmla="*/ 2147483647 w 675"/>
                <a:gd name="T59" fmla="*/ 2147483647 h 1440"/>
                <a:gd name="T60" fmla="*/ 2147483647 w 675"/>
                <a:gd name="T61" fmla="*/ 2147483647 h 1440"/>
                <a:gd name="T62" fmla="*/ 2147483647 w 675"/>
                <a:gd name="T63" fmla="*/ 0 h 1440"/>
                <a:gd name="T64" fmla="*/ 2147483647 w 675"/>
                <a:gd name="T65" fmla="*/ 2147483647 h 1440"/>
                <a:gd name="T66" fmla="*/ 2147483647 w 675"/>
                <a:gd name="T67" fmla="*/ 2147483647 h 1440"/>
                <a:gd name="T68" fmla="*/ 2147483647 w 675"/>
                <a:gd name="T69" fmla="*/ 2147483647 h 1440"/>
                <a:gd name="T70" fmla="*/ 2147483647 w 675"/>
                <a:gd name="T71" fmla="*/ 2147483647 h 1440"/>
                <a:gd name="T72" fmla="*/ 2147483647 w 675"/>
                <a:gd name="T73" fmla="*/ 2147483647 h 1440"/>
                <a:gd name="T74" fmla="*/ 2147483647 w 675"/>
                <a:gd name="T75" fmla="*/ 2147483647 h 1440"/>
                <a:gd name="T76" fmla="*/ 2147483647 w 675"/>
                <a:gd name="T77" fmla="*/ 2147483647 h 1440"/>
                <a:gd name="T78" fmla="*/ 2147483647 w 675"/>
                <a:gd name="T79" fmla="*/ 2147483647 h 1440"/>
                <a:gd name="T80" fmla="*/ 2147483647 w 675"/>
                <a:gd name="T81" fmla="*/ 2147483647 h 1440"/>
                <a:gd name="T82" fmla="*/ 2147483647 w 675"/>
                <a:gd name="T83" fmla="*/ 2147483647 h 1440"/>
                <a:gd name="T84" fmla="*/ 2147483647 w 675"/>
                <a:gd name="T85" fmla="*/ 2147483647 h 1440"/>
                <a:gd name="T86" fmla="*/ 2147483647 w 675"/>
                <a:gd name="T87" fmla="*/ 2147483647 h 1440"/>
                <a:gd name="T88" fmla="*/ 2147483647 w 675"/>
                <a:gd name="T89" fmla="*/ 2147483647 h 1440"/>
                <a:gd name="T90" fmla="*/ 2147483647 w 675"/>
                <a:gd name="T91" fmla="*/ 2147483647 h 1440"/>
                <a:gd name="T92" fmla="*/ 2147483647 w 675"/>
                <a:gd name="T93" fmla="*/ 2147483647 h 1440"/>
                <a:gd name="T94" fmla="*/ 2147483647 w 675"/>
                <a:gd name="T95" fmla="*/ 2147483647 h 1440"/>
                <a:gd name="T96" fmla="*/ 2147483647 w 675"/>
                <a:gd name="T97" fmla="*/ 2147483647 h 1440"/>
                <a:gd name="T98" fmla="*/ 2147483647 w 675"/>
                <a:gd name="T99" fmla="*/ 2147483647 h 1440"/>
                <a:gd name="T100" fmla="*/ 2147483647 w 675"/>
                <a:gd name="T101" fmla="*/ 2147483647 h 1440"/>
                <a:gd name="T102" fmla="*/ 2147483647 w 675"/>
                <a:gd name="T103" fmla="*/ 2147483647 h 1440"/>
                <a:gd name="T104" fmla="*/ 2147483647 w 675"/>
                <a:gd name="T105" fmla="*/ 2147483647 h 1440"/>
                <a:gd name="T106" fmla="*/ 2147483647 w 675"/>
                <a:gd name="T107" fmla="*/ 2147483647 h 1440"/>
                <a:gd name="T108" fmla="*/ 2147483647 w 675"/>
                <a:gd name="T109" fmla="*/ 2147483647 h 1440"/>
                <a:gd name="T110" fmla="*/ 2147483647 w 675"/>
                <a:gd name="T111" fmla="*/ 2147483647 h 1440"/>
                <a:gd name="T112" fmla="*/ 2147483647 w 675"/>
                <a:gd name="T113" fmla="*/ 2147483647 h 1440"/>
                <a:gd name="T114" fmla="*/ 2147483647 w 675"/>
                <a:gd name="T115" fmla="*/ 2147483647 h 1440"/>
                <a:gd name="T116" fmla="*/ 2147483647 w 675"/>
                <a:gd name="T117" fmla="*/ 2147483647 h 1440"/>
                <a:gd name="T118" fmla="*/ 2147483647 w 675"/>
                <a:gd name="T119" fmla="*/ 2147483647 h 1440"/>
                <a:gd name="T120" fmla="*/ 2147483647 w 675"/>
                <a:gd name="T121" fmla="*/ 2147483647 h 1440"/>
                <a:gd name="T122" fmla="*/ 2147483647 w 675"/>
                <a:gd name="T123" fmla="*/ 2147483647 h 1440"/>
                <a:gd name="T124" fmla="*/ 2147483647 w 675"/>
                <a:gd name="T125" fmla="*/ 2147483647 h 1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5" h="1440">
                  <a:moveTo>
                    <a:pt x="466" y="1428"/>
                  </a:moveTo>
                  <a:lnTo>
                    <a:pt x="464" y="1428"/>
                  </a:lnTo>
                  <a:lnTo>
                    <a:pt x="460" y="1427"/>
                  </a:lnTo>
                  <a:lnTo>
                    <a:pt x="456" y="1425"/>
                  </a:lnTo>
                  <a:lnTo>
                    <a:pt x="454" y="1423"/>
                  </a:lnTo>
                  <a:lnTo>
                    <a:pt x="450" y="1423"/>
                  </a:lnTo>
                  <a:lnTo>
                    <a:pt x="447" y="1421"/>
                  </a:lnTo>
                  <a:lnTo>
                    <a:pt x="441" y="1417"/>
                  </a:lnTo>
                  <a:lnTo>
                    <a:pt x="435" y="1415"/>
                  </a:lnTo>
                  <a:lnTo>
                    <a:pt x="427" y="1413"/>
                  </a:lnTo>
                  <a:lnTo>
                    <a:pt x="422" y="1411"/>
                  </a:lnTo>
                  <a:lnTo>
                    <a:pt x="414" y="1406"/>
                  </a:lnTo>
                  <a:lnTo>
                    <a:pt x="408" y="1404"/>
                  </a:lnTo>
                  <a:lnTo>
                    <a:pt x="401" y="1400"/>
                  </a:lnTo>
                  <a:lnTo>
                    <a:pt x="393" y="1396"/>
                  </a:lnTo>
                  <a:lnTo>
                    <a:pt x="386" y="1390"/>
                  </a:lnTo>
                  <a:lnTo>
                    <a:pt x="376" y="1387"/>
                  </a:lnTo>
                  <a:lnTo>
                    <a:pt x="367" y="1381"/>
                  </a:lnTo>
                  <a:lnTo>
                    <a:pt x="359" y="1375"/>
                  </a:lnTo>
                  <a:lnTo>
                    <a:pt x="350" y="1370"/>
                  </a:lnTo>
                  <a:lnTo>
                    <a:pt x="340" y="1362"/>
                  </a:lnTo>
                  <a:lnTo>
                    <a:pt x="331" y="1356"/>
                  </a:lnTo>
                  <a:lnTo>
                    <a:pt x="321" y="1351"/>
                  </a:lnTo>
                  <a:lnTo>
                    <a:pt x="310" y="1341"/>
                  </a:lnTo>
                  <a:lnTo>
                    <a:pt x="300" y="1333"/>
                  </a:lnTo>
                  <a:lnTo>
                    <a:pt x="291" y="1326"/>
                  </a:lnTo>
                  <a:lnTo>
                    <a:pt x="281" y="1318"/>
                  </a:lnTo>
                  <a:lnTo>
                    <a:pt x="270" y="1309"/>
                  </a:lnTo>
                  <a:lnTo>
                    <a:pt x="260" y="1299"/>
                  </a:lnTo>
                  <a:lnTo>
                    <a:pt x="249" y="1290"/>
                  </a:lnTo>
                  <a:lnTo>
                    <a:pt x="239" y="1280"/>
                  </a:lnTo>
                  <a:lnTo>
                    <a:pt x="230" y="1269"/>
                  </a:lnTo>
                  <a:lnTo>
                    <a:pt x="218" y="1257"/>
                  </a:lnTo>
                  <a:lnTo>
                    <a:pt x="209" y="1246"/>
                  </a:lnTo>
                  <a:lnTo>
                    <a:pt x="199" y="1233"/>
                  </a:lnTo>
                  <a:lnTo>
                    <a:pt x="188" y="1219"/>
                  </a:lnTo>
                  <a:lnTo>
                    <a:pt x="178" y="1208"/>
                  </a:lnTo>
                  <a:lnTo>
                    <a:pt x="169" y="1193"/>
                  </a:lnTo>
                  <a:lnTo>
                    <a:pt x="159" y="1180"/>
                  </a:lnTo>
                  <a:lnTo>
                    <a:pt x="150" y="1164"/>
                  </a:lnTo>
                  <a:lnTo>
                    <a:pt x="140" y="1149"/>
                  </a:lnTo>
                  <a:lnTo>
                    <a:pt x="133" y="1134"/>
                  </a:lnTo>
                  <a:lnTo>
                    <a:pt x="123" y="1119"/>
                  </a:lnTo>
                  <a:lnTo>
                    <a:pt x="116" y="1102"/>
                  </a:lnTo>
                  <a:lnTo>
                    <a:pt x="108" y="1085"/>
                  </a:lnTo>
                  <a:lnTo>
                    <a:pt x="101" y="1066"/>
                  </a:lnTo>
                  <a:lnTo>
                    <a:pt x="95" y="1047"/>
                  </a:lnTo>
                  <a:lnTo>
                    <a:pt x="87" y="1028"/>
                  </a:lnTo>
                  <a:lnTo>
                    <a:pt x="80" y="1009"/>
                  </a:lnTo>
                  <a:lnTo>
                    <a:pt x="74" y="988"/>
                  </a:lnTo>
                  <a:lnTo>
                    <a:pt x="70" y="967"/>
                  </a:lnTo>
                  <a:lnTo>
                    <a:pt x="64" y="946"/>
                  </a:lnTo>
                  <a:lnTo>
                    <a:pt x="61" y="925"/>
                  </a:lnTo>
                  <a:lnTo>
                    <a:pt x="55" y="902"/>
                  </a:lnTo>
                  <a:lnTo>
                    <a:pt x="53" y="879"/>
                  </a:lnTo>
                  <a:lnTo>
                    <a:pt x="49" y="855"/>
                  </a:lnTo>
                  <a:lnTo>
                    <a:pt x="47" y="830"/>
                  </a:lnTo>
                  <a:lnTo>
                    <a:pt x="45" y="803"/>
                  </a:lnTo>
                  <a:lnTo>
                    <a:pt x="45" y="779"/>
                  </a:lnTo>
                  <a:lnTo>
                    <a:pt x="45" y="752"/>
                  </a:lnTo>
                  <a:lnTo>
                    <a:pt x="45" y="726"/>
                  </a:lnTo>
                  <a:lnTo>
                    <a:pt x="45" y="697"/>
                  </a:lnTo>
                  <a:lnTo>
                    <a:pt x="49" y="670"/>
                  </a:lnTo>
                  <a:lnTo>
                    <a:pt x="51" y="640"/>
                  </a:lnTo>
                  <a:lnTo>
                    <a:pt x="53" y="613"/>
                  </a:lnTo>
                  <a:lnTo>
                    <a:pt x="57" y="585"/>
                  </a:lnTo>
                  <a:lnTo>
                    <a:pt x="62" y="560"/>
                  </a:lnTo>
                  <a:lnTo>
                    <a:pt x="66" y="534"/>
                  </a:lnTo>
                  <a:lnTo>
                    <a:pt x="72" y="509"/>
                  </a:lnTo>
                  <a:lnTo>
                    <a:pt x="80" y="486"/>
                  </a:lnTo>
                  <a:lnTo>
                    <a:pt x="87" y="463"/>
                  </a:lnTo>
                  <a:lnTo>
                    <a:pt x="95" y="441"/>
                  </a:lnTo>
                  <a:lnTo>
                    <a:pt x="102" y="420"/>
                  </a:lnTo>
                  <a:lnTo>
                    <a:pt x="112" y="399"/>
                  </a:lnTo>
                  <a:lnTo>
                    <a:pt x="121" y="380"/>
                  </a:lnTo>
                  <a:lnTo>
                    <a:pt x="131" y="361"/>
                  </a:lnTo>
                  <a:lnTo>
                    <a:pt x="140" y="342"/>
                  </a:lnTo>
                  <a:lnTo>
                    <a:pt x="152" y="325"/>
                  </a:lnTo>
                  <a:lnTo>
                    <a:pt x="163" y="308"/>
                  </a:lnTo>
                  <a:lnTo>
                    <a:pt x="175" y="290"/>
                  </a:lnTo>
                  <a:lnTo>
                    <a:pt x="186" y="275"/>
                  </a:lnTo>
                  <a:lnTo>
                    <a:pt x="199" y="260"/>
                  </a:lnTo>
                  <a:lnTo>
                    <a:pt x="211" y="245"/>
                  </a:lnTo>
                  <a:lnTo>
                    <a:pt x="224" y="232"/>
                  </a:lnTo>
                  <a:lnTo>
                    <a:pt x="237" y="218"/>
                  </a:lnTo>
                  <a:lnTo>
                    <a:pt x="251" y="205"/>
                  </a:lnTo>
                  <a:lnTo>
                    <a:pt x="264" y="194"/>
                  </a:lnTo>
                  <a:lnTo>
                    <a:pt x="277" y="180"/>
                  </a:lnTo>
                  <a:lnTo>
                    <a:pt x="291" y="171"/>
                  </a:lnTo>
                  <a:lnTo>
                    <a:pt x="304" y="159"/>
                  </a:lnTo>
                  <a:lnTo>
                    <a:pt x="319" y="150"/>
                  </a:lnTo>
                  <a:lnTo>
                    <a:pt x="332" y="140"/>
                  </a:lnTo>
                  <a:lnTo>
                    <a:pt x="348" y="131"/>
                  </a:lnTo>
                  <a:lnTo>
                    <a:pt x="363" y="123"/>
                  </a:lnTo>
                  <a:lnTo>
                    <a:pt x="376" y="116"/>
                  </a:lnTo>
                  <a:lnTo>
                    <a:pt x="391" y="106"/>
                  </a:lnTo>
                  <a:lnTo>
                    <a:pt x="405" y="101"/>
                  </a:lnTo>
                  <a:lnTo>
                    <a:pt x="418" y="93"/>
                  </a:lnTo>
                  <a:lnTo>
                    <a:pt x="431" y="85"/>
                  </a:lnTo>
                  <a:lnTo>
                    <a:pt x="445" y="80"/>
                  </a:lnTo>
                  <a:lnTo>
                    <a:pt x="458" y="74"/>
                  </a:lnTo>
                  <a:lnTo>
                    <a:pt x="473" y="68"/>
                  </a:lnTo>
                  <a:lnTo>
                    <a:pt x="486" y="64"/>
                  </a:lnTo>
                  <a:lnTo>
                    <a:pt x="500" y="61"/>
                  </a:lnTo>
                  <a:lnTo>
                    <a:pt x="511" y="55"/>
                  </a:lnTo>
                  <a:lnTo>
                    <a:pt x="524" y="51"/>
                  </a:lnTo>
                  <a:lnTo>
                    <a:pt x="536" y="47"/>
                  </a:lnTo>
                  <a:lnTo>
                    <a:pt x="547" y="45"/>
                  </a:lnTo>
                  <a:lnTo>
                    <a:pt x="561" y="42"/>
                  </a:lnTo>
                  <a:lnTo>
                    <a:pt x="570" y="40"/>
                  </a:lnTo>
                  <a:lnTo>
                    <a:pt x="581" y="38"/>
                  </a:lnTo>
                  <a:lnTo>
                    <a:pt x="591" y="34"/>
                  </a:lnTo>
                  <a:lnTo>
                    <a:pt x="600" y="32"/>
                  </a:lnTo>
                  <a:lnTo>
                    <a:pt x="610" y="30"/>
                  </a:lnTo>
                  <a:lnTo>
                    <a:pt x="620" y="28"/>
                  </a:lnTo>
                  <a:lnTo>
                    <a:pt x="627" y="28"/>
                  </a:lnTo>
                  <a:lnTo>
                    <a:pt x="635" y="26"/>
                  </a:lnTo>
                  <a:lnTo>
                    <a:pt x="640" y="25"/>
                  </a:lnTo>
                  <a:lnTo>
                    <a:pt x="648" y="25"/>
                  </a:lnTo>
                  <a:lnTo>
                    <a:pt x="654" y="25"/>
                  </a:lnTo>
                  <a:lnTo>
                    <a:pt x="659" y="23"/>
                  </a:lnTo>
                  <a:lnTo>
                    <a:pt x="663" y="23"/>
                  </a:lnTo>
                  <a:lnTo>
                    <a:pt x="667" y="23"/>
                  </a:lnTo>
                  <a:lnTo>
                    <a:pt x="671" y="23"/>
                  </a:lnTo>
                  <a:lnTo>
                    <a:pt x="675" y="23"/>
                  </a:lnTo>
                  <a:lnTo>
                    <a:pt x="671" y="0"/>
                  </a:lnTo>
                  <a:lnTo>
                    <a:pt x="667" y="0"/>
                  </a:lnTo>
                  <a:lnTo>
                    <a:pt x="663" y="0"/>
                  </a:lnTo>
                  <a:lnTo>
                    <a:pt x="659" y="0"/>
                  </a:lnTo>
                  <a:lnTo>
                    <a:pt x="656" y="0"/>
                  </a:lnTo>
                  <a:lnTo>
                    <a:pt x="652" y="0"/>
                  </a:lnTo>
                  <a:lnTo>
                    <a:pt x="646" y="2"/>
                  </a:lnTo>
                  <a:lnTo>
                    <a:pt x="640" y="2"/>
                  </a:lnTo>
                  <a:lnTo>
                    <a:pt x="633" y="2"/>
                  </a:lnTo>
                  <a:lnTo>
                    <a:pt x="627" y="2"/>
                  </a:lnTo>
                  <a:lnTo>
                    <a:pt x="620" y="4"/>
                  </a:lnTo>
                  <a:lnTo>
                    <a:pt x="610" y="4"/>
                  </a:lnTo>
                  <a:lnTo>
                    <a:pt x="602" y="6"/>
                  </a:lnTo>
                  <a:lnTo>
                    <a:pt x="593" y="7"/>
                  </a:lnTo>
                  <a:lnTo>
                    <a:pt x="583" y="9"/>
                  </a:lnTo>
                  <a:lnTo>
                    <a:pt x="574" y="11"/>
                  </a:lnTo>
                  <a:lnTo>
                    <a:pt x="562" y="13"/>
                  </a:lnTo>
                  <a:lnTo>
                    <a:pt x="551" y="17"/>
                  </a:lnTo>
                  <a:lnTo>
                    <a:pt x="542" y="19"/>
                  </a:lnTo>
                  <a:lnTo>
                    <a:pt x="528" y="21"/>
                  </a:lnTo>
                  <a:lnTo>
                    <a:pt x="519" y="25"/>
                  </a:lnTo>
                  <a:lnTo>
                    <a:pt x="505" y="28"/>
                  </a:lnTo>
                  <a:lnTo>
                    <a:pt x="494" y="34"/>
                  </a:lnTo>
                  <a:lnTo>
                    <a:pt x="481" y="38"/>
                  </a:lnTo>
                  <a:lnTo>
                    <a:pt x="469" y="42"/>
                  </a:lnTo>
                  <a:lnTo>
                    <a:pt x="456" y="47"/>
                  </a:lnTo>
                  <a:lnTo>
                    <a:pt x="443" y="53"/>
                  </a:lnTo>
                  <a:lnTo>
                    <a:pt x="429" y="59"/>
                  </a:lnTo>
                  <a:lnTo>
                    <a:pt x="414" y="64"/>
                  </a:lnTo>
                  <a:lnTo>
                    <a:pt x="401" y="72"/>
                  </a:lnTo>
                  <a:lnTo>
                    <a:pt x="388" y="80"/>
                  </a:lnTo>
                  <a:lnTo>
                    <a:pt x="374" y="85"/>
                  </a:lnTo>
                  <a:lnTo>
                    <a:pt x="359" y="95"/>
                  </a:lnTo>
                  <a:lnTo>
                    <a:pt x="346" y="101"/>
                  </a:lnTo>
                  <a:lnTo>
                    <a:pt x="331" y="112"/>
                  </a:lnTo>
                  <a:lnTo>
                    <a:pt x="317" y="120"/>
                  </a:lnTo>
                  <a:lnTo>
                    <a:pt x="304" y="129"/>
                  </a:lnTo>
                  <a:lnTo>
                    <a:pt x="289" y="139"/>
                  </a:lnTo>
                  <a:lnTo>
                    <a:pt x="275" y="150"/>
                  </a:lnTo>
                  <a:lnTo>
                    <a:pt x="260" y="161"/>
                  </a:lnTo>
                  <a:lnTo>
                    <a:pt x="247" y="173"/>
                  </a:lnTo>
                  <a:lnTo>
                    <a:pt x="234" y="184"/>
                  </a:lnTo>
                  <a:lnTo>
                    <a:pt x="220" y="199"/>
                  </a:lnTo>
                  <a:lnTo>
                    <a:pt x="207" y="211"/>
                  </a:lnTo>
                  <a:lnTo>
                    <a:pt x="194" y="226"/>
                  </a:lnTo>
                  <a:lnTo>
                    <a:pt x="182" y="241"/>
                  </a:lnTo>
                  <a:lnTo>
                    <a:pt x="169" y="256"/>
                  </a:lnTo>
                  <a:lnTo>
                    <a:pt x="156" y="271"/>
                  </a:lnTo>
                  <a:lnTo>
                    <a:pt x="144" y="289"/>
                  </a:lnTo>
                  <a:lnTo>
                    <a:pt x="133" y="306"/>
                  </a:lnTo>
                  <a:lnTo>
                    <a:pt x="121" y="325"/>
                  </a:lnTo>
                  <a:lnTo>
                    <a:pt x="110" y="342"/>
                  </a:lnTo>
                  <a:lnTo>
                    <a:pt x="99" y="361"/>
                  </a:lnTo>
                  <a:lnTo>
                    <a:pt x="89" y="382"/>
                  </a:lnTo>
                  <a:lnTo>
                    <a:pt x="80" y="403"/>
                  </a:lnTo>
                  <a:lnTo>
                    <a:pt x="70" y="423"/>
                  </a:lnTo>
                  <a:lnTo>
                    <a:pt x="61" y="446"/>
                  </a:lnTo>
                  <a:lnTo>
                    <a:pt x="51" y="469"/>
                  </a:lnTo>
                  <a:lnTo>
                    <a:pt x="45" y="494"/>
                  </a:lnTo>
                  <a:lnTo>
                    <a:pt x="38" y="517"/>
                  </a:lnTo>
                  <a:lnTo>
                    <a:pt x="30" y="543"/>
                  </a:lnTo>
                  <a:lnTo>
                    <a:pt x="24" y="570"/>
                  </a:lnTo>
                  <a:lnTo>
                    <a:pt x="19" y="596"/>
                  </a:lnTo>
                  <a:lnTo>
                    <a:pt x="13" y="623"/>
                  </a:lnTo>
                  <a:lnTo>
                    <a:pt x="9" y="650"/>
                  </a:lnTo>
                  <a:lnTo>
                    <a:pt x="5" y="676"/>
                  </a:lnTo>
                  <a:lnTo>
                    <a:pt x="4" y="701"/>
                  </a:lnTo>
                  <a:lnTo>
                    <a:pt x="2" y="726"/>
                  </a:lnTo>
                  <a:lnTo>
                    <a:pt x="2" y="750"/>
                  </a:lnTo>
                  <a:lnTo>
                    <a:pt x="0" y="775"/>
                  </a:lnTo>
                  <a:lnTo>
                    <a:pt x="2" y="800"/>
                  </a:lnTo>
                  <a:lnTo>
                    <a:pt x="2" y="822"/>
                  </a:lnTo>
                  <a:lnTo>
                    <a:pt x="4" y="845"/>
                  </a:lnTo>
                  <a:lnTo>
                    <a:pt x="5" y="868"/>
                  </a:lnTo>
                  <a:lnTo>
                    <a:pt x="9" y="891"/>
                  </a:lnTo>
                  <a:lnTo>
                    <a:pt x="11" y="912"/>
                  </a:lnTo>
                  <a:lnTo>
                    <a:pt x="17" y="933"/>
                  </a:lnTo>
                  <a:lnTo>
                    <a:pt x="21" y="953"/>
                  </a:lnTo>
                  <a:lnTo>
                    <a:pt x="26" y="974"/>
                  </a:lnTo>
                  <a:lnTo>
                    <a:pt x="32" y="991"/>
                  </a:lnTo>
                  <a:lnTo>
                    <a:pt x="38" y="1012"/>
                  </a:lnTo>
                  <a:lnTo>
                    <a:pt x="43" y="1029"/>
                  </a:lnTo>
                  <a:lnTo>
                    <a:pt x="51" y="1048"/>
                  </a:lnTo>
                  <a:lnTo>
                    <a:pt x="59" y="1067"/>
                  </a:lnTo>
                  <a:lnTo>
                    <a:pt x="66" y="1085"/>
                  </a:lnTo>
                  <a:lnTo>
                    <a:pt x="74" y="1102"/>
                  </a:lnTo>
                  <a:lnTo>
                    <a:pt x="83" y="1119"/>
                  </a:lnTo>
                  <a:lnTo>
                    <a:pt x="91" y="1134"/>
                  </a:lnTo>
                  <a:lnTo>
                    <a:pt x="101" y="1151"/>
                  </a:lnTo>
                  <a:lnTo>
                    <a:pt x="108" y="1164"/>
                  </a:lnTo>
                  <a:lnTo>
                    <a:pt x="118" y="1180"/>
                  </a:lnTo>
                  <a:lnTo>
                    <a:pt x="127" y="1195"/>
                  </a:lnTo>
                  <a:lnTo>
                    <a:pt x="137" y="1208"/>
                  </a:lnTo>
                  <a:lnTo>
                    <a:pt x="146" y="1223"/>
                  </a:lnTo>
                  <a:lnTo>
                    <a:pt x="158" y="1237"/>
                  </a:lnTo>
                  <a:lnTo>
                    <a:pt x="167" y="1248"/>
                  </a:lnTo>
                  <a:lnTo>
                    <a:pt x="177" y="1261"/>
                  </a:lnTo>
                  <a:lnTo>
                    <a:pt x="186" y="1273"/>
                  </a:lnTo>
                  <a:lnTo>
                    <a:pt x="197" y="1284"/>
                  </a:lnTo>
                  <a:lnTo>
                    <a:pt x="207" y="1295"/>
                  </a:lnTo>
                  <a:lnTo>
                    <a:pt x="216" y="1305"/>
                  </a:lnTo>
                  <a:lnTo>
                    <a:pt x="226" y="1314"/>
                  </a:lnTo>
                  <a:lnTo>
                    <a:pt x="237" y="1326"/>
                  </a:lnTo>
                  <a:lnTo>
                    <a:pt x="245" y="1333"/>
                  </a:lnTo>
                  <a:lnTo>
                    <a:pt x="254" y="1343"/>
                  </a:lnTo>
                  <a:lnTo>
                    <a:pt x="264" y="1351"/>
                  </a:lnTo>
                  <a:lnTo>
                    <a:pt x="274" y="1360"/>
                  </a:lnTo>
                  <a:lnTo>
                    <a:pt x="283" y="1368"/>
                  </a:lnTo>
                  <a:lnTo>
                    <a:pt x="291" y="1373"/>
                  </a:lnTo>
                  <a:lnTo>
                    <a:pt x="300" y="1381"/>
                  </a:lnTo>
                  <a:lnTo>
                    <a:pt x="310" y="1389"/>
                  </a:lnTo>
                  <a:lnTo>
                    <a:pt x="315" y="1394"/>
                  </a:lnTo>
                  <a:lnTo>
                    <a:pt x="323" y="1400"/>
                  </a:lnTo>
                  <a:lnTo>
                    <a:pt x="331" y="1406"/>
                  </a:lnTo>
                  <a:lnTo>
                    <a:pt x="338" y="1411"/>
                  </a:lnTo>
                  <a:lnTo>
                    <a:pt x="344" y="1415"/>
                  </a:lnTo>
                  <a:lnTo>
                    <a:pt x="350" y="1419"/>
                  </a:lnTo>
                  <a:lnTo>
                    <a:pt x="355" y="1423"/>
                  </a:lnTo>
                  <a:lnTo>
                    <a:pt x="361" y="1427"/>
                  </a:lnTo>
                  <a:lnTo>
                    <a:pt x="365" y="1428"/>
                  </a:lnTo>
                  <a:lnTo>
                    <a:pt x="369" y="1430"/>
                  </a:lnTo>
                  <a:lnTo>
                    <a:pt x="372" y="1434"/>
                  </a:lnTo>
                  <a:lnTo>
                    <a:pt x="376" y="1436"/>
                  </a:lnTo>
                  <a:lnTo>
                    <a:pt x="380" y="1438"/>
                  </a:lnTo>
                  <a:lnTo>
                    <a:pt x="382" y="1440"/>
                  </a:lnTo>
                  <a:lnTo>
                    <a:pt x="466" y="1428"/>
                  </a:lnTo>
                  <a:close/>
                </a:path>
              </a:pathLst>
            </a:custGeom>
            <a:solidFill>
              <a:srgbClr val="125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20"/>
            <p:cNvSpPr>
              <a:spLocks/>
            </p:cNvSpPr>
            <p:nvPr/>
          </p:nvSpPr>
          <p:spPr bwMode="auto">
            <a:xfrm>
              <a:off x="5405438" y="3414713"/>
              <a:ext cx="239713" cy="290513"/>
            </a:xfrm>
            <a:custGeom>
              <a:avLst/>
              <a:gdLst>
                <a:gd name="T0" fmla="*/ 0 w 302"/>
                <a:gd name="T1" fmla="*/ 2147483647 h 367"/>
                <a:gd name="T2" fmla="*/ 2147483647 w 302"/>
                <a:gd name="T3" fmla="*/ 2147483647 h 367"/>
                <a:gd name="T4" fmla="*/ 2147483647 w 302"/>
                <a:gd name="T5" fmla="*/ 2147483647 h 367"/>
                <a:gd name="T6" fmla="*/ 2147483647 w 302"/>
                <a:gd name="T7" fmla="*/ 2147483647 h 367"/>
                <a:gd name="T8" fmla="*/ 2147483647 w 302"/>
                <a:gd name="T9" fmla="*/ 2147483647 h 367"/>
                <a:gd name="T10" fmla="*/ 2147483647 w 302"/>
                <a:gd name="T11" fmla="*/ 2147483647 h 367"/>
                <a:gd name="T12" fmla="*/ 2147483647 w 302"/>
                <a:gd name="T13" fmla="*/ 2147483647 h 367"/>
                <a:gd name="T14" fmla="*/ 2147483647 w 302"/>
                <a:gd name="T15" fmla="*/ 2147483647 h 367"/>
                <a:gd name="T16" fmla="*/ 2147483647 w 302"/>
                <a:gd name="T17" fmla="*/ 2147483647 h 367"/>
                <a:gd name="T18" fmla="*/ 2147483647 w 302"/>
                <a:gd name="T19" fmla="*/ 2147483647 h 367"/>
                <a:gd name="T20" fmla="*/ 2147483647 w 302"/>
                <a:gd name="T21" fmla="*/ 2147483647 h 367"/>
                <a:gd name="T22" fmla="*/ 2147483647 w 302"/>
                <a:gd name="T23" fmla="*/ 2147483647 h 367"/>
                <a:gd name="T24" fmla="*/ 2147483647 w 302"/>
                <a:gd name="T25" fmla="*/ 2147483647 h 367"/>
                <a:gd name="T26" fmla="*/ 2147483647 w 302"/>
                <a:gd name="T27" fmla="*/ 2147483647 h 367"/>
                <a:gd name="T28" fmla="*/ 2147483647 w 302"/>
                <a:gd name="T29" fmla="*/ 2147483647 h 367"/>
                <a:gd name="T30" fmla="*/ 2147483647 w 302"/>
                <a:gd name="T31" fmla="*/ 2147483647 h 367"/>
                <a:gd name="T32" fmla="*/ 2147483647 w 302"/>
                <a:gd name="T33" fmla="*/ 2147483647 h 367"/>
                <a:gd name="T34" fmla="*/ 2147483647 w 302"/>
                <a:gd name="T35" fmla="*/ 2147483647 h 367"/>
                <a:gd name="T36" fmla="*/ 2147483647 w 302"/>
                <a:gd name="T37" fmla="*/ 2147483647 h 367"/>
                <a:gd name="T38" fmla="*/ 2147483647 w 302"/>
                <a:gd name="T39" fmla="*/ 2147483647 h 367"/>
                <a:gd name="T40" fmla="*/ 2147483647 w 302"/>
                <a:gd name="T41" fmla="*/ 2147483647 h 367"/>
                <a:gd name="T42" fmla="*/ 2147483647 w 302"/>
                <a:gd name="T43" fmla="*/ 2147483647 h 367"/>
                <a:gd name="T44" fmla="*/ 2147483647 w 302"/>
                <a:gd name="T45" fmla="*/ 2147483647 h 367"/>
                <a:gd name="T46" fmla="*/ 2147483647 w 302"/>
                <a:gd name="T47" fmla="*/ 2147483647 h 367"/>
                <a:gd name="T48" fmla="*/ 2147483647 w 302"/>
                <a:gd name="T49" fmla="*/ 2147483647 h 367"/>
                <a:gd name="T50" fmla="*/ 2147483647 w 302"/>
                <a:gd name="T51" fmla="*/ 2147483647 h 367"/>
                <a:gd name="T52" fmla="*/ 2147483647 w 302"/>
                <a:gd name="T53" fmla="*/ 2147483647 h 367"/>
                <a:gd name="T54" fmla="*/ 2147483647 w 302"/>
                <a:gd name="T55" fmla="*/ 2147483647 h 367"/>
                <a:gd name="T56" fmla="*/ 2147483647 w 302"/>
                <a:gd name="T57" fmla="*/ 2147483647 h 367"/>
                <a:gd name="T58" fmla="*/ 2147483647 w 302"/>
                <a:gd name="T59" fmla="*/ 2147483647 h 367"/>
                <a:gd name="T60" fmla="*/ 2147483647 w 302"/>
                <a:gd name="T61" fmla="*/ 2147483647 h 367"/>
                <a:gd name="T62" fmla="*/ 2147483647 w 302"/>
                <a:gd name="T63" fmla="*/ 2147483647 h 367"/>
                <a:gd name="T64" fmla="*/ 2147483647 w 302"/>
                <a:gd name="T65" fmla="*/ 2147483647 h 367"/>
                <a:gd name="T66" fmla="*/ 2147483647 w 302"/>
                <a:gd name="T67" fmla="*/ 2147483647 h 367"/>
                <a:gd name="T68" fmla="*/ 2147483647 w 302"/>
                <a:gd name="T69" fmla="*/ 2147483647 h 367"/>
                <a:gd name="T70" fmla="*/ 2147483647 w 302"/>
                <a:gd name="T71" fmla="*/ 2147483647 h 367"/>
                <a:gd name="T72" fmla="*/ 2147483647 w 302"/>
                <a:gd name="T73" fmla="*/ 2147483647 h 367"/>
                <a:gd name="T74" fmla="*/ 2147483647 w 302"/>
                <a:gd name="T75" fmla="*/ 2147483647 h 367"/>
                <a:gd name="T76" fmla="*/ 2147483647 w 302"/>
                <a:gd name="T77" fmla="*/ 2147483647 h 367"/>
                <a:gd name="T78" fmla="*/ 2147483647 w 302"/>
                <a:gd name="T79" fmla="*/ 2147483647 h 367"/>
                <a:gd name="T80" fmla="*/ 2147483647 w 302"/>
                <a:gd name="T81" fmla="*/ 2147483647 h 367"/>
                <a:gd name="T82" fmla="*/ 2147483647 w 302"/>
                <a:gd name="T83" fmla="*/ 2147483647 h 367"/>
                <a:gd name="T84" fmla="*/ 2147483647 w 302"/>
                <a:gd name="T85" fmla="*/ 2147483647 h 367"/>
                <a:gd name="T86" fmla="*/ 2147483647 w 302"/>
                <a:gd name="T87" fmla="*/ 2147483647 h 367"/>
                <a:gd name="T88" fmla="*/ 2147483647 w 302"/>
                <a:gd name="T89" fmla="*/ 2147483647 h 367"/>
                <a:gd name="T90" fmla="*/ 2147483647 w 302"/>
                <a:gd name="T91" fmla="*/ 2147483647 h 367"/>
                <a:gd name="T92" fmla="*/ 2147483647 w 302"/>
                <a:gd name="T93" fmla="*/ 2147483647 h 367"/>
                <a:gd name="T94" fmla="*/ 2147483647 w 302"/>
                <a:gd name="T95" fmla="*/ 2147483647 h 367"/>
                <a:gd name="T96" fmla="*/ 2147483647 w 302"/>
                <a:gd name="T97" fmla="*/ 2147483647 h 367"/>
                <a:gd name="T98" fmla="*/ 2147483647 w 302"/>
                <a:gd name="T99" fmla="*/ 2147483647 h 367"/>
                <a:gd name="T100" fmla="*/ 2147483647 w 302"/>
                <a:gd name="T101" fmla="*/ 2147483647 h 367"/>
                <a:gd name="T102" fmla="*/ 2147483647 w 302"/>
                <a:gd name="T103" fmla="*/ 2147483647 h 367"/>
                <a:gd name="T104" fmla="*/ 2147483647 w 302"/>
                <a:gd name="T105" fmla="*/ 2147483647 h 367"/>
                <a:gd name="T106" fmla="*/ 2147483647 w 302"/>
                <a:gd name="T107" fmla="*/ 2147483647 h 367"/>
                <a:gd name="T108" fmla="*/ 2147483647 w 302"/>
                <a:gd name="T109" fmla="*/ 2147483647 h 367"/>
                <a:gd name="T110" fmla="*/ 2147483647 w 302"/>
                <a:gd name="T111" fmla="*/ 2147483647 h 367"/>
                <a:gd name="T112" fmla="*/ 2147483647 w 302"/>
                <a:gd name="T113" fmla="*/ 2147483647 h 367"/>
                <a:gd name="T114" fmla="*/ 2147483647 w 302"/>
                <a:gd name="T115" fmla="*/ 2147483647 h 367"/>
                <a:gd name="T116" fmla="*/ 2147483647 w 302"/>
                <a:gd name="T117" fmla="*/ 2147483647 h 367"/>
                <a:gd name="T118" fmla="*/ 0 w 302"/>
                <a:gd name="T119" fmla="*/ 2147483647 h 3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2" h="367">
                  <a:moveTo>
                    <a:pt x="0" y="356"/>
                  </a:moveTo>
                  <a:lnTo>
                    <a:pt x="0" y="354"/>
                  </a:lnTo>
                  <a:lnTo>
                    <a:pt x="0" y="352"/>
                  </a:lnTo>
                  <a:lnTo>
                    <a:pt x="2" y="348"/>
                  </a:lnTo>
                  <a:lnTo>
                    <a:pt x="6" y="344"/>
                  </a:lnTo>
                  <a:lnTo>
                    <a:pt x="10" y="339"/>
                  </a:lnTo>
                  <a:lnTo>
                    <a:pt x="15" y="331"/>
                  </a:lnTo>
                  <a:lnTo>
                    <a:pt x="17" y="327"/>
                  </a:lnTo>
                  <a:lnTo>
                    <a:pt x="19" y="321"/>
                  </a:lnTo>
                  <a:lnTo>
                    <a:pt x="23" y="318"/>
                  </a:lnTo>
                  <a:lnTo>
                    <a:pt x="27" y="314"/>
                  </a:lnTo>
                  <a:lnTo>
                    <a:pt x="29" y="308"/>
                  </a:lnTo>
                  <a:lnTo>
                    <a:pt x="32" y="302"/>
                  </a:lnTo>
                  <a:lnTo>
                    <a:pt x="36" y="297"/>
                  </a:lnTo>
                  <a:lnTo>
                    <a:pt x="40" y="291"/>
                  </a:lnTo>
                  <a:lnTo>
                    <a:pt x="44" y="285"/>
                  </a:lnTo>
                  <a:lnTo>
                    <a:pt x="48" y="280"/>
                  </a:lnTo>
                  <a:lnTo>
                    <a:pt x="51" y="274"/>
                  </a:lnTo>
                  <a:lnTo>
                    <a:pt x="57" y="268"/>
                  </a:lnTo>
                  <a:lnTo>
                    <a:pt x="61" y="261"/>
                  </a:lnTo>
                  <a:lnTo>
                    <a:pt x="67" y="255"/>
                  </a:lnTo>
                  <a:lnTo>
                    <a:pt x="70" y="249"/>
                  </a:lnTo>
                  <a:lnTo>
                    <a:pt x="76" y="242"/>
                  </a:lnTo>
                  <a:lnTo>
                    <a:pt x="80" y="234"/>
                  </a:lnTo>
                  <a:lnTo>
                    <a:pt x="86" y="228"/>
                  </a:lnTo>
                  <a:lnTo>
                    <a:pt x="89" y="221"/>
                  </a:lnTo>
                  <a:lnTo>
                    <a:pt x="95" y="215"/>
                  </a:lnTo>
                  <a:lnTo>
                    <a:pt x="101" y="206"/>
                  </a:lnTo>
                  <a:lnTo>
                    <a:pt x="107" y="200"/>
                  </a:lnTo>
                  <a:lnTo>
                    <a:pt x="110" y="192"/>
                  </a:lnTo>
                  <a:lnTo>
                    <a:pt x="116" y="185"/>
                  </a:lnTo>
                  <a:lnTo>
                    <a:pt x="122" y="177"/>
                  </a:lnTo>
                  <a:lnTo>
                    <a:pt x="128" y="169"/>
                  </a:lnTo>
                  <a:lnTo>
                    <a:pt x="133" y="162"/>
                  </a:lnTo>
                  <a:lnTo>
                    <a:pt x="139" y="156"/>
                  </a:lnTo>
                  <a:lnTo>
                    <a:pt x="145" y="147"/>
                  </a:lnTo>
                  <a:lnTo>
                    <a:pt x="148" y="139"/>
                  </a:lnTo>
                  <a:lnTo>
                    <a:pt x="156" y="133"/>
                  </a:lnTo>
                  <a:lnTo>
                    <a:pt x="160" y="126"/>
                  </a:lnTo>
                  <a:lnTo>
                    <a:pt x="166" y="118"/>
                  </a:lnTo>
                  <a:lnTo>
                    <a:pt x="171" y="111"/>
                  </a:lnTo>
                  <a:lnTo>
                    <a:pt x="177" y="103"/>
                  </a:lnTo>
                  <a:lnTo>
                    <a:pt x="185" y="97"/>
                  </a:lnTo>
                  <a:lnTo>
                    <a:pt x="188" y="90"/>
                  </a:lnTo>
                  <a:lnTo>
                    <a:pt x="196" y="82"/>
                  </a:lnTo>
                  <a:lnTo>
                    <a:pt x="200" y="76"/>
                  </a:lnTo>
                  <a:lnTo>
                    <a:pt x="207" y="69"/>
                  </a:lnTo>
                  <a:lnTo>
                    <a:pt x="211" y="61"/>
                  </a:lnTo>
                  <a:lnTo>
                    <a:pt x="219" y="55"/>
                  </a:lnTo>
                  <a:lnTo>
                    <a:pt x="223" y="50"/>
                  </a:lnTo>
                  <a:lnTo>
                    <a:pt x="230" y="44"/>
                  </a:lnTo>
                  <a:lnTo>
                    <a:pt x="234" y="38"/>
                  </a:lnTo>
                  <a:lnTo>
                    <a:pt x="240" y="33"/>
                  </a:lnTo>
                  <a:lnTo>
                    <a:pt x="245" y="25"/>
                  </a:lnTo>
                  <a:lnTo>
                    <a:pt x="251" y="21"/>
                  </a:lnTo>
                  <a:lnTo>
                    <a:pt x="257" y="16"/>
                  </a:lnTo>
                  <a:lnTo>
                    <a:pt x="262" y="10"/>
                  </a:lnTo>
                  <a:lnTo>
                    <a:pt x="268" y="6"/>
                  </a:lnTo>
                  <a:lnTo>
                    <a:pt x="274" y="0"/>
                  </a:lnTo>
                  <a:lnTo>
                    <a:pt x="302" y="35"/>
                  </a:lnTo>
                  <a:lnTo>
                    <a:pt x="301" y="35"/>
                  </a:lnTo>
                  <a:lnTo>
                    <a:pt x="301" y="36"/>
                  </a:lnTo>
                  <a:lnTo>
                    <a:pt x="297" y="40"/>
                  </a:lnTo>
                  <a:lnTo>
                    <a:pt x="297" y="46"/>
                  </a:lnTo>
                  <a:lnTo>
                    <a:pt x="293" y="50"/>
                  </a:lnTo>
                  <a:lnTo>
                    <a:pt x="289" y="57"/>
                  </a:lnTo>
                  <a:lnTo>
                    <a:pt x="287" y="61"/>
                  </a:lnTo>
                  <a:lnTo>
                    <a:pt x="285" y="65"/>
                  </a:lnTo>
                  <a:lnTo>
                    <a:pt x="283" y="69"/>
                  </a:lnTo>
                  <a:lnTo>
                    <a:pt x="282" y="74"/>
                  </a:lnTo>
                  <a:lnTo>
                    <a:pt x="278" y="78"/>
                  </a:lnTo>
                  <a:lnTo>
                    <a:pt x="276" y="84"/>
                  </a:lnTo>
                  <a:lnTo>
                    <a:pt x="272" y="88"/>
                  </a:lnTo>
                  <a:lnTo>
                    <a:pt x="270" y="93"/>
                  </a:lnTo>
                  <a:lnTo>
                    <a:pt x="266" y="99"/>
                  </a:lnTo>
                  <a:lnTo>
                    <a:pt x="264" y="105"/>
                  </a:lnTo>
                  <a:lnTo>
                    <a:pt x="261" y="111"/>
                  </a:lnTo>
                  <a:lnTo>
                    <a:pt x="257" y="116"/>
                  </a:lnTo>
                  <a:lnTo>
                    <a:pt x="253" y="122"/>
                  </a:lnTo>
                  <a:lnTo>
                    <a:pt x="249" y="130"/>
                  </a:lnTo>
                  <a:lnTo>
                    <a:pt x="245" y="135"/>
                  </a:lnTo>
                  <a:lnTo>
                    <a:pt x="242" y="143"/>
                  </a:lnTo>
                  <a:lnTo>
                    <a:pt x="238" y="149"/>
                  </a:lnTo>
                  <a:lnTo>
                    <a:pt x="234" y="156"/>
                  </a:lnTo>
                  <a:lnTo>
                    <a:pt x="230" y="162"/>
                  </a:lnTo>
                  <a:lnTo>
                    <a:pt x="226" y="169"/>
                  </a:lnTo>
                  <a:lnTo>
                    <a:pt x="221" y="177"/>
                  </a:lnTo>
                  <a:lnTo>
                    <a:pt x="217" y="183"/>
                  </a:lnTo>
                  <a:lnTo>
                    <a:pt x="211" y="190"/>
                  </a:lnTo>
                  <a:lnTo>
                    <a:pt x="207" y="196"/>
                  </a:lnTo>
                  <a:lnTo>
                    <a:pt x="202" y="204"/>
                  </a:lnTo>
                  <a:lnTo>
                    <a:pt x="196" y="211"/>
                  </a:lnTo>
                  <a:lnTo>
                    <a:pt x="190" y="217"/>
                  </a:lnTo>
                  <a:lnTo>
                    <a:pt x="186" y="225"/>
                  </a:lnTo>
                  <a:lnTo>
                    <a:pt x="179" y="232"/>
                  </a:lnTo>
                  <a:lnTo>
                    <a:pt x="175" y="238"/>
                  </a:lnTo>
                  <a:lnTo>
                    <a:pt x="167" y="245"/>
                  </a:lnTo>
                  <a:lnTo>
                    <a:pt x="164" y="253"/>
                  </a:lnTo>
                  <a:lnTo>
                    <a:pt x="156" y="259"/>
                  </a:lnTo>
                  <a:lnTo>
                    <a:pt x="150" y="266"/>
                  </a:lnTo>
                  <a:lnTo>
                    <a:pt x="145" y="272"/>
                  </a:lnTo>
                  <a:lnTo>
                    <a:pt x="139" y="280"/>
                  </a:lnTo>
                  <a:lnTo>
                    <a:pt x="131" y="285"/>
                  </a:lnTo>
                  <a:lnTo>
                    <a:pt x="126" y="293"/>
                  </a:lnTo>
                  <a:lnTo>
                    <a:pt x="118" y="299"/>
                  </a:lnTo>
                  <a:lnTo>
                    <a:pt x="112" y="304"/>
                  </a:lnTo>
                  <a:lnTo>
                    <a:pt x="105" y="310"/>
                  </a:lnTo>
                  <a:lnTo>
                    <a:pt x="99" y="316"/>
                  </a:lnTo>
                  <a:lnTo>
                    <a:pt x="91" y="321"/>
                  </a:lnTo>
                  <a:lnTo>
                    <a:pt x="86" y="327"/>
                  </a:lnTo>
                  <a:lnTo>
                    <a:pt x="78" y="333"/>
                  </a:lnTo>
                  <a:lnTo>
                    <a:pt x="70" y="339"/>
                  </a:lnTo>
                  <a:lnTo>
                    <a:pt x="63" y="342"/>
                  </a:lnTo>
                  <a:lnTo>
                    <a:pt x="55" y="348"/>
                  </a:lnTo>
                  <a:lnTo>
                    <a:pt x="50" y="352"/>
                  </a:lnTo>
                  <a:lnTo>
                    <a:pt x="42" y="358"/>
                  </a:lnTo>
                  <a:lnTo>
                    <a:pt x="34" y="361"/>
                  </a:lnTo>
                  <a:lnTo>
                    <a:pt x="27" y="367"/>
                  </a:lnTo>
                  <a:lnTo>
                    <a:pt x="0" y="356"/>
                  </a:lnTo>
                  <a:close/>
                </a:path>
              </a:pathLst>
            </a:custGeom>
            <a:solidFill>
              <a:srgbClr val="C405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21"/>
            <p:cNvSpPr>
              <a:spLocks/>
            </p:cNvSpPr>
            <p:nvPr/>
          </p:nvSpPr>
          <p:spPr bwMode="auto">
            <a:xfrm>
              <a:off x="5056188" y="4270375"/>
              <a:ext cx="212725" cy="128588"/>
            </a:xfrm>
            <a:custGeom>
              <a:avLst/>
              <a:gdLst>
                <a:gd name="T0" fmla="*/ 2147483647 w 266"/>
                <a:gd name="T1" fmla="*/ 2147483647 h 162"/>
                <a:gd name="T2" fmla="*/ 2147483647 w 266"/>
                <a:gd name="T3" fmla="*/ 2147483647 h 162"/>
                <a:gd name="T4" fmla="*/ 2147483647 w 266"/>
                <a:gd name="T5" fmla="*/ 2147483647 h 162"/>
                <a:gd name="T6" fmla="*/ 2147483647 w 266"/>
                <a:gd name="T7" fmla="*/ 2147483647 h 162"/>
                <a:gd name="T8" fmla="*/ 2147483647 w 266"/>
                <a:gd name="T9" fmla="*/ 2147483647 h 162"/>
                <a:gd name="T10" fmla="*/ 2147483647 w 266"/>
                <a:gd name="T11" fmla="*/ 2147483647 h 162"/>
                <a:gd name="T12" fmla="*/ 2147483647 w 266"/>
                <a:gd name="T13" fmla="*/ 2147483647 h 162"/>
                <a:gd name="T14" fmla="*/ 2147483647 w 266"/>
                <a:gd name="T15" fmla="*/ 2147483647 h 162"/>
                <a:gd name="T16" fmla="*/ 2147483647 w 266"/>
                <a:gd name="T17" fmla="*/ 2147483647 h 162"/>
                <a:gd name="T18" fmla="*/ 2147483647 w 266"/>
                <a:gd name="T19" fmla="*/ 2147483647 h 162"/>
                <a:gd name="T20" fmla="*/ 2147483647 w 266"/>
                <a:gd name="T21" fmla="*/ 2147483647 h 162"/>
                <a:gd name="T22" fmla="*/ 2147483647 w 266"/>
                <a:gd name="T23" fmla="*/ 2147483647 h 162"/>
                <a:gd name="T24" fmla="*/ 2147483647 w 266"/>
                <a:gd name="T25" fmla="*/ 2147483647 h 162"/>
                <a:gd name="T26" fmla="*/ 2147483647 w 266"/>
                <a:gd name="T27" fmla="*/ 2147483647 h 162"/>
                <a:gd name="T28" fmla="*/ 2147483647 w 266"/>
                <a:gd name="T29" fmla="*/ 2147483647 h 162"/>
                <a:gd name="T30" fmla="*/ 2147483647 w 266"/>
                <a:gd name="T31" fmla="*/ 2147483647 h 162"/>
                <a:gd name="T32" fmla="*/ 0 w 266"/>
                <a:gd name="T33" fmla="*/ 0 h 162"/>
                <a:gd name="T34" fmla="*/ 0 w 266"/>
                <a:gd name="T35" fmla="*/ 2147483647 h 162"/>
                <a:gd name="T36" fmla="*/ 0 w 266"/>
                <a:gd name="T37" fmla="*/ 2147483647 h 162"/>
                <a:gd name="T38" fmla="*/ 2147483647 w 266"/>
                <a:gd name="T39" fmla="*/ 2147483647 h 162"/>
                <a:gd name="T40" fmla="*/ 2147483647 w 266"/>
                <a:gd name="T41" fmla="*/ 2147483647 h 162"/>
                <a:gd name="T42" fmla="*/ 2147483647 w 266"/>
                <a:gd name="T43" fmla="*/ 2147483647 h 162"/>
                <a:gd name="T44" fmla="*/ 2147483647 w 266"/>
                <a:gd name="T45" fmla="*/ 2147483647 h 162"/>
                <a:gd name="T46" fmla="*/ 2147483647 w 266"/>
                <a:gd name="T47" fmla="*/ 2147483647 h 162"/>
                <a:gd name="T48" fmla="*/ 2147483647 w 266"/>
                <a:gd name="T49" fmla="*/ 2147483647 h 162"/>
                <a:gd name="T50" fmla="*/ 2147483647 w 266"/>
                <a:gd name="T51" fmla="*/ 2147483647 h 162"/>
                <a:gd name="T52" fmla="*/ 2147483647 w 266"/>
                <a:gd name="T53" fmla="*/ 2147483647 h 162"/>
                <a:gd name="T54" fmla="*/ 2147483647 w 266"/>
                <a:gd name="T55" fmla="*/ 2147483647 h 162"/>
                <a:gd name="T56" fmla="*/ 2147483647 w 266"/>
                <a:gd name="T57" fmla="*/ 2147483647 h 162"/>
                <a:gd name="T58" fmla="*/ 2147483647 w 266"/>
                <a:gd name="T59" fmla="*/ 2147483647 h 162"/>
                <a:gd name="T60" fmla="*/ 2147483647 w 266"/>
                <a:gd name="T61" fmla="*/ 2147483647 h 162"/>
                <a:gd name="T62" fmla="*/ 2147483647 w 266"/>
                <a:gd name="T63" fmla="*/ 2147483647 h 162"/>
                <a:gd name="T64" fmla="*/ 2147483647 w 266"/>
                <a:gd name="T65" fmla="*/ 2147483647 h 162"/>
                <a:gd name="T66" fmla="*/ 2147483647 w 266"/>
                <a:gd name="T67" fmla="*/ 2147483647 h 162"/>
                <a:gd name="T68" fmla="*/ 2147483647 w 266"/>
                <a:gd name="T69" fmla="*/ 2147483647 h 162"/>
                <a:gd name="T70" fmla="*/ 2147483647 w 266"/>
                <a:gd name="T71" fmla="*/ 2147483647 h 162"/>
                <a:gd name="T72" fmla="*/ 2147483647 w 266"/>
                <a:gd name="T73" fmla="*/ 2147483647 h 162"/>
                <a:gd name="T74" fmla="*/ 2147483647 w 266"/>
                <a:gd name="T75" fmla="*/ 2147483647 h 162"/>
                <a:gd name="T76" fmla="*/ 2147483647 w 266"/>
                <a:gd name="T77" fmla="*/ 2147483647 h 162"/>
                <a:gd name="T78" fmla="*/ 2147483647 w 266"/>
                <a:gd name="T79" fmla="*/ 2147483647 h 162"/>
                <a:gd name="T80" fmla="*/ 2147483647 w 266"/>
                <a:gd name="T81" fmla="*/ 2147483647 h 162"/>
                <a:gd name="T82" fmla="*/ 2147483647 w 266"/>
                <a:gd name="T83" fmla="*/ 2147483647 h 162"/>
                <a:gd name="T84" fmla="*/ 2147483647 w 266"/>
                <a:gd name="T85" fmla="*/ 2147483647 h 162"/>
                <a:gd name="T86" fmla="*/ 2147483647 w 266"/>
                <a:gd name="T87" fmla="*/ 2147483647 h 162"/>
                <a:gd name="T88" fmla="*/ 2147483647 w 266"/>
                <a:gd name="T89" fmla="*/ 2147483647 h 162"/>
                <a:gd name="T90" fmla="*/ 2147483647 w 266"/>
                <a:gd name="T91" fmla="*/ 2147483647 h 162"/>
                <a:gd name="T92" fmla="*/ 2147483647 w 266"/>
                <a:gd name="T93" fmla="*/ 2147483647 h 162"/>
                <a:gd name="T94" fmla="*/ 2147483647 w 266"/>
                <a:gd name="T95" fmla="*/ 2147483647 h 162"/>
                <a:gd name="T96" fmla="*/ 2147483647 w 266"/>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6" h="162">
                  <a:moveTo>
                    <a:pt x="203" y="59"/>
                  </a:moveTo>
                  <a:lnTo>
                    <a:pt x="202" y="61"/>
                  </a:lnTo>
                  <a:lnTo>
                    <a:pt x="200" y="63"/>
                  </a:lnTo>
                  <a:lnTo>
                    <a:pt x="194" y="67"/>
                  </a:lnTo>
                  <a:lnTo>
                    <a:pt x="188" y="74"/>
                  </a:lnTo>
                  <a:lnTo>
                    <a:pt x="184" y="76"/>
                  </a:lnTo>
                  <a:lnTo>
                    <a:pt x="181" y="78"/>
                  </a:lnTo>
                  <a:lnTo>
                    <a:pt x="177" y="82"/>
                  </a:lnTo>
                  <a:lnTo>
                    <a:pt x="171" y="86"/>
                  </a:lnTo>
                  <a:lnTo>
                    <a:pt x="165" y="88"/>
                  </a:lnTo>
                  <a:lnTo>
                    <a:pt x="162" y="90"/>
                  </a:lnTo>
                  <a:lnTo>
                    <a:pt x="156" y="92"/>
                  </a:lnTo>
                  <a:lnTo>
                    <a:pt x="150" y="95"/>
                  </a:lnTo>
                  <a:lnTo>
                    <a:pt x="144" y="95"/>
                  </a:lnTo>
                  <a:lnTo>
                    <a:pt x="139" y="95"/>
                  </a:lnTo>
                  <a:lnTo>
                    <a:pt x="131" y="95"/>
                  </a:lnTo>
                  <a:lnTo>
                    <a:pt x="125" y="95"/>
                  </a:lnTo>
                  <a:lnTo>
                    <a:pt x="118" y="92"/>
                  </a:lnTo>
                  <a:lnTo>
                    <a:pt x="110" y="90"/>
                  </a:lnTo>
                  <a:lnTo>
                    <a:pt x="103" y="88"/>
                  </a:lnTo>
                  <a:lnTo>
                    <a:pt x="97" y="84"/>
                  </a:lnTo>
                  <a:lnTo>
                    <a:pt x="89" y="78"/>
                  </a:lnTo>
                  <a:lnTo>
                    <a:pt x="80" y="73"/>
                  </a:lnTo>
                  <a:lnTo>
                    <a:pt x="72" y="63"/>
                  </a:lnTo>
                  <a:lnTo>
                    <a:pt x="65" y="55"/>
                  </a:lnTo>
                  <a:lnTo>
                    <a:pt x="61" y="50"/>
                  </a:lnTo>
                  <a:lnTo>
                    <a:pt x="57" y="44"/>
                  </a:lnTo>
                  <a:lnTo>
                    <a:pt x="51" y="38"/>
                  </a:lnTo>
                  <a:lnTo>
                    <a:pt x="49" y="33"/>
                  </a:lnTo>
                  <a:lnTo>
                    <a:pt x="46" y="27"/>
                  </a:lnTo>
                  <a:lnTo>
                    <a:pt x="40" y="19"/>
                  </a:lnTo>
                  <a:lnTo>
                    <a:pt x="36" y="12"/>
                  </a:lnTo>
                  <a:lnTo>
                    <a:pt x="34" y="6"/>
                  </a:lnTo>
                  <a:lnTo>
                    <a:pt x="0" y="0"/>
                  </a:lnTo>
                  <a:lnTo>
                    <a:pt x="0" y="2"/>
                  </a:lnTo>
                  <a:lnTo>
                    <a:pt x="0" y="8"/>
                  </a:lnTo>
                  <a:lnTo>
                    <a:pt x="0" y="10"/>
                  </a:lnTo>
                  <a:lnTo>
                    <a:pt x="0" y="16"/>
                  </a:lnTo>
                  <a:lnTo>
                    <a:pt x="2" y="19"/>
                  </a:lnTo>
                  <a:lnTo>
                    <a:pt x="4" y="27"/>
                  </a:lnTo>
                  <a:lnTo>
                    <a:pt x="6" y="31"/>
                  </a:lnTo>
                  <a:lnTo>
                    <a:pt x="6" y="38"/>
                  </a:lnTo>
                  <a:lnTo>
                    <a:pt x="9" y="44"/>
                  </a:lnTo>
                  <a:lnTo>
                    <a:pt x="11" y="52"/>
                  </a:lnTo>
                  <a:lnTo>
                    <a:pt x="13" y="59"/>
                  </a:lnTo>
                  <a:lnTo>
                    <a:pt x="17" y="67"/>
                  </a:lnTo>
                  <a:lnTo>
                    <a:pt x="19" y="74"/>
                  </a:lnTo>
                  <a:lnTo>
                    <a:pt x="25" y="82"/>
                  </a:lnTo>
                  <a:lnTo>
                    <a:pt x="29" y="90"/>
                  </a:lnTo>
                  <a:lnTo>
                    <a:pt x="32" y="97"/>
                  </a:lnTo>
                  <a:lnTo>
                    <a:pt x="36" y="105"/>
                  </a:lnTo>
                  <a:lnTo>
                    <a:pt x="42" y="112"/>
                  </a:lnTo>
                  <a:lnTo>
                    <a:pt x="46" y="118"/>
                  </a:lnTo>
                  <a:lnTo>
                    <a:pt x="53" y="126"/>
                  </a:lnTo>
                  <a:lnTo>
                    <a:pt x="59" y="131"/>
                  </a:lnTo>
                  <a:lnTo>
                    <a:pt x="67" y="137"/>
                  </a:lnTo>
                  <a:lnTo>
                    <a:pt x="72" y="143"/>
                  </a:lnTo>
                  <a:lnTo>
                    <a:pt x="82" y="147"/>
                  </a:lnTo>
                  <a:lnTo>
                    <a:pt x="84" y="149"/>
                  </a:lnTo>
                  <a:lnTo>
                    <a:pt x="89" y="150"/>
                  </a:lnTo>
                  <a:lnTo>
                    <a:pt x="93" y="152"/>
                  </a:lnTo>
                  <a:lnTo>
                    <a:pt x="99" y="154"/>
                  </a:lnTo>
                  <a:lnTo>
                    <a:pt x="103" y="156"/>
                  </a:lnTo>
                  <a:lnTo>
                    <a:pt x="106" y="156"/>
                  </a:lnTo>
                  <a:lnTo>
                    <a:pt x="112" y="156"/>
                  </a:lnTo>
                  <a:lnTo>
                    <a:pt x="118" y="158"/>
                  </a:lnTo>
                  <a:lnTo>
                    <a:pt x="122" y="160"/>
                  </a:lnTo>
                  <a:lnTo>
                    <a:pt x="127" y="160"/>
                  </a:lnTo>
                  <a:lnTo>
                    <a:pt x="133" y="160"/>
                  </a:lnTo>
                  <a:lnTo>
                    <a:pt x="139" y="162"/>
                  </a:lnTo>
                  <a:lnTo>
                    <a:pt x="144" y="160"/>
                  </a:lnTo>
                  <a:lnTo>
                    <a:pt x="150" y="160"/>
                  </a:lnTo>
                  <a:lnTo>
                    <a:pt x="154" y="158"/>
                  </a:lnTo>
                  <a:lnTo>
                    <a:pt x="160" y="158"/>
                  </a:lnTo>
                  <a:lnTo>
                    <a:pt x="165" y="156"/>
                  </a:lnTo>
                  <a:lnTo>
                    <a:pt x="169" y="156"/>
                  </a:lnTo>
                  <a:lnTo>
                    <a:pt x="175" y="156"/>
                  </a:lnTo>
                  <a:lnTo>
                    <a:pt x="179" y="154"/>
                  </a:lnTo>
                  <a:lnTo>
                    <a:pt x="188" y="152"/>
                  </a:lnTo>
                  <a:lnTo>
                    <a:pt x="196" y="150"/>
                  </a:lnTo>
                  <a:lnTo>
                    <a:pt x="203" y="147"/>
                  </a:lnTo>
                  <a:lnTo>
                    <a:pt x="209" y="145"/>
                  </a:lnTo>
                  <a:lnTo>
                    <a:pt x="215" y="139"/>
                  </a:lnTo>
                  <a:lnTo>
                    <a:pt x="222" y="137"/>
                  </a:lnTo>
                  <a:lnTo>
                    <a:pt x="226" y="133"/>
                  </a:lnTo>
                  <a:lnTo>
                    <a:pt x="232" y="130"/>
                  </a:lnTo>
                  <a:lnTo>
                    <a:pt x="241" y="122"/>
                  </a:lnTo>
                  <a:lnTo>
                    <a:pt x="249" y="112"/>
                  </a:lnTo>
                  <a:lnTo>
                    <a:pt x="253" y="105"/>
                  </a:lnTo>
                  <a:lnTo>
                    <a:pt x="259" y="95"/>
                  </a:lnTo>
                  <a:lnTo>
                    <a:pt x="260" y="90"/>
                  </a:lnTo>
                  <a:lnTo>
                    <a:pt x="264" y="82"/>
                  </a:lnTo>
                  <a:lnTo>
                    <a:pt x="264" y="76"/>
                  </a:lnTo>
                  <a:lnTo>
                    <a:pt x="266" y="73"/>
                  </a:lnTo>
                  <a:lnTo>
                    <a:pt x="266" y="69"/>
                  </a:lnTo>
                  <a:lnTo>
                    <a:pt x="203" y="59"/>
                  </a:lnTo>
                  <a:close/>
                </a:path>
              </a:pathLst>
            </a:custGeom>
            <a:solidFill>
              <a:srgbClr val="4D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22"/>
            <p:cNvSpPr>
              <a:spLocks/>
            </p:cNvSpPr>
            <p:nvPr/>
          </p:nvSpPr>
          <p:spPr bwMode="auto">
            <a:xfrm>
              <a:off x="5646738" y="4140200"/>
              <a:ext cx="168275" cy="176213"/>
            </a:xfrm>
            <a:custGeom>
              <a:avLst/>
              <a:gdLst>
                <a:gd name="T0" fmla="*/ 0 w 211"/>
                <a:gd name="T1" fmla="*/ 2147483647 h 222"/>
                <a:gd name="T2" fmla="*/ 2147483647 w 211"/>
                <a:gd name="T3" fmla="*/ 2147483647 h 222"/>
                <a:gd name="T4" fmla="*/ 2147483647 w 211"/>
                <a:gd name="T5" fmla="*/ 2147483647 h 222"/>
                <a:gd name="T6" fmla="*/ 2147483647 w 211"/>
                <a:gd name="T7" fmla="*/ 2147483647 h 222"/>
                <a:gd name="T8" fmla="*/ 2147483647 w 211"/>
                <a:gd name="T9" fmla="*/ 2147483647 h 222"/>
                <a:gd name="T10" fmla="*/ 2147483647 w 211"/>
                <a:gd name="T11" fmla="*/ 2147483647 h 222"/>
                <a:gd name="T12" fmla="*/ 2147483647 w 211"/>
                <a:gd name="T13" fmla="*/ 2147483647 h 222"/>
                <a:gd name="T14" fmla="*/ 2147483647 w 211"/>
                <a:gd name="T15" fmla="*/ 2147483647 h 222"/>
                <a:gd name="T16" fmla="*/ 2147483647 w 211"/>
                <a:gd name="T17" fmla="*/ 2147483647 h 222"/>
                <a:gd name="T18" fmla="*/ 2147483647 w 211"/>
                <a:gd name="T19" fmla="*/ 2147483647 h 222"/>
                <a:gd name="T20" fmla="*/ 2147483647 w 211"/>
                <a:gd name="T21" fmla="*/ 2147483647 h 222"/>
                <a:gd name="T22" fmla="*/ 2147483647 w 211"/>
                <a:gd name="T23" fmla="*/ 2147483647 h 222"/>
                <a:gd name="T24" fmla="*/ 2147483647 w 211"/>
                <a:gd name="T25" fmla="*/ 2147483647 h 222"/>
                <a:gd name="T26" fmla="*/ 2147483647 w 211"/>
                <a:gd name="T27" fmla="*/ 2147483647 h 222"/>
                <a:gd name="T28" fmla="*/ 2147483647 w 211"/>
                <a:gd name="T29" fmla="*/ 2147483647 h 222"/>
                <a:gd name="T30" fmla="*/ 2147483647 w 211"/>
                <a:gd name="T31" fmla="*/ 2147483647 h 222"/>
                <a:gd name="T32" fmla="*/ 2147483647 w 211"/>
                <a:gd name="T33" fmla="*/ 2147483647 h 222"/>
                <a:gd name="T34" fmla="*/ 2147483647 w 211"/>
                <a:gd name="T35" fmla="*/ 2147483647 h 222"/>
                <a:gd name="T36" fmla="*/ 2147483647 w 211"/>
                <a:gd name="T37" fmla="*/ 0 h 222"/>
                <a:gd name="T38" fmla="*/ 2147483647 w 211"/>
                <a:gd name="T39" fmla="*/ 2147483647 h 222"/>
                <a:gd name="T40" fmla="*/ 2147483647 w 211"/>
                <a:gd name="T41" fmla="*/ 2147483647 h 222"/>
                <a:gd name="T42" fmla="*/ 2147483647 w 211"/>
                <a:gd name="T43" fmla="*/ 2147483647 h 222"/>
                <a:gd name="T44" fmla="*/ 2147483647 w 211"/>
                <a:gd name="T45" fmla="*/ 2147483647 h 222"/>
                <a:gd name="T46" fmla="*/ 2147483647 w 211"/>
                <a:gd name="T47" fmla="*/ 2147483647 h 222"/>
                <a:gd name="T48" fmla="*/ 2147483647 w 211"/>
                <a:gd name="T49" fmla="*/ 2147483647 h 222"/>
                <a:gd name="T50" fmla="*/ 2147483647 w 211"/>
                <a:gd name="T51" fmla="*/ 2147483647 h 222"/>
                <a:gd name="T52" fmla="*/ 2147483647 w 211"/>
                <a:gd name="T53" fmla="*/ 2147483647 h 222"/>
                <a:gd name="T54" fmla="*/ 2147483647 w 211"/>
                <a:gd name="T55" fmla="*/ 2147483647 h 222"/>
                <a:gd name="T56" fmla="*/ 2147483647 w 211"/>
                <a:gd name="T57" fmla="*/ 2147483647 h 222"/>
                <a:gd name="T58" fmla="*/ 2147483647 w 211"/>
                <a:gd name="T59" fmla="*/ 2147483647 h 222"/>
                <a:gd name="T60" fmla="*/ 2147483647 w 211"/>
                <a:gd name="T61" fmla="*/ 2147483647 h 222"/>
                <a:gd name="T62" fmla="*/ 2147483647 w 211"/>
                <a:gd name="T63" fmla="*/ 2147483647 h 222"/>
                <a:gd name="T64" fmla="*/ 2147483647 w 211"/>
                <a:gd name="T65" fmla="*/ 2147483647 h 222"/>
                <a:gd name="T66" fmla="*/ 2147483647 w 211"/>
                <a:gd name="T67" fmla="*/ 2147483647 h 222"/>
                <a:gd name="T68" fmla="*/ 2147483647 w 211"/>
                <a:gd name="T69" fmla="*/ 2147483647 h 222"/>
                <a:gd name="T70" fmla="*/ 2147483647 w 211"/>
                <a:gd name="T71" fmla="*/ 2147483647 h 222"/>
                <a:gd name="T72" fmla="*/ 2147483647 w 211"/>
                <a:gd name="T73" fmla="*/ 2147483647 h 222"/>
                <a:gd name="T74" fmla="*/ 2147483647 w 211"/>
                <a:gd name="T75" fmla="*/ 2147483647 h 222"/>
                <a:gd name="T76" fmla="*/ 2147483647 w 211"/>
                <a:gd name="T77" fmla="*/ 2147483647 h 222"/>
                <a:gd name="T78" fmla="*/ 2147483647 w 211"/>
                <a:gd name="T79" fmla="*/ 2147483647 h 222"/>
                <a:gd name="T80" fmla="*/ 2147483647 w 211"/>
                <a:gd name="T81" fmla="*/ 2147483647 h 222"/>
                <a:gd name="T82" fmla="*/ 2147483647 w 211"/>
                <a:gd name="T83" fmla="*/ 2147483647 h 222"/>
                <a:gd name="T84" fmla="*/ 2147483647 w 211"/>
                <a:gd name="T85" fmla="*/ 2147483647 h 222"/>
                <a:gd name="T86" fmla="*/ 2147483647 w 211"/>
                <a:gd name="T87" fmla="*/ 2147483647 h 222"/>
                <a:gd name="T88" fmla="*/ 2147483647 w 211"/>
                <a:gd name="T89" fmla="*/ 2147483647 h 222"/>
                <a:gd name="T90" fmla="*/ 0 w 211"/>
                <a:gd name="T91" fmla="*/ 2147483647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1" h="222">
                  <a:moveTo>
                    <a:pt x="0" y="190"/>
                  </a:moveTo>
                  <a:lnTo>
                    <a:pt x="0" y="190"/>
                  </a:lnTo>
                  <a:lnTo>
                    <a:pt x="4" y="192"/>
                  </a:lnTo>
                  <a:lnTo>
                    <a:pt x="8" y="192"/>
                  </a:lnTo>
                  <a:lnTo>
                    <a:pt x="12" y="194"/>
                  </a:lnTo>
                  <a:lnTo>
                    <a:pt x="17" y="194"/>
                  </a:lnTo>
                  <a:lnTo>
                    <a:pt x="23" y="196"/>
                  </a:lnTo>
                  <a:lnTo>
                    <a:pt x="27" y="196"/>
                  </a:lnTo>
                  <a:lnTo>
                    <a:pt x="33" y="196"/>
                  </a:lnTo>
                  <a:lnTo>
                    <a:pt x="38" y="196"/>
                  </a:lnTo>
                  <a:lnTo>
                    <a:pt x="46" y="198"/>
                  </a:lnTo>
                  <a:lnTo>
                    <a:pt x="54" y="196"/>
                  </a:lnTo>
                  <a:lnTo>
                    <a:pt x="61" y="196"/>
                  </a:lnTo>
                  <a:lnTo>
                    <a:pt x="69" y="196"/>
                  </a:lnTo>
                  <a:lnTo>
                    <a:pt x="76" y="194"/>
                  </a:lnTo>
                  <a:lnTo>
                    <a:pt x="82" y="192"/>
                  </a:lnTo>
                  <a:lnTo>
                    <a:pt x="90" y="190"/>
                  </a:lnTo>
                  <a:lnTo>
                    <a:pt x="97" y="186"/>
                  </a:lnTo>
                  <a:lnTo>
                    <a:pt x="103" y="184"/>
                  </a:lnTo>
                  <a:lnTo>
                    <a:pt x="111" y="181"/>
                  </a:lnTo>
                  <a:lnTo>
                    <a:pt x="116" y="177"/>
                  </a:lnTo>
                  <a:lnTo>
                    <a:pt x="124" y="171"/>
                  </a:lnTo>
                  <a:lnTo>
                    <a:pt x="130" y="165"/>
                  </a:lnTo>
                  <a:lnTo>
                    <a:pt x="135" y="156"/>
                  </a:lnTo>
                  <a:lnTo>
                    <a:pt x="141" y="148"/>
                  </a:lnTo>
                  <a:lnTo>
                    <a:pt x="143" y="145"/>
                  </a:lnTo>
                  <a:lnTo>
                    <a:pt x="145" y="141"/>
                  </a:lnTo>
                  <a:lnTo>
                    <a:pt x="149" y="135"/>
                  </a:lnTo>
                  <a:lnTo>
                    <a:pt x="151" y="131"/>
                  </a:lnTo>
                  <a:lnTo>
                    <a:pt x="151" y="126"/>
                  </a:lnTo>
                  <a:lnTo>
                    <a:pt x="152" y="122"/>
                  </a:lnTo>
                  <a:lnTo>
                    <a:pt x="154" y="116"/>
                  </a:lnTo>
                  <a:lnTo>
                    <a:pt x="156" y="110"/>
                  </a:lnTo>
                  <a:lnTo>
                    <a:pt x="158" y="103"/>
                  </a:lnTo>
                  <a:lnTo>
                    <a:pt x="158" y="97"/>
                  </a:lnTo>
                  <a:lnTo>
                    <a:pt x="158" y="89"/>
                  </a:lnTo>
                  <a:lnTo>
                    <a:pt x="160" y="84"/>
                  </a:lnTo>
                  <a:lnTo>
                    <a:pt x="198" y="0"/>
                  </a:lnTo>
                  <a:lnTo>
                    <a:pt x="198" y="2"/>
                  </a:lnTo>
                  <a:lnTo>
                    <a:pt x="200" y="6"/>
                  </a:lnTo>
                  <a:lnTo>
                    <a:pt x="202" y="12"/>
                  </a:lnTo>
                  <a:lnTo>
                    <a:pt x="204" y="19"/>
                  </a:lnTo>
                  <a:lnTo>
                    <a:pt x="204" y="23"/>
                  </a:lnTo>
                  <a:lnTo>
                    <a:pt x="206" y="27"/>
                  </a:lnTo>
                  <a:lnTo>
                    <a:pt x="206" y="32"/>
                  </a:lnTo>
                  <a:lnTo>
                    <a:pt x="208" y="38"/>
                  </a:lnTo>
                  <a:lnTo>
                    <a:pt x="208" y="44"/>
                  </a:lnTo>
                  <a:lnTo>
                    <a:pt x="209" y="50"/>
                  </a:lnTo>
                  <a:lnTo>
                    <a:pt x="209" y="57"/>
                  </a:lnTo>
                  <a:lnTo>
                    <a:pt x="211" y="65"/>
                  </a:lnTo>
                  <a:lnTo>
                    <a:pt x="209" y="70"/>
                  </a:lnTo>
                  <a:lnTo>
                    <a:pt x="209" y="78"/>
                  </a:lnTo>
                  <a:lnTo>
                    <a:pt x="209" y="86"/>
                  </a:lnTo>
                  <a:lnTo>
                    <a:pt x="209" y="93"/>
                  </a:lnTo>
                  <a:lnTo>
                    <a:pt x="208" y="99"/>
                  </a:lnTo>
                  <a:lnTo>
                    <a:pt x="206" y="108"/>
                  </a:lnTo>
                  <a:lnTo>
                    <a:pt x="204" y="116"/>
                  </a:lnTo>
                  <a:lnTo>
                    <a:pt x="204" y="124"/>
                  </a:lnTo>
                  <a:lnTo>
                    <a:pt x="198" y="131"/>
                  </a:lnTo>
                  <a:lnTo>
                    <a:pt x="196" y="139"/>
                  </a:lnTo>
                  <a:lnTo>
                    <a:pt x="190" y="145"/>
                  </a:lnTo>
                  <a:lnTo>
                    <a:pt x="189" y="152"/>
                  </a:lnTo>
                  <a:lnTo>
                    <a:pt x="183" y="160"/>
                  </a:lnTo>
                  <a:lnTo>
                    <a:pt x="177" y="165"/>
                  </a:lnTo>
                  <a:lnTo>
                    <a:pt x="171" y="173"/>
                  </a:lnTo>
                  <a:lnTo>
                    <a:pt x="166" y="181"/>
                  </a:lnTo>
                  <a:lnTo>
                    <a:pt x="158" y="186"/>
                  </a:lnTo>
                  <a:lnTo>
                    <a:pt x="151" y="192"/>
                  </a:lnTo>
                  <a:lnTo>
                    <a:pt x="143" y="196"/>
                  </a:lnTo>
                  <a:lnTo>
                    <a:pt x="137" y="200"/>
                  </a:lnTo>
                  <a:lnTo>
                    <a:pt x="130" y="203"/>
                  </a:lnTo>
                  <a:lnTo>
                    <a:pt x="124" y="207"/>
                  </a:lnTo>
                  <a:lnTo>
                    <a:pt x="116" y="211"/>
                  </a:lnTo>
                  <a:lnTo>
                    <a:pt x="111" y="215"/>
                  </a:lnTo>
                  <a:lnTo>
                    <a:pt x="105" y="217"/>
                  </a:lnTo>
                  <a:lnTo>
                    <a:pt x="99" y="217"/>
                  </a:lnTo>
                  <a:lnTo>
                    <a:pt x="93" y="219"/>
                  </a:lnTo>
                  <a:lnTo>
                    <a:pt x="88" y="220"/>
                  </a:lnTo>
                  <a:lnTo>
                    <a:pt x="84" y="222"/>
                  </a:lnTo>
                  <a:lnTo>
                    <a:pt x="78" y="222"/>
                  </a:lnTo>
                  <a:lnTo>
                    <a:pt x="74" y="222"/>
                  </a:lnTo>
                  <a:lnTo>
                    <a:pt x="71" y="222"/>
                  </a:lnTo>
                  <a:lnTo>
                    <a:pt x="65" y="222"/>
                  </a:lnTo>
                  <a:lnTo>
                    <a:pt x="61" y="222"/>
                  </a:lnTo>
                  <a:lnTo>
                    <a:pt x="57" y="222"/>
                  </a:lnTo>
                  <a:lnTo>
                    <a:pt x="54" y="222"/>
                  </a:lnTo>
                  <a:lnTo>
                    <a:pt x="48" y="220"/>
                  </a:lnTo>
                  <a:lnTo>
                    <a:pt x="42" y="219"/>
                  </a:lnTo>
                  <a:lnTo>
                    <a:pt x="38" y="217"/>
                  </a:lnTo>
                  <a:lnTo>
                    <a:pt x="35" y="217"/>
                  </a:lnTo>
                  <a:lnTo>
                    <a:pt x="33" y="215"/>
                  </a:lnTo>
                  <a:lnTo>
                    <a:pt x="0" y="190"/>
                  </a:lnTo>
                  <a:close/>
                </a:path>
              </a:pathLst>
            </a:custGeom>
            <a:solidFill>
              <a:srgbClr val="4D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24"/>
            <p:cNvSpPr>
              <a:spLocks/>
            </p:cNvSpPr>
            <p:nvPr/>
          </p:nvSpPr>
          <p:spPr bwMode="auto">
            <a:xfrm>
              <a:off x="5354638" y="3106738"/>
              <a:ext cx="568325" cy="550863"/>
            </a:xfrm>
            <a:custGeom>
              <a:avLst/>
              <a:gdLst>
                <a:gd name="T0" fmla="*/ 2147483647 w 716"/>
                <a:gd name="T1" fmla="*/ 0 h 693"/>
                <a:gd name="T2" fmla="*/ 2147483647 w 716"/>
                <a:gd name="T3" fmla="*/ 0 h 693"/>
                <a:gd name="T4" fmla="*/ 2147483647 w 716"/>
                <a:gd name="T5" fmla="*/ 2147483647 h 693"/>
                <a:gd name="T6" fmla="*/ 2147483647 w 716"/>
                <a:gd name="T7" fmla="*/ 2147483647 h 693"/>
                <a:gd name="T8" fmla="*/ 2147483647 w 716"/>
                <a:gd name="T9" fmla="*/ 2147483647 h 693"/>
                <a:gd name="T10" fmla="*/ 2147483647 w 716"/>
                <a:gd name="T11" fmla="*/ 2147483647 h 693"/>
                <a:gd name="T12" fmla="*/ 2147483647 w 716"/>
                <a:gd name="T13" fmla="*/ 2147483647 h 693"/>
                <a:gd name="T14" fmla="*/ 2147483647 w 716"/>
                <a:gd name="T15" fmla="*/ 2147483647 h 693"/>
                <a:gd name="T16" fmla="*/ 2147483647 w 716"/>
                <a:gd name="T17" fmla="*/ 2147483647 h 693"/>
                <a:gd name="T18" fmla="*/ 2147483647 w 716"/>
                <a:gd name="T19" fmla="*/ 2147483647 h 693"/>
                <a:gd name="T20" fmla="*/ 2147483647 w 716"/>
                <a:gd name="T21" fmla="*/ 2147483647 h 693"/>
                <a:gd name="T22" fmla="*/ 2147483647 w 716"/>
                <a:gd name="T23" fmla="*/ 2147483647 h 693"/>
                <a:gd name="T24" fmla="*/ 2147483647 w 716"/>
                <a:gd name="T25" fmla="*/ 2147483647 h 693"/>
                <a:gd name="T26" fmla="*/ 2147483647 w 716"/>
                <a:gd name="T27" fmla="*/ 2147483647 h 693"/>
                <a:gd name="T28" fmla="*/ 2147483647 w 716"/>
                <a:gd name="T29" fmla="*/ 2147483647 h 693"/>
                <a:gd name="T30" fmla="*/ 2147483647 w 716"/>
                <a:gd name="T31" fmla="*/ 2147483647 h 693"/>
                <a:gd name="T32" fmla="*/ 2147483647 w 716"/>
                <a:gd name="T33" fmla="*/ 2147483647 h 693"/>
                <a:gd name="T34" fmla="*/ 2147483647 w 716"/>
                <a:gd name="T35" fmla="*/ 2147483647 h 693"/>
                <a:gd name="T36" fmla="*/ 2147483647 w 716"/>
                <a:gd name="T37" fmla="*/ 2147483647 h 693"/>
                <a:gd name="T38" fmla="*/ 2147483647 w 716"/>
                <a:gd name="T39" fmla="*/ 2147483647 h 693"/>
                <a:gd name="T40" fmla="*/ 2147483647 w 716"/>
                <a:gd name="T41" fmla="*/ 2147483647 h 693"/>
                <a:gd name="T42" fmla="*/ 2147483647 w 716"/>
                <a:gd name="T43" fmla="*/ 2147483647 h 693"/>
                <a:gd name="T44" fmla="*/ 2147483647 w 716"/>
                <a:gd name="T45" fmla="*/ 2147483647 h 693"/>
                <a:gd name="T46" fmla="*/ 2147483647 w 716"/>
                <a:gd name="T47" fmla="*/ 2147483647 h 693"/>
                <a:gd name="T48" fmla="*/ 2147483647 w 716"/>
                <a:gd name="T49" fmla="*/ 2147483647 h 693"/>
                <a:gd name="T50" fmla="*/ 2147483647 w 716"/>
                <a:gd name="T51" fmla="*/ 2147483647 h 693"/>
                <a:gd name="T52" fmla="*/ 2147483647 w 716"/>
                <a:gd name="T53" fmla="*/ 2147483647 h 693"/>
                <a:gd name="T54" fmla="*/ 2147483647 w 716"/>
                <a:gd name="T55" fmla="*/ 2147483647 h 693"/>
                <a:gd name="T56" fmla="*/ 2147483647 w 716"/>
                <a:gd name="T57" fmla="*/ 2147483647 h 693"/>
                <a:gd name="T58" fmla="*/ 2147483647 w 716"/>
                <a:gd name="T59" fmla="*/ 2147483647 h 693"/>
                <a:gd name="T60" fmla="*/ 2147483647 w 716"/>
                <a:gd name="T61" fmla="*/ 2147483647 h 693"/>
                <a:gd name="T62" fmla="*/ 2147483647 w 716"/>
                <a:gd name="T63" fmla="*/ 2147483647 h 693"/>
                <a:gd name="T64" fmla="*/ 2147483647 w 716"/>
                <a:gd name="T65" fmla="*/ 2147483647 h 693"/>
                <a:gd name="T66" fmla="*/ 2147483647 w 716"/>
                <a:gd name="T67" fmla="*/ 2147483647 h 693"/>
                <a:gd name="T68" fmla="*/ 2147483647 w 716"/>
                <a:gd name="T69" fmla="*/ 2147483647 h 693"/>
                <a:gd name="T70" fmla="*/ 2147483647 w 716"/>
                <a:gd name="T71" fmla="*/ 2147483647 h 693"/>
                <a:gd name="T72" fmla="*/ 2147483647 w 716"/>
                <a:gd name="T73" fmla="*/ 2147483647 h 693"/>
                <a:gd name="T74" fmla="*/ 2147483647 w 716"/>
                <a:gd name="T75" fmla="*/ 2147483647 h 693"/>
                <a:gd name="T76" fmla="*/ 2147483647 w 716"/>
                <a:gd name="T77" fmla="*/ 2147483647 h 693"/>
                <a:gd name="T78" fmla="*/ 2147483647 w 716"/>
                <a:gd name="T79" fmla="*/ 2147483647 h 693"/>
                <a:gd name="T80" fmla="*/ 2147483647 w 716"/>
                <a:gd name="T81" fmla="*/ 2147483647 h 693"/>
                <a:gd name="T82" fmla="*/ 2147483647 w 716"/>
                <a:gd name="T83" fmla="*/ 2147483647 h 6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16" h="693">
                  <a:moveTo>
                    <a:pt x="0" y="0"/>
                  </a:moveTo>
                  <a:lnTo>
                    <a:pt x="0" y="0"/>
                  </a:lnTo>
                  <a:lnTo>
                    <a:pt x="5" y="0"/>
                  </a:lnTo>
                  <a:lnTo>
                    <a:pt x="9" y="0"/>
                  </a:lnTo>
                  <a:lnTo>
                    <a:pt x="15" y="0"/>
                  </a:lnTo>
                  <a:lnTo>
                    <a:pt x="22" y="0"/>
                  </a:lnTo>
                  <a:lnTo>
                    <a:pt x="28" y="2"/>
                  </a:lnTo>
                  <a:lnTo>
                    <a:pt x="36" y="2"/>
                  </a:lnTo>
                  <a:lnTo>
                    <a:pt x="43" y="2"/>
                  </a:lnTo>
                  <a:lnTo>
                    <a:pt x="53" y="2"/>
                  </a:lnTo>
                  <a:lnTo>
                    <a:pt x="64" y="4"/>
                  </a:lnTo>
                  <a:lnTo>
                    <a:pt x="74" y="6"/>
                  </a:lnTo>
                  <a:lnTo>
                    <a:pt x="85" y="7"/>
                  </a:lnTo>
                  <a:lnTo>
                    <a:pt x="96" y="9"/>
                  </a:lnTo>
                  <a:lnTo>
                    <a:pt x="110" y="11"/>
                  </a:lnTo>
                  <a:lnTo>
                    <a:pt x="121" y="13"/>
                  </a:lnTo>
                  <a:lnTo>
                    <a:pt x="134" y="15"/>
                  </a:lnTo>
                  <a:lnTo>
                    <a:pt x="148" y="19"/>
                  </a:lnTo>
                  <a:lnTo>
                    <a:pt x="163" y="23"/>
                  </a:lnTo>
                  <a:lnTo>
                    <a:pt x="176" y="25"/>
                  </a:lnTo>
                  <a:lnTo>
                    <a:pt x="192" y="28"/>
                  </a:lnTo>
                  <a:lnTo>
                    <a:pt x="207" y="34"/>
                  </a:lnTo>
                  <a:lnTo>
                    <a:pt x="222" y="40"/>
                  </a:lnTo>
                  <a:lnTo>
                    <a:pt x="237" y="44"/>
                  </a:lnTo>
                  <a:lnTo>
                    <a:pt x="254" y="49"/>
                  </a:lnTo>
                  <a:lnTo>
                    <a:pt x="269" y="55"/>
                  </a:lnTo>
                  <a:lnTo>
                    <a:pt x="287" y="63"/>
                  </a:lnTo>
                  <a:lnTo>
                    <a:pt x="302" y="68"/>
                  </a:lnTo>
                  <a:lnTo>
                    <a:pt x="319" y="76"/>
                  </a:lnTo>
                  <a:lnTo>
                    <a:pt x="336" y="83"/>
                  </a:lnTo>
                  <a:lnTo>
                    <a:pt x="353" y="91"/>
                  </a:lnTo>
                  <a:lnTo>
                    <a:pt x="370" y="99"/>
                  </a:lnTo>
                  <a:lnTo>
                    <a:pt x="387" y="108"/>
                  </a:lnTo>
                  <a:lnTo>
                    <a:pt x="403" y="118"/>
                  </a:lnTo>
                  <a:lnTo>
                    <a:pt x="420" y="127"/>
                  </a:lnTo>
                  <a:lnTo>
                    <a:pt x="437" y="139"/>
                  </a:lnTo>
                  <a:lnTo>
                    <a:pt x="452" y="150"/>
                  </a:lnTo>
                  <a:lnTo>
                    <a:pt x="469" y="161"/>
                  </a:lnTo>
                  <a:lnTo>
                    <a:pt x="484" y="175"/>
                  </a:lnTo>
                  <a:lnTo>
                    <a:pt x="499" y="186"/>
                  </a:lnTo>
                  <a:lnTo>
                    <a:pt x="517" y="201"/>
                  </a:lnTo>
                  <a:lnTo>
                    <a:pt x="530" y="214"/>
                  </a:lnTo>
                  <a:lnTo>
                    <a:pt x="545" y="230"/>
                  </a:lnTo>
                  <a:lnTo>
                    <a:pt x="558" y="245"/>
                  </a:lnTo>
                  <a:lnTo>
                    <a:pt x="574" y="262"/>
                  </a:lnTo>
                  <a:lnTo>
                    <a:pt x="587" y="279"/>
                  </a:lnTo>
                  <a:lnTo>
                    <a:pt x="600" y="298"/>
                  </a:lnTo>
                  <a:lnTo>
                    <a:pt x="612" y="317"/>
                  </a:lnTo>
                  <a:lnTo>
                    <a:pt x="625" y="336"/>
                  </a:lnTo>
                  <a:lnTo>
                    <a:pt x="634" y="355"/>
                  </a:lnTo>
                  <a:lnTo>
                    <a:pt x="646" y="378"/>
                  </a:lnTo>
                  <a:lnTo>
                    <a:pt x="655" y="399"/>
                  </a:lnTo>
                  <a:lnTo>
                    <a:pt x="665" y="422"/>
                  </a:lnTo>
                  <a:lnTo>
                    <a:pt x="674" y="442"/>
                  </a:lnTo>
                  <a:lnTo>
                    <a:pt x="682" y="469"/>
                  </a:lnTo>
                  <a:lnTo>
                    <a:pt x="690" y="494"/>
                  </a:lnTo>
                  <a:lnTo>
                    <a:pt x="695" y="518"/>
                  </a:lnTo>
                  <a:lnTo>
                    <a:pt x="701" y="545"/>
                  </a:lnTo>
                  <a:lnTo>
                    <a:pt x="707" y="574"/>
                  </a:lnTo>
                  <a:lnTo>
                    <a:pt x="709" y="602"/>
                  </a:lnTo>
                  <a:lnTo>
                    <a:pt x="712" y="632"/>
                  </a:lnTo>
                  <a:lnTo>
                    <a:pt x="714" y="661"/>
                  </a:lnTo>
                  <a:lnTo>
                    <a:pt x="716" y="693"/>
                  </a:lnTo>
                  <a:lnTo>
                    <a:pt x="697" y="615"/>
                  </a:lnTo>
                  <a:lnTo>
                    <a:pt x="697" y="613"/>
                  </a:lnTo>
                  <a:lnTo>
                    <a:pt x="697" y="610"/>
                  </a:lnTo>
                  <a:lnTo>
                    <a:pt x="695" y="606"/>
                  </a:lnTo>
                  <a:lnTo>
                    <a:pt x="695" y="604"/>
                  </a:lnTo>
                  <a:lnTo>
                    <a:pt x="695" y="598"/>
                  </a:lnTo>
                  <a:lnTo>
                    <a:pt x="695" y="594"/>
                  </a:lnTo>
                  <a:lnTo>
                    <a:pt x="693" y="587"/>
                  </a:lnTo>
                  <a:lnTo>
                    <a:pt x="691" y="581"/>
                  </a:lnTo>
                  <a:lnTo>
                    <a:pt x="691" y="575"/>
                  </a:lnTo>
                  <a:lnTo>
                    <a:pt x="690" y="570"/>
                  </a:lnTo>
                  <a:lnTo>
                    <a:pt x="688" y="560"/>
                  </a:lnTo>
                  <a:lnTo>
                    <a:pt x="686" y="553"/>
                  </a:lnTo>
                  <a:lnTo>
                    <a:pt x="684" y="545"/>
                  </a:lnTo>
                  <a:lnTo>
                    <a:pt x="682" y="537"/>
                  </a:lnTo>
                  <a:lnTo>
                    <a:pt x="680" y="526"/>
                  </a:lnTo>
                  <a:lnTo>
                    <a:pt x="676" y="517"/>
                  </a:lnTo>
                  <a:lnTo>
                    <a:pt x="674" y="507"/>
                  </a:lnTo>
                  <a:lnTo>
                    <a:pt x="671" y="498"/>
                  </a:lnTo>
                  <a:lnTo>
                    <a:pt x="667" y="486"/>
                  </a:lnTo>
                  <a:lnTo>
                    <a:pt x="663" y="475"/>
                  </a:lnTo>
                  <a:lnTo>
                    <a:pt x="659" y="465"/>
                  </a:lnTo>
                  <a:lnTo>
                    <a:pt x="655" y="454"/>
                  </a:lnTo>
                  <a:lnTo>
                    <a:pt x="650" y="442"/>
                  </a:lnTo>
                  <a:lnTo>
                    <a:pt x="644" y="429"/>
                  </a:lnTo>
                  <a:lnTo>
                    <a:pt x="638" y="418"/>
                  </a:lnTo>
                  <a:lnTo>
                    <a:pt x="633" y="406"/>
                  </a:lnTo>
                  <a:lnTo>
                    <a:pt x="627" y="393"/>
                  </a:lnTo>
                  <a:lnTo>
                    <a:pt x="619" y="382"/>
                  </a:lnTo>
                  <a:lnTo>
                    <a:pt x="614" y="368"/>
                  </a:lnTo>
                  <a:lnTo>
                    <a:pt x="606" y="357"/>
                  </a:lnTo>
                  <a:lnTo>
                    <a:pt x="596" y="344"/>
                  </a:lnTo>
                  <a:lnTo>
                    <a:pt x="589" y="330"/>
                  </a:lnTo>
                  <a:lnTo>
                    <a:pt x="579" y="317"/>
                  </a:lnTo>
                  <a:lnTo>
                    <a:pt x="570" y="306"/>
                  </a:lnTo>
                  <a:lnTo>
                    <a:pt x="558" y="292"/>
                  </a:lnTo>
                  <a:lnTo>
                    <a:pt x="549" y="279"/>
                  </a:lnTo>
                  <a:lnTo>
                    <a:pt x="538" y="266"/>
                  </a:lnTo>
                  <a:lnTo>
                    <a:pt x="526" y="254"/>
                  </a:lnTo>
                  <a:lnTo>
                    <a:pt x="513" y="241"/>
                  </a:lnTo>
                  <a:lnTo>
                    <a:pt x="499" y="228"/>
                  </a:lnTo>
                  <a:lnTo>
                    <a:pt x="486" y="216"/>
                  </a:lnTo>
                  <a:lnTo>
                    <a:pt x="473" y="205"/>
                  </a:lnTo>
                  <a:lnTo>
                    <a:pt x="458" y="192"/>
                  </a:lnTo>
                  <a:lnTo>
                    <a:pt x="442" y="180"/>
                  </a:lnTo>
                  <a:lnTo>
                    <a:pt x="427" y="169"/>
                  </a:lnTo>
                  <a:lnTo>
                    <a:pt x="410" y="159"/>
                  </a:lnTo>
                  <a:lnTo>
                    <a:pt x="393" y="146"/>
                  </a:lnTo>
                  <a:lnTo>
                    <a:pt x="374" y="137"/>
                  </a:lnTo>
                  <a:lnTo>
                    <a:pt x="355" y="125"/>
                  </a:lnTo>
                  <a:lnTo>
                    <a:pt x="336" y="116"/>
                  </a:lnTo>
                  <a:lnTo>
                    <a:pt x="315" y="106"/>
                  </a:lnTo>
                  <a:lnTo>
                    <a:pt x="294" y="97"/>
                  </a:lnTo>
                  <a:lnTo>
                    <a:pt x="273" y="87"/>
                  </a:lnTo>
                  <a:lnTo>
                    <a:pt x="250" y="80"/>
                  </a:lnTo>
                  <a:lnTo>
                    <a:pt x="226" y="70"/>
                  </a:lnTo>
                  <a:lnTo>
                    <a:pt x="203" y="63"/>
                  </a:lnTo>
                  <a:lnTo>
                    <a:pt x="178" y="55"/>
                  </a:lnTo>
                  <a:lnTo>
                    <a:pt x="153" y="49"/>
                  </a:lnTo>
                  <a:lnTo>
                    <a:pt x="125" y="44"/>
                  </a:lnTo>
                  <a:lnTo>
                    <a:pt x="98" y="38"/>
                  </a:lnTo>
                  <a:lnTo>
                    <a:pt x="70" y="32"/>
                  </a:lnTo>
                  <a:lnTo>
                    <a:pt x="43" y="28"/>
                  </a:lnTo>
                  <a:lnTo>
                    <a:pt x="0" y="0"/>
                  </a:lnTo>
                  <a:close/>
                </a:path>
              </a:pathLst>
            </a:custGeom>
            <a:solidFill>
              <a:srgbClr val="125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25"/>
            <p:cNvSpPr>
              <a:spLocks/>
            </p:cNvSpPr>
            <p:nvPr/>
          </p:nvSpPr>
          <p:spPr bwMode="auto">
            <a:xfrm>
              <a:off x="5013326" y="3333750"/>
              <a:ext cx="795338" cy="822325"/>
            </a:xfrm>
            <a:custGeom>
              <a:avLst/>
              <a:gdLst>
                <a:gd name="T0" fmla="*/ 2147483647 w 1002"/>
                <a:gd name="T1" fmla="*/ 2147483647 h 1035"/>
                <a:gd name="T2" fmla="*/ 2147483647 w 1002"/>
                <a:gd name="T3" fmla="*/ 2147483647 h 1035"/>
                <a:gd name="T4" fmla="*/ 2147483647 w 1002"/>
                <a:gd name="T5" fmla="*/ 2147483647 h 1035"/>
                <a:gd name="T6" fmla="*/ 2147483647 w 1002"/>
                <a:gd name="T7" fmla="*/ 2147483647 h 1035"/>
                <a:gd name="T8" fmla="*/ 2147483647 w 1002"/>
                <a:gd name="T9" fmla="*/ 2147483647 h 1035"/>
                <a:gd name="T10" fmla="*/ 2147483647 w 1002"/>
                <a:gd name="T11" fmla="*/ 2147483647 h 1035"/>
                <a:gd name="T12" fmla="*/ 2147483647 w 1002"/>
                <a:gd name="T13" fmla="*/ 2147483647 h 1035"/>
                <a:gd name="T14" fmla="*/ 2147483647 w 1002"/>
                <a:gd name="T15" fmla="*/ 2147483647 h 1035"/>
                <a:gd name="T16" fmla="*/ 2147483647 w 1002"/>
                <a:gd name="T17" fmla="*/ 2147483647 h 1035"/>
                <a:gd name="T18" fmla="*/ 2147483647 w 1002"/>
                <a:gd name="T19" fmla="*/ 2147483647 h 1035"/>
                <a:gd name="T20" fmla="*/ 2147483647 w 1002"/>
                <a:gd name="T21" fmla="*/ 2147483647 h 1035"/>
                <a:gd name="T22" fmla="*/ 2147483647 w 1002"/>
                <a:gd name="T23" fmla="*/ 2147483647 h 1035"/>
                <a:gd name="T24" fmla="*/ 2147483647 w 1002"/>
                <a:gd name="T25" fmla="*/ 2147483647 h 1035"/>
                <a:gd name="T26" fmla="*/ 2147483647 w 1002"/>
                <a:gd name="T27" fmla="*/ 2147483647 h 1035"/>
                <a:gd name="T28" fmla="*/ 2147483647 w 1002"/>
                <a:gd name="T29" fmla="*/ 2147483647 h 1035"/>
                <a:gd name="T30" fmla="*/ 2147483647 w 1002"/>
                <a:gd name="T31" fmla="*/ 2147483647 h 1035"/>
                <a:gd name="T32" fmla="*/ 2147483647 w 1002"/>
                <a:gd name="T33" fmla="*/ 2147483647 h 1035"/>
                <a:gd name="T34" fmla="*/ 2147483647 w 1002"/>
                <a:gd name="T35" fmla="*/ 0 h 1035"/>
                <a:gd name="T36" fmla="*/ 2147483647 w 1002"/>
                <a:gd name="T37" fmla="*/ 2147483647 h 1035"/>
                <a:gd name="T38" fmla="*/ 2147483647 w 1002"/>
                <a:gd name="T39" fmla="*/ 2147483647 h 1035"/>
                <a:gd name="T40" fmla="*/ 2147483647 w 1002"/>
                <a:gd name="T41" fmla="*/ 2147483647 h 1035"/>
                <a:gd name="T42" fmla="*/ 2147483647 w 1002"/>
                <a:gd name="T43" fmla="*/ 2147483647 h 1035"/>
                <a:gd name="T44" fmla="*/ 2147483647 w 1002"/>
                <a:gd name="T45" fmla="*/ 2147483647 h 1035"/>
                <a:gd name="T46" fmla="*/ 2147483647 w 1002"/>
                <a:gd name="T47" fmla="*/ 2147483647 h 1035"/>
                <a:gd name="T48" fmla="*/ 2147483647 w 1002"/>
                <a:gd name="T49" fmla="*/ 2147483647 h 1035"/>
                <a:gd name="T50" fmla="*/ 2147483647 w 1002"/>
                <a:gd name="T51" fmla="*/ 2147483647 h 1035"/>
                <a:gd name="T52" fmla="*/ 2147483647 w 1002"/>
                <a:gd name="T53" fmla="*/ 2147483647 h 1035"/>
                <a:gd name="T54" fmla="*/ 2147483647 w 1002"/>
                <a:gd name="T55" fmla="*/ 2147483647 h 1035"/>
                <a:gd name="T56" fmla="*/ 2147483647 w 1002"/>
                <a:gd name="T57" fmla="*/ 2147483647 h 1035"/>
                <a:gd name="T58" fmla="*/ 2147483647 w 1002"/>
                <a:gd name="T59" fmla="*/ 2147483647 h 1035"/>
                <a:gd name="T60" fmla="*/ 2147483647 w 1002"/>
                <a:gd name="T61" fmla="*/ 2147483647 h 1035"/>
                <a:gd name="T62" fmla="*/ 2147483647 w 1002"/>
                <a:gd name="T63" fmla="*/ 2147483647 h 1035"/>
                <a:gd name="T64" fmla="*/ 2147483647 w 1002"/>
                <a:gd name="T65" fmla="*/ 2147483647 h 1035"/>
                <a:gd name="T66" fmla="*/ 2147483647 w 1002"/>
                <a:gd name="T67" fmla="*/ 2147483647 h 1035"/>
                <a:gd name="T68" fmla="*/ 2147483647 w 1002"/>
                <a:gd name="T69" fmla="*/ 2147483647 h 1035"/>
                <a:gd name="T70" fmla="*/ 2147483647 w 1002"/>
                <a:gd name="T71" fmla="*/ 2147483647 h 1035"/>
                <a:gd name="T72" fmla="*/ 2147483647 w 1002"/>
                <a:gd name="T73" fmla="*/ 2147483647 h 1035"/>
                <a:gd name="T74" fmla="*/ 2147483647 w 1002"/>
                <a:gd name="T75" fmla="*/ 2147483647 h 1035"/>
                <a:gd name="T76" fmla="*/ 2147483647 w 1002"/>
                <a:gd name="T77" fmla="*/ 2147483647 h 1035"/>
                <a:gd name="T78" fmla="*/ 2147483647 w 1002"/>
                <a:gd name="T79" fmla="*/ 2147483647 h 1035"/>
                <a:gd name="T80" fmla="*/ 2147483647 w 1002"/>
                <a:gd name="T81" fmla="*/ 2147483647 h 1035"/>
                <a:gd name="T82" fmla="*/ 2147483647 w 1002"/>
                <a:gd name="T83" fmla="*/ 2147483647 h 1035"/>
                <a:gd name="T84" fmla="*/ 2147483647 w 1002"/>
                <a:gd name="T85" fmla="*/ 2147483647 h 1035"/>
                <a:gd name="T86" fmla="*/ 2147483647 w 1002"/>
                <a:gd name="T87" fmla="*/ 2147483647 h 1035"/>
                <a:gd name="T88" fmla="*/ 2147483647 w 1002"/>
                <a:gd name="T89" fmla="*/ 2147483647 h 1035"/>
                <a:gd name="T90" fmla="*/ 2147483647 w 1002"/>
                <a:gd name="T91" fmla="*/ 2147483647 h 1035"/>
                <a:gd name="T92" fmla="*/ 2147483647 w 1002"/>
                <a:gd name="T93" fmla="*/ 2147483647 h 1035"/>
                <a:gd name="T94" fmla="*/ 2147483647 w 1002"/>
                <a:gd name="T95" fmla="*/ 2147483647 h 1035"/>
                <a:gd name="T96" fmla="*/ 2147483647 w 1002"/>
                <a:gd name="T97" fmla="*/ 2147483647 h 1035"/>
                <a:gd name="T98" fmla="*/ 2147483647 w 1002"/>
                <a:gd name="T99" fmla="*/ 2147483647 h 1035"/>
                <a:gd name="T100" fmla="*/ 2147483647 w 1002"/>
                <a:gd name="T101" fmla="*/ 2147483647 h 1035"/>
                <a:gd name="T102" fmla="*/ 2147483647 w 1002"/>
                <a:gd name="T103" fmla="*/ 2147483647 h 1035"/>
                <a:gd name="T104" fmla="*/ 2147483647 w 1002"/>
                <a:gd name="T105" fmla="*/ 2147483647 h 1035"/>
                <a:gd name="T106" fmla="*/ 2147483647 w 1002"/>
                <a:gd name="T107" fmla="*/ 2147483647 h 1035"/>
                <a:gd name="T108" fmla="*/ 2147483647 w 1002"/>
                <a:gd name="T109" fmla="*/ 2147483647 h 1035"/>
                <a:gd name="T110" fmla="*/ 2147483647 w 1002"/>
                <a:gd name="T111" fmla="*/ 2147483647 h 1035"/>
                <a:gd name="T112" fmla="*/ 2147483647 w 1002"/>
                <a:gd name="T113" fmla="*/ 2147483647 h 1035"/>
                <a:gd name="T114" fmla="*/ 2147483647 w 1002"/>
                <a:gd name="T115" fmla="*/ 2147483647 h 1035"/>
                <a:gd name="T116" fmla="*/ 2147483647 w 1002"/>
                <a:gd name="T117" fmla="*/ 2147483647 h 1035"/>
                <a:gd name="T118" fmla="*/ 2147483647 w 1002"/>
                <a:gd name="T119" fmla="*/ 2147483647 h 1035"/>
                <a:gd name="T120" fmla="*/ 2147483647 w 1002"/>
                <a:gd name="T121" fmla="*/ 2147483647 h 1035"/>
                <a:gd name="T122" fmla="*/ 2147483647 w 1002"/>
                <a:gd name="T123" fmla="*/ 2147483647 h 10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02" h="1035">
                  <a:moveTo>
                    <a:pt x="302" y="1020"/>
                  </a:moveTo>
                  <a:lnTo>
                    <a:pt x="262" y="1035"/>
                  </a:lnTo>
                  <a:lnTo>
                    <a:pt x="260" y="1033"/>
                  </a:lnTo>
                  <a:lnTo>
                    <a:pt x="257" y="1031"/>
                  </a:lnTo>
                  <a:lnTo>
                    <a:pt x="251" y="1027"/>
                  </a:lnTo>
                  <a:lnTo>
                    <a:pt x="243" y="1022"/>
                  </a:lnTo>
                  <a:lnTo>
                    <a:pt x="237" y="1018"/>
                  </a:lnTo>
                  <a:lnTo>
                    <a:pt x="234" y="1014"/>
                  </a:lnTo>
                  <a:lnTo>
                    <a:pt x="228" y="1010"/>
                  </a:lnTo>
                  <a:lnTo>
                    <a:pt x="222" y="1008"/>
                  </a:lnTo>
                  <a:lnTo>
                    <a:pt x="215" y="1003"/>
                  </a:lnTo>
                  <a:lnTo>
                    <a:pt x="209" y="997"/>
                  </a:lnTo>
                  <a:lnTo>
                    <a:pt x="203" y="993"/>
                  </a:lnTo>
                  <a:lnTo>
                    <a:pt x="198" y="988"/>
                  </a:lnTo>
                  <a:lnTo>
                    <a:pt x="188" y="982"/>
                  </a:lnTo>
                  <a:lnTo>
                    <a:pt x="182" y="976"/>
                  </a:lnTo>
                  <a:lnTo>
                    <a:pt x="175" y="969"/>
                  </a:lnTo>
                  <a:lnTo>
                    <a:pt x="167" y="961"/>
                  </a:lnTo>
                  <a:lnTo>
                    <a:pt x="160" y="953"/>
                  </a:lnTo>
                  <a:lnTo>
                    <a:pt x="150" y="946"/>
                  </a:lnTo>
                  <a:lnTo>
                    <a:pt x="142" y="938"/>
                  </a:lnTo>
                  <a:lnTo>
                    <a:pt x="135" y="931"/>
                  </a:lnTo>
                  <a:lnTo>
                    <a:pt x="127" y="921"/>
                  </a:lnTo>
                  <a:lnTo>
                    <a:pt x="120" y="912"/>
                  </a:lnTo>
                  <a:lnTo>
                    <a:pt x="110" y="902"/>
                  </a:lnTo>
                  <a:lnTo>
                    <a:pt x="104" y="893"/>
                  </a:lnTo>
                  <a:lnTo>
                    <a:pt x="95" y="881"/>
                  </a:lnTo>
                  <a:lnTo>
                    <a:pt x="89" y="870"/>
                  </a:lnTo>
                  <a:lnTo>
                    <a:pt x="82" y="860"/>
                  </a:lnTo>
                  <a:lnTo>
                    <a:pt x="74" y="849"/>
                  </a:lnTo>
                  <a:lnTo>
                    <a:pt x="68" y="836"/>
                  </a:lnTo>
                  <a:lnTo>
                    <a:pt x="61" y="824"/>
                  </a:lnTo>
                  <a:lnTo>
                    <a:pt x="53" y="811"/>
                  </a:lnTo>
                  <a:lnTo>
                    <a:pt x="47" y="798"/>
                  </a:lnTo>
                  <a:lnTo>
                    <a:pt x="40" y="784"/>
                  </a:lnTo>
                  <a:lnTo>
                    <a:pt x="34" y="769"/>
                  </a:lnTo>
                  <a:lnTo>
                    <a:pt x="28" y="756"/>
                  </a:lnTo>
                  <a:lnTo>
                    <a:pt x="25" y="741"/>
                  </a:lnTo>
                  <a:lnTo>
                    <a:pt x="21" y="725"/>
                  </a:lnTo>
                  <a:lnTo>
                    <a:pt x="15" y="710"/>
                  </a:lnTo>
                  <a:lnTo>
                    <a:pt x="11" y="693"/>
                  </a:lnTo>
                  <a:lnTo>
                    <a:pt x="9" y="678"/>
                  </a:lnTo>
                  <a:lnTo>
                    <a:pt x="6" y="661"/>
                  </a:lnTo>
                  <a:lnTo>
                    <a:pt x="4" y="644"/>
                  </a:lnTo>
                  <a:lnTo>
                    <a:pt x="2" y="627"/>
                  </a:lnTo>
                  <a:lnTo>
                    <a:pt x="2" y="609"/>
                  </a:lnTo>
                  <a:lnTo>
                    <a:pt x="0" y="590"/>
                  </a:lnTo>
                  <a:lnTo>
                    <a:pt x="2" y="571"/>
                  </a:lnTo>
                  <a:lnTo>
                    <a:pt x="2" y="553"/>
                  </a:lnTo>
                  <a:lnTo>
                    <a:pt x="4" y="534"/>
                  </a:lnTo>
                  <a:lnTo>
                    <a:pt x="6" y="513"/>
                  </a:lnTo>
                  <a:lnTo>
                    <a:pt x="9" y="494"/>
                  </a:lnTo>
                  <a:lnTo>
                    <a:pt x="13" y="471"/>
                  </a:lnTo>
                  <a:lnTo>
                    <a:pt x="19" y="452"/>
                  </a:lnTo>
                  <a:lnTo>
                    <a:pt x="23" y="429"/>
                  </a:lnTo>
                  <a:lnTo>
                    <a:pt x="30" y="408"/>
                  </a:lnTo>
                  <a:lnTo>
                    <a:pt x="36" y="385"/>
                  </a:lnTo>
                  <a:lnTo>
                    <a:pt x="45" y="363"/>
                  </a:lnTo>
                  <a:lnTo>
                    <a:pt x="55" y="338"/>
                  </a:lnTo>
                  <a:lnTo>
                    <a:pt x="64" y="315"/>
                  </a:lnTo>
                  <a:lnTo>
                    <a:pt x="76" y="290"/>
                  </a:lnTo>
                  <a:lnTo>
                    <a:pt x="89" y="268"/>
                  </a:lnTo>
                  <a:lnTo>
                    <a:pt x="89" y="266"/>
                  </a:lnTo>
                  <a:lnTo>
                    <a:pt x="91" y="262"/>
                  </a:lnTo>
                  <a:lnTo>
                    <a:pt x="93" y="258"/>
                  </a:lnTo>
                  <a:lnTo>
                    <a:pt x="95" y="254"/>
                  </a:lnTo>
                  <a:lnTo>
                    <a:pt x="99" y="250"/>
                  </a:lnTo>
                  <a:lnTo>
                    <a:pt x="103" y="247"/>
                  </a:lnTo>
                  <a:lnTo>
                    <a:pt x="106" y="241"/>
                  </a:lnTo>
                  <a:lnTo>
                    <a:pt x="110" y="235"/>
                  </a:lnTo>
                  <a:lnTo>
                    <a:pt x="114" y="230"/>
                  </a:lnTo>
                  <a:lnTo>
                    <a:pt x="120" y="222"/>
                  </a:lnTo>
                  <a:lnTo>
                    <a:pt x="125" y="216"/>
                  </a:lnTo>
                  <a:lnTo>
                    <a:pt x="131" y="209"/>
                  </a:lnTo>
                  <a:lnTo>
                    <a:pt x="139" y="201"/>
                  </a:lnTo>
                  <a:lnTo>
                    <a:pt x="144" y="195"/>
                  </a:lnTo>
                  <a:lnTo>
                    <a:pt x="152" y="188"/>
                  </a:lnTo>
                  <a:lnTo>
                    <a:pt x="160" y="178"/>
                  </a:lnTo>
                  <a:lnTo>
                    <a:pt x="167" y="171"/>
                  </a:lnTo>
                  <a:lnTo>
                    <a:pt x="177" y="163"/>
                  </a:lnTo>
                  <a:lnTo>
                    <a:pt x="184" y="154"/>
                  </a:lnTo>
                  <a:lnTo>
                    <a:pt x="194" y="146"/>
                  </a:lnTo>
                  <a:lnTo>
                    <a:pt x="203" y="138"/>
                  </a:lnTo>
                  <a:lnTo>
                    <a:pt x="215" y="129"/>
                  </a:lnTo>
                  <a:lnTo>
                    <a:pt x="224" y="121"/>
                  </a:lnTo>
                  <a:lnTo>
                    <a:pt x="236" y="112"/>
                  </a:lnTo>
                  <a:lnTo>
                    <a:pt x="245" y="104"/>
                  </a:lnTo>
                  <a:lnTo>
                    <a:pt x="258" y="97"/>
                  </a:lnTo>
                  <a:lnTo>
                    <a:pt x="270" y="87"/>
                  </a:lnTo>
                  <a:lnTo>
                    <a:pt x="281" y="79"/>
                  </a:lnTo>
                  <a:lnTo>
                    <a:pt x="295" y="72"/>
                  </a:lnTo>
                  <a:lnTo>
                    <a:pt x="308" y="64"/>
                  </a:lnTo>
                  <a:lnTo>
                    <a:pt x="321" y="57"/>
                  </a:lnTo>
                  <a:lnTo>
                    <a:pt x="334" y="49"/>
                  </a:lnTo>
                  <a:lnTo>
                    <a:pt x="350" y="43"/>
                  </a:lnTo>
                  <a:lnTo>
                    <a:pt x="363" y="36"/>
                  </a:lnTo>
                  <a:lnTo>
                    <a:pt x="378" y="30"/>
                  </a:lnTo>
                  <a:lnTo>
                    <a:pt x="393" y="24"/>
                  </a:lnTo>
                  <a:lnTo>
                    <a:pt x="409" y="21"/>
                  </a:lnTo>
                  <a:lnTo>
                    <a:pt x="426" y="17"/>
                  </a:lnTo>
                  <a:lnTo>
                    <a:pt x="441" y="11"/>
                  </a:lnTo>
                  <a:lnTo>
                    <a:pt x="458" y="7"/>
                  </a:lnTo>
                  <a:lnTo>
                    <a:pt x="475" y="5"/>
                  </a:lnTo>
                  <a:lnTo>
                    <a:pt x="492" y="2"/>
                  </a:lnTo>
                  <a:lnTo>
                    <a:pt x="509" y="0"/>
                  </a:lnTo>
                  <a:lnTo>
                    <a:pt x="528" y="0"/>
                  </a:lnTo>
                  <a:lnTo>
                    <a:pt x="545" y="0"/>
                  </a:lnTo>
                  <a:lnTo>
                    <a:pt x="564" y="0"/>
                  </a:lnTo>
                  <a:lnTo>
                    <a:pt x="583" y="0"/>
                  </a:lnTo>
                  <a:lnTo>
                    <a:pt x="603" y="2"/>
                  </a:lnTo>
                  <a:lnTo>
                    <a:pt x="622" y="3"/>
                  </a:lnTo>
                  <a:lnTo>
                    <a:pt x="642" y="7"/>
                  </a:lnTo>
                  <a:lnTo>
                    <a:pt x="661" y="11"/>
                  </a:lnTo>
                  <a:lnTo>
                    <a:pt x="682" y="17"/>
                  </a:lnTo>
                  <a:lnTo>
                    <a:pt x="703" y="22"/>
                  </a:lnTo>
                  <a:lnTo>
                    <a:pt x="724" y="30"/>
                  </a:lnTo>
                  <a:lnTo>
                    <a:pt x="745" y="38"/>
                  </a:lnTo>
                  <a:lnTo>
                    <a:pt x="768" y="47"/>
                  </a:lnTo>
                  <a:lnTo>
                    <a:pt x="789" y="57"/>
                  </a:lnTo>
                  <a:lnTo>
                    <a:pt x="812" y="68"/>
                  </a:lnTo>
                  <a:lnTo>
                    <a:pt x="833" y="81"/>
                  </a:lnTo>
                  <a:lnTo>
                    <a:pt x="857" y="95"/>
                  </a:lnTo>
                  <a:lnTo>
                    <a:pt x="880" y="110"/>
                  </a:lnTo>
                  <a:lnTo>
                    <a:pt x="903" y="125"/>
                  </a:lnTo>
                  <a:lnTo>
                    <a:pt x="905" y="127"/>
                  </a:lnTo>
                  <a:lnTo>
                    <a:pt x="909" y="131"/>
                  </a:lnTo>
                  <a:lnTo>
                    <a:pt x="910" y="133"/>
                  </a:lnTo>
                  <a:lnTo>
                    <a:pt x="912" y="136"/>
                  </a:lnTo>
                  <a:lnTo>
                    <a:pt x="916" y="140"/>
                  </a:lnTo>
                  <a:lnTo>
                    <a:pt x="922" y="146"/>
                  </a:lnTo>
                  <a:lnTo>
                    <a:pt x="924" y="152"/>
                  </a:lnTo>
                  <a:lnTo>
                    <a:pt x="929" y="155"/>
                  </a:lnTo>
                  <a:lnTo>
                    <a:pt x="933" y="161"/>
                  </a:lnTo>
                  <a:lnTo>
                    <a:pt x="939" y="169"/>
                  </a:lnTo>
                  <a:lnTo>
                    <a:pt x="945" y="176"/>
                  </a:lnTo>
                  <a:lnTo>
                    <a:pt x="949" y="184"/>
                  </a:lnTo>
                  <a:lnTo>
                    <a:pt x="954" y="192"/>
                  </a:lnTo>
                  <a:lnTo>
                    <a:pt x="960" y="201"/>
                  </a:lnTo>
                  <a:lnTo>
                    <a:pt x="964" y="209"/>
                  </a:lnTo>
                  <a:lnTo>
                    <a:pt x="968" y="218"/>
                  </a:lnTo>
                  <a:lnTo>
                    <a:pt x="971" y="222"/>
                  </a:lnTo>
                  <a:lnTo>
                    <a:pt x="973" y="228"/>
                  </a:lnTo>
                  <a:lnTo>
                    <a:pt x="975" y="233"/>
                  </a:lnTo>
                  <a:lnTo>
                    <a:pt x="979" y="237"/>
                  </a:lnTo>
                  <a:lnTo>
                    <a:pt x="979" y="243"/>
                  </a:lnTo>
                  <a:lnTo>
                    <a:pt x="983" y="247"/>
                  </a:lnTo>
                  <a:lnTo>
                    <a:pt x="985" y="252"/>
                  </a:lnTo>
                  <a:lnTo>
                    <a:pt x="987" y="256"/>
                  </a:lnTo>
                  <a:lnTo>
                    <a:pt x="988" y="262"/>
                  </a:lnTo>
                  <a:lnTo>
                    <a:pt x="988" y="268"/>
                  </a:lnTo>
                  <a:lnTo>
                    <a:pt x="990" y="273"/>
                  </a:lnTo>
                  <a:lnTo>
                    <a:pt x="994" y="279"/>
                  </a:lnTo>
                  <a:lnTo>
                    <a:pt x="994" y="283"/>
                  </a:lnTo>
                  <a:lnTo>
                    <a:pt x="996" y="290"/>
                  </a:lnTo>
                  <a:lnTo>
                    <a:pt x="996" y="294"/>
                  </a:lnTo>
                  <a:lnTo>
                    <a:pt x="998" y="300"/>
                  </a:lnTo>
                  <a:lnTo>
                    <a:pt x="998" y="306"/>
                  </a:lnTo>
                  <a:lnTo>
                    <a:pt x="1000" y="311"/>
                  </a:lnTo>
                  <a:lnTo>
                    <a:pt x="1000" y="317"/>
                  </a:lnTo>
                  <a:lnTo>
                    <a:pt x="1002" y="323"/>
                  </a:lnTo>
                  <a:lnTo>
                    <a:pt x="1002" y="328"/>
                  </a:lnTo>
                  <a:lnTo>
                    <a:pt x="1002" y="334"/>
                  </a:lnTo>
                  <a:lnTo>
                    <a:pt x="1002" y="338"/>
                  </a:lnTo>
                  <a:lnTo>
                    <a:pt x="1002" y="345"/>
                  </a:lnTo>
                  <a:lnTo>
                    <a:pt x="1002" y="351"/>
                  </a:lnTo>
                  <a:lnTo>
                    <a:pt x="1002" y="357"/>
                  </a:lnTo>
                  <a:lnTo>
                    <a:pt x="1002" y="363"/>
                  </a:lnTo>
                  <a:lnTo>
                    <a:pt x="1002" y="368"/>
                  </a:lnTo>
                  <a:lnTo>
                    <a:pt x="977" y="325"/>
                  </a:lnTo>
                  <a:lnTo>
                    <a:pt x="975" y="323"/>
                  </a:lnTo>
                  <a:lnTo>
                    <a:pt x="975" y="321"/>
                  </a:lnTo>
                  <a:lnTo>
                    <a:pt x="975" y="317"/>
                  </a:lnTo>
                  <a:lnTo>
                    <a:pt x="973" y="313"/>
                  </a:lnTo>
                  <a:lnTo>
                    <a:pt x="973" y="306"/>
                  </a:lnTo>
                  <a:lnTo>
                    <a:pt x="971" y="300"/>
                  </a:lnTo>
                  <a:lnTo>
                    <a:pt x="969" y="294"/>
                  </a:lnTo>
                  <a:lnTo>
                    <a:pt x="968" y="290"/>
                  </a:lnTo>
                  <a:lnTo>
                    <a:pt x="968" y="287"/>
                  </a:lnTo>
                  <a:lnTo>
                    <a:pt x="966" y="283"/>
                  </a:lnTo>
                  <a:lnTo>
                    <a:pt x="964" y="277"/>
                  </a:lnTo>
                  <a:lnTo>
                    <a:pt x="962" y="271"/>
                  </a:lnTo>
                  <a:lnTo>
                    <a:pt x="960" y="266"/>
                  </a:lnTo>
                  <a:lnTo>
                    <a:pt x="958" y="262"/>
                  </a:lnTo>
                  <a:lnTo>
                    <a:pt x="956" y="254"/>
                  </a:lnTo>
                  <a:lnTo>
                    <a:pt x="952" y="249"/>
                  </a:lnTo>
                  <a:lnTo>
                    <a:pt x="950" y="243"/>
                  </a:lnTo>
                  <a:lnTo>
                    <a:pt x="949" y="237"/>
                  </a:lnTo>
                  <a:lnTo>
                    <a:pt x="945" y="231"/>
                  </a:lnTo>
                  <a:lnTo>
                    <a:pt x="941" y="224"/>
                  </a:lnTo>
                  <a:lnTo>
                    <a:pt x="937" y="218"/>
                  </a:lnTo>
                  <a:lnTo>
                    <a:pt x="933" y="212"/>
                  </a:lnTo>
                  <a:lnTo>
                    <a:pt x="929" y="205"/>
                  </a:lnTo>
                  <a:lnTo>
                    <a:pt x="926" y="199"/>
                  </a:lnTo>
                  <a:lnTo>
                    <a:pt x="922" y="192"/>
                  </a:lnTo>
                  <a:lnTo>
                    <a:pt x="918" y="186"/>
                  </a:lnTo>
                  <a:lnTo>
                    <a:pt x="912" y="178"/>
                  </a:lnTo>
                  <a:lnTo>
                    <a:pt x="907" y="173"/>
                  </a:lnTo>
                  <a:lnTo>
                    <a:pt x="901" y="165"/>
                  </a:lnTo>
                  <a:lnTo>
                    <a:pt x="895" y="159"/>
                  </a:lnTo>
                  <a:lnTo>
                    <a:pt x="890" y="152"/>
                  </a:lnTo>
                  <a:lnTo>
                    <a:pt x="882" y="146"/>
                  </a:lnTo>
                  <a:lnTo>
                    <a:pt x="876" y="138"/>
                  </a:lnTo>
                  <a:lnTo>
                    <a:pt x="869" y="133"/>
                  </a:lnTo>
                  <a:lnTo>
                    <a:pt x="861" y="125"/>
                  </a:lnTo>
                  <a:lnTo>
                    <a:pt x="853" y="119"/>
                  </a:lnTo>
                  <a:lnTo>
                    <a:pt x="846" y="112"/>
                  </a:lnTo>
                  <a:lnTo>
                    <a:pt x="838" y="106"/>
                  </a:lnTo>
                  <a:lnTo>
                    <a:pt x="829" y="100"/>
                  </a:lnTo>
                  <a:lnTo>
                    <a:pt x="821" y="95"/>
                  </a:lnTo>
                  <a:lnTo>
                    <a:pt x="812" y="89"/>
                  </a:lnTo>
                  <a:lnTo>
                    <a:pt x="802" y="83"/>
                  </a:lnTo>
                  <a:lnTo>
                    <a:pt x="791" y="79"/>
                  </a:lnTo>
                  <a:lnTo>
                    <a:pt x="781" y="74"/>
                  </a:lnTo>
                  <a:lnTo>
                    <a:pt x="770" y="68"/>
                  </a:lnTo>
                  <a:lnTo>
                    <a:pt x="760" y="62"/>
                  </a:lnTo>
                  <a:lnTo>
                    <a:pt x="747" y="59"/>
                  </a:lnTo>
                  <a:lnTo>
                    <a:pt x="736" y="53"/>
                  </a:lnTo>
                  <a:lnTo>
                    <a:pt x="724" y="49"/>
                  </a:lnTo>
                  <a:lnTo>
                    <a:pt x="711" y="45"/>
                  </a:lnTo>
                  <a:lnTo>
                    <a:pt x="698" y="41"/>
                  </a:lnTo>
                  <a:lnTo>
                    <a:pt x="684" y="38"/>
                  </a:lnTo>
                  <a:lnTo>
                    <a:pt x="669" y="36"/>
                  </a:lnTo>
                  <a:lnTo>
                    <a:pt x="656" y="32"/>
                  </a:lnTo>
                  <a:lnTo>
                    <a:pt x="641" y="30"/>
                  </a:lnTo>
                  <a:lnTo>
                    <a:pt x="625" y="28"/>
                  </a:lnTo>
                  <a:lnTo>
                    <a:pt x="610" y="24"/>
                  </a:lnTo>
                  <a:lnTo>
                    <a:pt x="595" y="24"/>
                  </a:lnTo>
                  <a:lnTo>
                    <a:pt x="578" y="22"/>
                  </a:lnTo>
                  <a:lnTo>
                    <a:pt x="561" y="21"/>
                  </a:lnTo>
                  <a:lnTo>
                    <a:pt x="544" y="21"/>
                  </a:lnTo>
                  <a:lnTo>
                    <a:pt x="528" y="21"/>
                  </a:lnTo>
                  <a:lnTo>
                    <a:pt x="513" y="21"/>
                  </a:lnTo>
                  <a:lnTo>
                    <a:pt x="498" y="22"/>
                  </a:lnTo>
                  <a:lnTo>
                    <a:pt x="483" y="24"/>
                  </a:lnTo>
                  <a:lnTo>
                    <a:pt x="469" y="26"/>
                  </a:lnTo>
                  <a:lnTo>
                    <a:pt x="454" y="30"/>
                  </a:lnTo>
                  <a:lnTo>
                    <a:pt x="439" y="32"/>
                  </a:lnTo>
                  <a:lnTo>
                    <a:pt x="426" y="36"/>
                  </a:lnTo>
                  <a:lnTo>
                    <a:pt x="412" y="40"/>
                  </a:lnTo>
                  <a:lnTo>
                    <a:pt x="399" y="43"/>
                  </a:lnTo>
                  <a:lnTo>
                    <a:pt x="386" y="47"/>
                  </a:lnTo>
                  <a:lnTo>
                    <a:pt x="374" y="53"/>
                  </a:lnTo>
                  <a:lnTo>
                    <a:pt x="363" y="59"/>
                  </a:lnTo>
                  <a:lnTo>
                    <a:pt x="350" y="62"/>
                  </a:lnTo>
                  <a:lnTo>
                    <a:pt x="336" y="68"/>
                  </a:lnTo>
                  <a:lnTo>
                    <a:pt x="325" y="74"/>
                  </a:lnTo>
                  <a:lnTo>
                    <a:pt x="314" y="81"/>
                  </a:lnTo>
                  <a:lnTo>
                    <a:pt x="302" y="87"/>
                  </a:lnTo>
                  <a:lnTo>
                    <a:pt x="293" y="95"/>
                  </a:lnTo>
                  <a:lnTo>
                    <a:pt x="281" y="102"/>
                  </a:lnTo>
                  <a:lnTo>
                    <a:pt x="272" y="110"/>
                  </a:lnTo>
                  <a:lnTo>
                    <a:pt x="260" y="117"/>
                  </a:lnTo>
                  <a:lnTo>
                    <a:pt x="251" y="123"/>
                  </a:lnTo>
                  <a:lnTo>
                    <a:pt x="241" y="133"/>
                  </a:lnTo>
                  <a:lnTo>
                    <a:pt x="232" y="140"/>
                  </a:lnTo>
                  <a:lnTo>
                    <a:pt x="222" y="148"/>
                  </a:lnTo>
                  <a:lnTo>
                    <a:pt x="215" y="157"/>
                  </a:lnTo>
                  <a:lnTo>
                    <a:pt x="205" y="165"/>
                  </a:lnTo>
                  <a:lnTo>
                    <a:pt x="199" y="174"/>
                  </a:lnTo>
                  <a:lnTo>
                    <a:pt x="190" y="182"/>
                  </a:lnTo>
                  <a:lnTo>
                    <a:pt x="182" y="192"/>
                  </a:lnTo>
                  <a:lnTo>
                    <a:pt x="175" y="199"/>
                  </a:lnTo>
                  <a:lnTo>
                    <a:pt x="167" y="209"/>
                  </a:lnTo>
                  <a:lnTo>
                    <a:pt x="160" y="216"/>
                  </a:lnTo>
                  <a:lnTo>
                    <a:pt x="152" y="226"/>
                  </a:lnTo>
                  <a:lnTo>
                    <a:pt x="146" y="233"/>
                  </a:lnTo>
                  <a:lnTo>
                    <a:pt x="141" y="245"/>
                  </a:lnTo>
                  <a:lnTo>
                    <a:pt x="133" y="252"/>
                  </a:lnTo>
                  <a:lnTo>
                    <a:pt x="127" y="262"/>
                  </a:lnTo>
                  <a:lnTo>
                    <a:pt x="122" y="269"/>
                  </a:lnTo>
                  <a:lnTo>
                    <a:pt x="116" y="277"/>
                  </a:lnTo>
                  <a:lnTo>
                    <a:pt x="112" y="287"/>
                  </a:lnTo>
                  <a:lnTo>
                    <a:pt x="106" y="294"/>
                  </a:lnTo>
                  <a:lnTo>
                    <a:pt x="103" y="302"/>
                  </a:lnTo>
                  <a:lnTo>
                    <a:pt x="99" y="311"/>
                  </a:lnTo>
                  <a:lnTo>
                    <a:pt x="93" y="319"/>
                  </a:lnTo>
                  <a:lnTo>
                    <a:pt x="89" y="326"/>
                  </a:lnTo>
                  <a:lnTo>
                    <a:pt x="85" y="334"/>
                  </a:lnTo>
                  <a:lnTo>
                    <a:pt x="84" y="340"/>
                  </a:lnTo>
                  <a:lnTo>
                    <a:pt x="78" y="347"/>
                  </a:lnTo>
                  <a:lnTo>
                    <a:pt x="76" y="355"/>
                  </a:lnTo>
                  <a:lnTo>
                    <a:pt x="74" y="361"/>
                  </a:lnTo>
                  <a:lnTo>
                    <a:pt x="72" y="366"/>
                  </a:lnTo>
                  <a:lnTo>
                    <a:pt x="68" y="372"/>
                  </a:lnTo>
                  <a:lnTo>
                    <a:pt x="66" y="378"/>
                  </a:lnTo>
                  <a:lnTo>
                    <a:pt x="64" y="383"/>
                  </a:lnTo>
                  <a:lnTo>
                    <a:pt x="63" y="389"/>
                  </a:lnTo>
                  <a:lnTo>
                    <a:pt x="61" y="395"/>
                  </a:lnTo>
                  <a:lnTo>
                    <a:pt x="61" y="399"/>
                  </a:lnTo>
                  <a:lnTo>
                    <a:pt x="59" y="402"/>
                  </a:lnTo>
                  <a:lnTo>
                    <a:pt x="59" y="406"/>
                  </a:lnTo>
                  <a:lnTo>
                    <a:pt x="57" y="414"/>
                  </a:lnTo>
                  <a:lnTo>
                    <a:pt x="55" y="421"/>
                  </a:lnTo>
                  <a:lnTo>
                    <a:pt x="53" y="427"/>
                  </a:lnTo>
                  <a:lnTo>
                    <a:pt x="53" y="431"/>
                  </a:lnTo>
                  <a:lnTo>
                    <a:pt x="51" y="437"/>
                  </a:lnTo>
                  <a:lnTo>
                    <a:pt x="51" y="442"/>
                  </a:lnTo>
                  <a:lnTo>
                    <a:pt x="49" y="446"/>
                  </a:lnTo>
                  <a:lnTo>
                    <a:pt x="49" y="452"/>
                  </a:lnTo>
                  <a:lnTo>
                    <a:pt x="47" y="458"/>
                  </a:lnTo>
                  <a:lnTo>
                    <a:pt x="45" y="465"/>
                  </a:lnTo>
                  <a:lnTo>
                    <a:pt x="45" y="471"/>
                  </a:lnTo>
                  <a:lnTo>
                    <a:pt x="44" y="477"/>
                  </a:lnTo>
                  <a:lnTo>
                    <a:pt x="42" y="484"/>
                  </a:lnTo>
                  <a:lnTo>
                    <a:pt x="42" y="492"/>
                  </a:lnTo>
                  <a:lnTo>
                    <a:pt x="40" y="497"/>
                  </a:lnTo>
                  <a:lnTo>
                    <a:pt x="40" y="505"/>
                  </a:lnTo>
                  <a:lnTo>
                    <a:pt x="40" y="513"/>
                  </a:lnTo>
                  <a:lnTo>
                    <a:pt x="38" y="520"/>
                  </a:lnTo>
                  <a:lnTo>
                    <a:pt x="38" y="528"/>
                  </a:lnTo>
                  <a:lnTo>
                    <a:pt x="36" y="535"/>
                  </a:lnTo>
                  <a:lnTo>
                    <a:pt x="36" y="543"/>
                  </a:lnTo>
                  <a:lnTo>
                    <a:pt x="36" y="553"/>
                  </a:lnTo>
                  <a:lnTo>
                    <a:pt x="36" y="560"/>
                  </a:lnTo>
                  <a:lnTo>
                    <a:pt x="36" y="570"/>
                  </a:lnTo>
                  <a:lnTo>
                    <a:pt x="36" y="577"/>
                  </a:lnTo>
                  <a:lnTo>
                    <a:pt x="36" y="587"/>
                  </a:lnTo>
                  <a:lnTo>
                    <a:pt x="36" y="594"/>
                  </a:lnTo>
                  <a:lnTo>
                    <a:pt x="36" y="604"/>
                  </a:lnTo>
                  <a:lnTo>
                    <a:pt x="36" y="613"/>
                  </a:lnTo>
                  <a:lnTo>
                    <a:pt x="38" y="623"/>
                  </a:lnTo>
                  <a:lnTo>
                    <a:pt x="38" y="632"/>
                  </a:lnTo>
                  <a:lnTo>
                    <a:pt x="40" y="642"/>
                  </a:lnTo>
                  <a:lnTo>
                    <a:pt x="40" y="651"/>
                  </a:lnTo>
                  <a:lnTo>
                    <a:pt x="42" y="661"/>
                  </a:lnTo>
                  <a:lnTo>
                    <a:pt x="42" y="670"/>
                  </a:lnTo>
                  <a:lnTo>
                    <a:pt x="44" y="680"/>
                  </a:lnTo>
                  <a:lnTo>
                    <a:pt x="45" y="689"/>
                  </a:lnTo>
                  <a:lnTo>
                    <a:pt x="49" y="699"/>
                  </a:lnTo>
                  <a:lnTo>
                    <a:pt x="51" y="710"/>
                  </a:lnTo>
                  <a:lnTo>
                    <a:pt x="53" y="720"/>
                  </a:lnTo>
                  <a:lnTo>
                    <a:pt x="55" y="729"/>
                  </a:lnTo>
                  <a:lnTo>
                    <a:pt x="59" y="739"/>
                  </a:lnTo>
                  <a:lnTo>
                    <a:pt x="63" y="748"/>
                  </a:lnTo>
                  <a:lnTo>
                    <a:pt x="66" y="760"/>
                  </a:lnTo>
                  <a:lnTo>
                    <a:pt x="70" y="769"/>
                  </a:lnTo>
                  <a:lnTo>
                    <a:pt x="76" y="780"/>
                  </a:lnTo>
                  <a:lnTo>
                    <a:pt x="80" y="790"/>
                  </a:lnTo>
                  <a:lnTo>
                    <a:pt x="84" y="799"/>
                  </a:lnTo>
                  <a:lnTo>
                    <a:pt x="89" y="809"/>
                  </a:lnTo>
                  <a:lnTo>
                    <a:pt x="93" y="820"/>
                  </a:lnTo>
                  <a:lnTo>
                    <a:pt x="99" y="830"/>
                  </a:lnTo>
                  <a:lnTo>
                    <a:pt x="106" y="839"/>
                  </a:lnTo>
                  <a:lnTo>
                    <a:pt x="112" y="851"/>
                  </a:lnTo>
                  <a:lnTo>
                    <a:pt x="120" y="860"/>
                  </a:lnTo>
                  <a:lnTo>
                    <a:pt x="125" y="870"/>
                  </a:lnTo>
                  <a:lnTo>
                    <a:pt x="133" y="881"/>
                  </a:lnTo>
                  <a:lnTo>
                    <a:pt x="141" y="891"/>
                  </a:lnTo>
                  <a:lnTo>
                    <a:pt x="148" y="902"/>
                  </a:lnTo>
                  <a:lnTo>
                    <a:pt x="156" y="912"/>
                  </a:lnTo>
                  <a:lnTo>
                    <a:pt x="165" y="921"/>
                  </a:lnTo>
                  <a:lnTo>
                    <a:pt x="175" y="931"/>
                  </a:lnTo>
                  <a:lnTo>
                    <a:pt x="186" y="942"/>
                  </a:lnTo>
                  <a:lnTo>
                    <a:pt x="190" y="946"/>
                  </a:lnTo>
                  <a:lnTo>
                    <a:pt x="194" y="950"/>
                  </a:lnTo>
                  <a:lnTo>
                    <a:pt x="201" y="955"/>
                  </a:lnTo>
                  <a:lnTo>
                    <a:pt x="207" y="961"/>
                  </a:lnTo>
                  <a:lnTo>
                    <a:pt x="217" y="969"/>
                  </a:lnTo>
                  <a:lnTo>
                    <a:pt x="220" y="970"/>
                  </a:lnTo>
                  <a:lnTo>
                    <a:pt x="226" y="976"/>
                  </a:lnTo>
                  <a:lnTo>
                    <a:pt x="232" y="978"/>
                  </a:lnTo>
                  <a:lnTo>
                    <a:pt x="237" y="984"/>
                  </a:lnTo>
                  <a:lnTo>
                    <a:pt x="241" y="986"/>
                  </a:lnTo>
                  <a:lnTo>
                    <a:pt x="247" y="989"/>
                  </a:lnTo>
                  <a:lnTo>
                    <a:pt x="251" y="993"/>
                  </a:lnTo>
                  <a:lnTo>
                    <a:pt x="257" y="997"/>
                  </a:lnTo>
                  <a:lnTo>
                    <a:pt x="260" y="1001"/>
                  </a:lnTo>
                  <a:lnTo>
                    <a:pt x="266" y="1003"/>
                  </a:lnTo>
                  <a:lnTo>
                    <a:pt x="270" y="1007"/>
                  </a:lnTo>
                  <a:lnTo>
                    <a:pt x="276" y="1010"/>
                  </a:lnTo>
                  <a:lnTo>
                    <a:pt x="283" y="1014"/>
                  </a:lnTo>
                  <a:lnTo>
                    <a:pt x="291" y="1018"/>
                  </a:lnTo>
                  <a:lnTo>
                    <a:pt x="296" y="1020"/>
                  </a:lnTo>
                  <a:lnTo>
                    <a:pt x="302" y="1020"/>
                  </a:lnTo>
                  <a:close/>
                </a:path>
              </a:pathLst>
            </a:custGeom>
            <a:solidFill>
              <a:srgbClr val="4D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26"/>
            <p:cNvSpPr>
              <a:spLocks/>
            </p:cNvSpPr>
            <p:nvPr/>
          </p:nvSpPr>
          <p:spPr bwMode="auto">
            <a:xfrm>
              <a:off x="4911726" y="3225800"/>
              <a:ext cx="795338" cy="849313"/>
            </a:xfrm>
            <a:custGeom>
              <a:avLst/>
              <a:gdLst>
                <a:gd name="T0" fmla="*/ 2147483647 w 1002"/>
                <a:gd name="T1" fmla="*/ 2147483647 h 1069"/>
                <a:gd name="T2" fmla="*/ 2147483647 w 1002"/>
                <a:gd name="T3" fmla="*/ 2147483647 h 1069"/>
                <a:gd name="T4" fmla="*/ 2147483647 w 1002"/>
                <a:gd name="T5" fmla="*/ 2147483647 h 1069"/>
                <a:gd name="T6" fmla="*/ 2147483647 w 1002"/>
                <a:gd name="T7" fmla="*/ 2147483647 h 1069"/>
                <a:gd name="T8" fmla="*/ 2147483647 w 1002"/>
                <a:gd name="T9" fmla="*/ 2147483647 h 1069"/>
                <a:gd name="T10" fmla="*/ 2147483647 w 1002"/>
                <a:gd name="T11" fmla="*/ 2147483647 h 1069"/>
                <a:gd name="T12" fmla="*/ 0 w 1002"/>
                <a:gd name="T13" fmla="*/ 2147483647 h 1069"/>
                <a:gd name="T14" fmla="*/ 2147483647 w 1002"/>
                <a:gd name="T15" fmla="*/ 2147483647 h 1069"/>
                <a:gd name="T16" fmla="*/ 2147483647 w 1002"/>
                <a:gd name="T17" fmla="*/ 2147483647 h 1069"/>
                <a:gd name="T18" fmla="*/ 2147483647 w 1002"/>
                <a:gd name="T19" fmla="*/ 2147483647 h 1069"/>
                <a:gd name="T20" fmla="*/ 2147483647 w 1002"/>
                <a:gd name="T21" fmla="*/ 2147483647 h 1069"/>
                <a:gd name="T22" fmla="*/ 2147483647 w 1002"/>
                <a:gd name="T23" fmla="*/ 2147483647 h 1069"/>
                <a:gd name="T24" fmla="*/ 2147483647 w 1002"/>
                <a:gd name="T25" fmla="*/ 2147483647 h 1069"/>
                <a:gd name="T26" fmla="*/ 2147483647 w 1002"/>
                <a:gd name="T27" fmla="*/ 2147483647 h 1069"/>
                <a:gd name="T28" fmla="*/ 2147483647 w 1002"/>
                <a:gd name="T29" fmla="*/ 2147483647 h 1069"/>
                <a:gd name="T30" fmla="*/ 2147483647 w 1002"/>
                <a:gd name="T31" fmla="*/ 2147483647 h 1069"/>
                <a:gd name="T32" fmla="*/ 2147483647 w 1002"/>
                <a:gd name="T33" fmla="*/ 0 h 1069"/>
                <a:gd name="T34" fmla="*/ 2147483647 w 1002"/>
                <a:gd name="T35" fmla="*/ 2147483647 h 1069"/>
                <a:gd name="T36" fmla="*/ 2147483647 w 1002"/>
                <a:gd name="T37" fmla="*/ 2147483647 h 1069"/>
                <a:gd name="T38" fmla="*/ 2147483647 w 1002"/>
                <a:gd name="T39" fmla="*/ 2147483647 h 1069"/>
                <a:gd name="T40" fmla="*/ 2147483647 w 1002"/>
                <a:gd name="T41" fmla="*/ 2147483647 h 1069"/>
                <a:gd name="T42" fmla="*/ 2147483647 w 1002"/>
                <a:gd name="T43" fmla="*/ 2147483647 h 1069"/>
                <a:gd name="T44" fmla="*/ 2147483647 w 1002"/>
                <a:gd name="T45" fmla="*/ 2147483647 h 1069"/>
                <a:gd name="T46" fmla="*/ 2147483647 w 1002"/>
                <a:gd name="T47" fmla="*/ 2147483647 h 1069"/>
                <a:gd name="T48" fmla="*/ 2147483647 w 1002"/>
                <a:gd name="T49" fmla="*/ 2147483647 h 1069"/>
                <a:gd name="T50" fmla="*/ 2147483647 w 1002"/>
                <a:gd name="T51" fmla="*/ 2147483647 h 1069"/>
                <a:gd name="T52" fmla="*/ 2147483647 w 1002"/>
                <a:gd name="T53" fmla="*/ 2147483647 h 1069"/>
                <a:gd name="T54" fmla="*/ 2147483647 w 1002"/>
                <a:gd name="T55" fmla="*/ 2147483647 h 1069"/>
                <a:gd name="T56" fmla="*/ 2147483647 w 1002"/>
                <a:gd name="T57" fmla="*/ 2147483647 h 1069"/>
                <a:gd name="T58" fmla="*/ 2147483647 w 1002"/>
                <a:gd name="T59" fmla="*/ 2147483647 h 1069"/>
                <a:gd name="T60" fmla="*/ 2147483647 w 1002"/>
                <a:gd name="T61" fmla="*/ 2147483647 h 1069"/>
                <a:gd name="T62" fmla="*/ 2147483647 w 1002"/>
                <a:gd name="T63" fmla="*/ 2147483647 h 1069"/>
                <a:gd name="T64" fmla="*/ 2147483647 w 1002"/>
                <a:gd name="T65" fmla="*/ 2147483647 h 1069"/>
                <a:gd name="T66" fmla="*/ 2147483647 w 1002"/>
                <a:gd name="T67" fmla="*/ 2147483647 h 1069"/>
                <a:gd name="T68" fmla="*/ 2147483647 w 1002"/>
                <a:gd name="T69" fmla="*/ 2147483647 h 1069"/>
                <a:gd name="T70" fmla="*/ 2147483647 w 1002"/>
                <a:gd name="T71" fmla="*/ 2147483647 h 1069"/>
                <a:gd name="T72" fmla="*/ 2147483647 w 1002"/>
                <a:gd name="T73" fmla="*/ 2147483647 h 1069"/>
                <a:gd name="T74" fmla="*/ 2147483647 w 1002"/>
                <a:gd name="T75" fmla="*/ 2147483647 h 1069"/>
                <a:gd name="T76" fmla="*/ 2147483647 w 1002"/>
                <a:gd name="T77" fmla="*/ 2147483647 h 1069"/>
                <a:gd name="T78" fmla="*/ 2147483647 w 1002"/>
                <a:gd name="T79" fmla="*/ 2147483647 h 1069"/>
                <a:gd name="T80" fmla="*/ 2147483647 w 1002"/>
                <a:gd name="T81" fmla="*/ 2147483647 h 1069"/>
                <a:gd name="T82" fmla="*/ 2147483647 w 1002"/>
                <a:gd name="T83" fmla="*/ 2147483647 h 1069"/>
                <a:gd name="T84" fmla="*/ 2147483647 w 1002"/>
                <a:gd name="T85" fmla="*/ 2147483647 h 1069"/>
                <a:gd name="T86" fmla="*/ 2147483647 w 1002"/>
                <a:gd name="T87" fmla="*/ 2147483647 h 1069"/>
                <a:gd name="T88" fmla="*/ 2147483647 w 1002"/>
                <a:gd name="T89" fmla="*/ 2147483647 h 1069"/>
                <a:gd name="T90" fmla="*/ 2147483647 w 1002"/>
                <a:gd name="T91" fmla="*/ 2147483647 h 1069"/>
                <a:gd name="T92" fmla="*/ 2147483647 w 1002"/>
                <a:gd name="T93" fmla="*/ 2147483647 h 1069"/>
                <a:gd name="T94" fmla="*/ 2147483647 w 1002"/>
                <a:gd name="T95" fmla="*/ 2147483647 h 1069"/>
                <a:gd name="T96" fmla="*/ 2147483647 w 1002"/>
                <a:gd name="T97" fmla="*/ 2147483647 h 1069"/>
                <a:gd name="T98" fmla="*/ 2147483647 w 1002"/>
                <a:gd name="T99" fmla="*/ 2147483647 h 1069"/>
                <a:gd name="T100" fmla="*/ 2147483647 w 1002"/>
                <a:gd name="T101" fmla="*/ 2147483647 h 1069"/>
                <a:gd name="T102" fmla="*/ 2147483647 w 1002"/>
                <a:gd name="T103" fmla="*/ 2147483647 h 1069"/>
                <a:gd name="T104" fmla="*/ 2147483647 w 1002"/>
                <a:gd name="T105" fmla="*/ 2147483647 h 1069"/>
                <a:gd name="T106" fmla="*/ 2147483647 w 1002"/>
                <a:gd name="T107" fmla="*/ 2147483647 h 1069"/>
                <a:gd name="T108" fmla="*/ 2147483647 w 1002"/>
                <a:gd name="T109" fmla="*/ 2147483647 h 1069"/>
                <a:gd name="T110" fmla="*/ 2147483647 w 1002"/>
                <a:gd name="T111" fmla="*/ 2147483647 h 10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02" h="1069">
                  <a:moveTo>
                    <a:pt x="183" y="1069"/>
                  </a:moveTo>
                  <a:lnTo>
                    <a:pt x="130" y="1050"/>
                  </a:lnTo>
                  <a:lnTo>
                    <a:pt x="128" y="1049"/>
                  </a:lnTo>
                  <a:lnTo>
                    <a:pt x="126" y="1045"/>
                  </a:lnTo>
                  <a:lnTo>
                    <a:pt x="124" y="1041"/>
                  </a:lnTo>
                  <a:lnTo>
                    <a:pt x="122" y="1037"/>
                  </a:lnTo>
                  <a:lnTo>
                    <a:pt x="118" y="1033"/>
                  </a:lnTo>
                  <a:lnTo>
                    <a:pt x="118" y="1030"/>
                  </a:lnTo>
                  <a:lnTo>
                    <a:pt x="113" y="1024"/>
                  </a:lnTo>
                  <a:lnTo>
                    <a:pt x="111" y="1018"/>
                  </a:lnTo>
                  <a:lnTo>
                    <a:pt x="107" y="1012"/>
                  </a:lnTo>
                  <a:lnTo>
                    <a:pt x="103" y="1005"/>
                  </a:lnTo>
                  <a:lnTo>
                    <a:pt x="99" y="997"/>
                  </a:lnTo>
                  <a:lnTo>
                    <a:pt x="96" y="990"/>
                  </a:lnTo>
                  <a:lnTo>
                    <a:pt x="92" y="982"/>
                  </a:lnTo>
                  <a:lnTo>
                    <a:pt x="88" y="974"/>
                  </a:lnTo>
                  <a:lnTo>
                    <a:pt x="84" y="965"/>
                  </a:lnTo>
                  <a:lnTo>
                    <a:pt x="80" y="955"/>
                  </a:lnTo>
                  <a:lnTo>
                    <a:pt x="75" y="946"/>
                  </a:lnTo>
                  <a:lnTo>
                    <a:pt x="71" y="935"/>
                  </a:lnTo>
                  <a:lnTo>
                    <a:pt x="65" y="923"/>
                  </a:lnTo>
                  <a:lnTo>
                    <a:pt x="61" y="914"/>
                  </a:lnTo>
                  <a:lnTo>
                    <a:pt x="58" y="902"/>
                  </a:lnTo>
                  <a:lnTo>
                    <a:pt x="52" y="891"/>
                  </a:lnTo>
                  <a:lnTo>
                    <a:pt x="48" y="878"/>
                  </a:lnTo>
                  <a:lnTo>
                    <a:pt x="44" y="864"/>
                  </a:lnTo>
                  <a:lnTo>
                    <a:pt x="40" y="853"/>
                  </a:lnTo>
                  <a:lnTo>
                    <a:pt x="35" y="840"/>
                  </a:lnTo>
                  <a:lnTo>
                    <a:pt x="31" y="824"/>
                  </a:lnTo>
                  <a:lnTo>
                    <a:pt x="27" y="811"/>
                  </a:lnTo>
                  <a:lnTo>
                    <a:pt x="23" y="798"/>
                  </a:lnTo>
                  <a:lnTo>
                    <a:pt x="21" y="784"/>
                  </a:lnTo>
                  <a:lnTo>
                    <a:pt x="18" y="769"/>
                  </a:lnTo>
                  <a:lnTo>
                    <a:pt x="14" y="754"/>
                  </a:lnTo>
                  <a:lnTo>
                    <a:pt x="12" y="739"/>
                  </a:lnTo>
                  <a:lnTo>
                    <a:pt x="8" y="724"/>
                  </a:lnTo>
                  <a:lnTo>
                    <a:pt x="6" y="707"/>
                  </a:lnTo>
                  <a:lnTo>
                    <a:pt x="4" y="691"/>
                  </a:lnTo>
                  <a:lnTo>
                    <a:pt x="2" y="676"/>
                  </a:lnTo>
                  <a:lnTo>
                    <a:pt x="2" y="661"/>
                  </a:lnTo>
                  <a:lnTo>
                    <a:pt x="0" y="644"/>
                  </a:lnTo>
                  <a:lnTo>
                    <a:pt x="0" y="627"/>
                  </a:lnTo>
                  <a:lnTo>
                    <a:pt x="0" y="612"/>
                  </a:lnTo>
                  <a:lnTo>
                    <a:pt x="0" y="595"/>
                  </a:lnTo>
                  <a:lnTo>
                    <a:pt x="0" y="577"/>
                  </a:lnTo>
                  <a:lnTo>
                    <a:pt x="2" y="562"/>
                  </a:lnTo>
                  <a:lnTo>
                    <a:pt x="4" y="545"/>
                  </a:lnTo>
                  <a:lnTo>
                    <a:pt x="8" y="528"/>
                  </a:lnTo>
                  <a:lnTo>
                    <a:pt x="10" y="511"/>
                  </a:lnTo>
                  <a:lnTo>
                    <a:pt x="14" y="494"/>
                  </a:lnTo>
                  <a:lnTo>
                    <a:pt x="18" y="477"/>
                  </a:lnTo>
                  <a:lnTo>
                    <a:pt x="21" y="462"/>
                  </a:lnTo>
                  <a:lnTo>
                    <a:pt x="27" y="444"/>
                  </a:lnTo>
                  <a:lnTo>
                    <a:pt x="33" y="427"/>
                  </a:lnTo>
                  <a:lnTo>
                    <a:pt x="39" y="410"/>
                  </a:lnTo>
                  <a:lnTo>
                    <a:pt x="46" y="393"/>
                  </a:lnTo>
                  <a:lnTo>
                    <a:pt x="54" y="376"/>
                  </a:lnTo>
                  <a:lnTo>
                    <a:pt x="63" y="359"/>
                  </a:lnTo>
                  <a:lnTo>
                    <a:pt x="71" y="344"/>
                  </a:lnTo>
                  <a:lnTo>
                    <a:pt x="82" y="327"/>
                  </a:lnTo>
                  <a:lnTo>
                    <a:pt x="92" y="310"/>
                  </a:lnTo>
                  <a:lnTo>
                    <a:pt x="103" y="294"/>
                  </a:lnTo>
                  <a:lnTo>
                    <a:pt x="116" y="277"/>
                  </a:lnTo>
                  <a:lnTo>
                    <a:pt x="130" y="262"/>
                  </a:lnTo>
                  <a:lnTo>
                    <a:pt x="143" y="245"/>
                  </a:lnTo>
                  <a:lnTo>
                    <a:pt x="156" y="232"/>
                  </a:lnTo>
                  <a:lnTo>
                    <a:pt x="170" y="216"/>
                  </a:lnTo>
                  <a:lnTo>
                    <a:pt x="183" y="203"/>
                  </a:lnTo>
                  <a:lnTo>
                    <a:pt x="196" y="188"/>
                  </a:lnTo>
                  <a:lnTo>
                    <a:pt x="212" y="177"/>
                  </a:lnTo>
                  <a:lnTo>
                    <a:pt x="225" y="165"/>
                  </a:lnTo>
                  <a:lnTo>
                    <a:pt x="240" y="154"/>
                  </a:lnTo>
                  <a:lnTo>
                    <a:pt x="253" y="140"/>
                  </a:lnTo>
                  <a:lnTo>
                    <a:pt x="269" y="131"/>
                  </a:lnTo>
                  <a:lnTo>
                    <a:pt x="282" y="121"/>
                  </a:lnTo>
                  <a:lnTo>
                    <a:pt x="297" y="112"/>
                  </a:lnTo>
                  <a:lnTo>
                    <a:pt x="310" y="102"/>
                  </a:lnTo>
                  <a:lnTo>
                    <a:pt x="326" y="95"/>
                  </a:lnTo>
                  <a:lnTo>
                    <a:pt x="341" y="85"/>
                  </a:lnTo>
                  <a:lnTo>
                    <a:pt x="354" y="78"/>
                  </a:lnTo>
                  <a:lnTo>
                    <a:pt x="369" y="70"/>
                  </a:lnTo>
                  <a:lnTo>
                    <a:pt x="383" y="63"/>
                  </a:lnTo>
                  <a:lnTo>
                    <a:pt x="398" y="57"/>
                  </a:lnTo>
                  <a:lnTo>
                    <a:pt x="411" y="51"/>
                  </a:lnTo>
                  <a:lnTo>
                    <a:pt x="424" y="46"/>
                  </a:lnTo>
                  <a:lnTo>
                    <a:pt x="440" y="40"/>
                  </a:lnTo>
                  <a:lnTo>
                    <a:pt x="453" y="36"/>
                  </a:lnTo>
                  <a:lnTo>
                    <a:pt x="468" y="32"/>
                  </a:lnTo>
                  <a:lnTo>
                    <a:pt x="481" y="27"/>
                  </a:lnTo>
                  <a:lnTo>
                    <a:pt x="497" y="23"/>
                  </a:lnTo>
                  <a:lnTo>
                    <a:pt x="510" y="19"/>
                  </a:lnTo>
                  <a:lnTo>
                    <a:pt x="523" y="17"/>
                  </a:lnTo>
                  <a:lnTo>
                    <a:pt x="537" y="13"/>
                  </a:lnTo>
                  <a:lnTo>
                    <a:pt x="550" y="11"/>
                  </a:lnTo>
                  <a:lnTo>
                    <a:pt x="563" y="9"/>
                  </a:lnTo>
                  <a:lnTo>
                    <a:pt x="578" y="8"/>
                  </a:lnTo>
                  <a:lnTo>
                    <a:pt x="590" y="6"/>
                  </a:lnTo>
                  <a:lnTo>
                    <a:pt x="603" y="4"/>
                  </a:lnTo>
                  <a:lnTo>
                    <a:pt x="615" y="2"/>
                  </a:lnTo>
                  <a:lnTo>
                    <a:pt x="628" y="2"/>
                  </a:lnTo>
                  <a:lnTo>
                    <a:pt x="639" y="0"/>
                  </a:lnTo>
                  <a:lnTo>
                    <a:pt x="653" y="0"/>
                  </a:lnTo>
                  <a:lnTo>
                    <a:pt x="664" y="0"/>
                  </a:lnTo>
                  <a:lnTo>
                    <a:pt x="677" y="0"/>
                  </a:lnTo>
                  <a:lnTo>
                    <a:pt x="687" y="0"/>
                  </a:lnTo>
                  <a:lnTo>
                    <a:pt x="698" y="0"/>
                  </a:lnTo>
                  <a:lnTo>
                    <a:pt x="710" y="2"/>
                  </a:lnTo>
                  <a:lnTo>
                    <a:pt x="721" y="2"/>
                  </a:lnTo>
                  <a:lnTo>
                    <a:pt x="731" y="2"/>
                  </a:lnTo>
                  <a:lnTo>
                    <a:pt x="742" y="4"/>
                  </a:lnTo>
                  <a:lnTo>
                    <a:pt x="751" y="6"/>
                  </a:lnTo>
                  <a:lnTo>
                    <a:pt x="761" y="6"/>
                  </a:lnTo>
                  <a:lnTo>
                    <a:pt x="770" y="6"/>
                  </a:lnTo>
                  <a:lnTo>
                    <a:pt x="780" y="8"/>
                  </a:lnTo>
                  <a:lnTo>
                    <a:pt x="788" y="9"/>
                  </a:lnTo>
                  <a:lnTo>
                    <a:pt x="797" y="11"/>
                  </a:lnTo>
                  <a:lnTo>
                    <a:pt x="805" y="11"/>
                  </a:lnTo>
                  <a:lnTo>
                    <a:pt x="812" y="13"/>
                  </a:lnTo>
                  <a:lnTo>
                    <a:pt x="820" y="15"/>
                  </a:lnTo>
                  <a:lnTo>
                    <a:pt x="826" y="17"/>
                  </a:lnTo>
                  <a:lnTo>
                    <a:pt x="831" y="17"/>
                  </a:lnTo>
                  <a:lnTo>
                    <a:pt x="839" y="19"/>
                  </a:lnTo>
                  <a:lnTo>
                    <a:pt x="845" y="21"/>
                  </a:lnTo>
                  <a:lnTo>
                    <a:pt x="850" y="23"/>
                  </a:lnTo>
                  <a:lnTo>
                    <a:pt x="854" y="23"/>
                  </a:lnTo>
                  <a:lnTo>
                    <a:pt x="860" y="25"/>
                  </a:lnTo>
                  <a:lnTo>
                    <a:pt x="864" y="27"/>
                  </a:lnTo>
                  <a:lnTo>
                    <a:pt x="867" y="28"/>
                  </a:lnTo>
                  <a:lnTo>
                    <a:pt x="875" y="30"/>
                  </a:lnTo>
                  <a:lnTo>
                    <a:pt x="881" y="32"/>
                  </a:lnTo>
                  <a:lnTo>
                    <a:pt x="886" y="34"/>
                  </a:lnTo>
                  <a:lnTo>
                    <a:pt x="894" y="38"/>
                  </a:lnTo>
                  <a:lnTo>
                    <a:pt x="900" y="40"/>
                  </a:lnTo>
                  <a:lnTo>
                    <a:pt x="905" y="44"/>
                  </a:lnTo>
                  <a:lnTo>
                    <a:pt x="913" y="46"/>
                  </a:lnTo>
                  <a:lnTo>
                    <a:pt x="919" y="49"/>
                  </a:lnTo>
                  <a:lnTo>
                    <a:pt x="924" y="51"/>
                  </a:lnTo>
                  <a:lnTo>
                    <a:pt x="930" y="55"/>
                  </a:lnTo>
                  <a:lnTo>
                    <a:pt x="936" y="57"/>
                  </a:lnTo>
                  <a:lnTo>
                    <a:pt x="942" y="61"/>
                  </a:lnTo>
                  <a:lnTo>
                    <a:pt x="947" y="63"/>
                  </a:lnTo>
                  <a:lnTo>
                    <a:pt x="953" y="66"/>
                  </a:lnTo>
                  <a:lnTo>
                    <a:pt x="957" y="68"/>
                  </a:lnTo>
                  <a:lnTo>
                    <a:pt x="962" y="72"/>
                  </a:lnTo>
                  <a:lnTo>
                    <a:pt x="970" y="76"/>
                  </a:lnTo>
                  <a:lnTo>
                    <a:pt x="980" y="82"/>
                  </a:lnTo>
                  <a:lnTo>
                    <a:pt x="985" y="85"/>
                  </a:lnTo>
                  <a:lnTo>
                    <a:pt x="991" y="89"/>
                  </a:lnTo>
                  <a:lnTo>
                    <a:pt x="997" y="91"/>
                  </a:lnTo>
                  <a:lnTo>
                    <a:pt x="1000" y="95"/>
                  </a:lnTo>
                  <a:lnTo>
                    <a:pt x="1002" y="97"/>
                  </a:lnTo>
                  <a:lnTo>
                    <a:pt x="959" y="97"/>
                  </a:lnTo>
                  <a:lnTo>
                    <a:pt x="957" y="95"/>
                  </a:lnTo>
                  <a:lnTo>
                    <a:pt x="953" y="93"/>
                  </a:lnTo>
                  <a:lnTo>
                    <a:pt x="949" y="91"/>
                  </a:lnTo>
                  <a:lnTo>
                    <a:pt x="943" y="87"/>
                  </a:lnTo>
                  <a:lnTo>
                    <a:pt x="936" y="83"/>
                  </a:lnTo>
                  <a:lnTo>
                    <a:pt x="930" y="82"/>
                  </a:lnTo>
                  <a:lnTo>
                    <a:pt x="923" y="78"/>
                  </a:lnTo>
                  <a:lnTo>
                    <a:pt x="917" y="76"/>
                  </a:lnTo>
                  <a:lnTo>
                    <a:pt x="911" y="72"/>
                  </a:lnTo>
                  <a:lnTo>
                    <a:pt x="907" y="70"/>
                  </a:lnTo>
                  <a:lnTo>
                    <a:pt x="902" y="68"/>
                  </a:lnTo>
                  <a:lnTo>
                    <a:pt x="896" y="66"/>
                  </a:lnTo>
                  <a:lnTo>
                    <a:pt x="890" y="64"/>
                  </a:lnTo>
                  <a:lnTo>
                    <a:pt x="884" y="63"/>
                  </a:lnTo>
                  <a:lnTo>
                    <a:pt x="879" y="61"/>
                  </a:lnTo>
                  <a:lnTo>
                    <a:pt x="871" y="59"/>
                  </a:lnTo>
                  <a:lnTo>
                    <a:pt x="865" y="55"/>
                  </a:lnTo>
                  <a:lnTo>
                    <a:pt x="858" y="53"/>
                  </a:lnTo>
                  <a:lnTo>
                    <a:pt x="852" y="51"/>
                  </a:lnTo>
                  <a:lnTo>
                    <a:pt x="843" y="49"/>
                  </a:lnTo>
                  <a:lnTo>
                    <a:pt x="837" y="47"/>
                  </a:lnTo>
                  <a:lnTo>
                    <a:pt x="829" y="46"/>
                  </a:lnTo>
                  <a:lnTo>
                    <a:pt x="822" y="46"/>
                  </a:lnTo>
                  <a:lnTo>
                    <a:pt x="812" y="44"/>
                  </a:lnTo>
                  <a:lnTo>
                    <a:pt x="805" y="42"/>
                  </a:lnTo>
                  <a:lnTo>
                    <a:pt x="795" y="40"/>
                  </a:lnTo>
                  <a:lnTo>
                    <a:pt x="788" y="38"/>
                  </a:lnTo>
                  <a:lnTo>
                    <a:pt x="778" y="36"/>
                  </a:lnTo>
                  <a:lnTo>
                    <a:pt x="769" y="36"/>
                  </a:lnTo>
                  <a:lnTo>
                    <a:pt x="759" y="34"/>
                  </a:lnTo>
                  <a:lnTo>
                    <a:pt x="750" y="34"/>
                  </a:lnTo>
                  <a:lnTo>
                    <a:pt x="740" y="34"/>
                  </a:lnTo>
                  <a:lnTo>
                    <a:pt x="731" y="34"/>
                  </a:lnTo>
                  <a:lnTo>
                    <a:pt x="719" y="34"/>
                  </a:lnTo>
                  <a:lnTo>
                    <a:pt x="710" y="34"/>
                  </a:lnTo>
                  <a:lnTo>
                    <a:pt x="700" y="34"/>
                  </a:lnTo>
                  <a:lnTo>
                    <a:pt x="689" y="34"/>
                  </a:lnTo>
                  <a:lnTo>
                    <a:pt x="677" y="34"/>
                  </a:lnTo>
                  <a:lnTo>
                    <a:pt x="668" y="36"/>
                  </a:lnTo>
                  <a:lnTo>
                    <a:pt x="656" y="36"/>
                  </a:lnTo>
                  <a:lnTo>
                    <a:pt x="645" y="38"/>
                  </a:lnTo>
                  <a:lnTo>
                    <a:pt x="634" y="38"/>
                  </a:lnTo>
                  <a:lnTo>
                    <a:pt x="622" y="42"/>
                  </a:lnTo>
                  <a:lnTo>
                    <a:pt x="611" y="44"/>
                  </a:lnTo>
                  <a:lnTo>
                    <a:pt x="597" y="46"/>
                  </a:lnTo>
                  <a:lnTo>
                    <a:pt x="586" y="49"/>
                  </a:lnTo>
                  <a:lnTo>
                    <a:pt x="575" y="51"/>
                  </a:lnTo>
                  <a:lnTo>
                    <a:pt x="561" y="55"/>
                  </a:lnTo>
                  <a:lnTo>
                    <a:pt x="550" y="59"/>
                  </a:lnTo>
                  <a:lnTo>
                    <a:pt x="537" y="63"/>
                  </a:lnTo>
                  <a:lnTo>
                    <a:pt x="525" y="66"/>
                  </a:lnTo>
                  <a:lnTo>
                    <a:pt x="512" y="72"/>
                  </a:lnTo>
                  <a:lnTo>
                    <a:pt x="499" y="76"/>
                  </a:lnTo>
                  <a:lnTo>
                    <a:pt x="487" y="82"/>
                  </a:lnTo>
                  <a:lnTo>
                    <a:pt x="474" y="89"/>
                  </a:lnTo>
                  <a:lnTo>
                    <a:pt x="461" y="93"/>
                  </a:lnTo>
                  <a:lnTo>
                    <a:pt x="447" y="99"/>
                  </a:lnTo>
                  <a:lnTo>
                    <a:pt x="436" y="104"/>
                  </a:lnTo>
                  <a:lnTo>
                    <a:pt x="423" y="112"/>
                  </a:lnTo>
                  <a:lnTo>
                    <a:pt x="411" y="120"/>
                  </a:lnTo>
                  <a:lnTo>
                    <a:pt x="398" y="127"/>
                  </a:lnTo>
                  <a:lnTo>
                    <a:pt x="386" y="133"/>
                  </a:lnTo>
                  <a:lnTo>
                    <a:pt x="377" y="142"/>
                  </a:lnTo>
                  <a:lnTo>
                    <a:pt x="365" y="150"/>
                  </a:lnTo>
                  <a:lnTo>
                    <a:pt x="354" y="156"/>
                  </a:lnTo>
                  <a:lnTo>
                    <a:pt x="345" y="165"/>
                  </a:lnTo>
                  <a:lnTo>
                    <a:pt x="335" y="173"/>
                  </a:lnTo>
                  <a:lnTo>
                    <a:pt x="326" y="182"/>
                  </a:lnTo>
                  <a:lnTo>
                    <a:pt x="316" y="190"/>
                  </a:lnTo>
                  <a:lnTo>
                    <a:pt x="305" y="199"/>
                  </a:lnTo>
                  <a:lnTo>
                    <a:pt x="297" y="209"/>
                  </a:lnTo>
                  <a:lnTo>
                    <a:pt x="288" y="216"/>
                  </a:lnTo>
                  <a:lnTo>
                    <a:pt x="280" y="226"/>
                  </a:lnTo>
                  <a:lnTo>
                    <a:pt x="270" y="235"/>
                  </a:lnTo>
                  <a:lnTo>
                    <a:pt x="263" y="245"/>
                  </a:lnTo>
                  <a:lnTo>
                    <a:pt x="255" y="254"/>
                  </a:lnTo>
                  <a:lnTo>
                    <a:pt x="248" y="264"/>
                  </a:lnTo>
                  <a:lnTo>
                    <a:pt x="240" y="273"/>
                  </a:lnTo>
                  <a:lnTo>
                    <a:pt x="234" y="283"/>
                  </a:lnTo>
                  <a:lnTo>
                    <a:pt x="227" y="292"/>
                  </a:lnTo>
                  <a:lnTo>
                    <a:pt x="219" y="302"/>
                  </a:lnTo>
                  <a:lnTo>
                    <a:pt x="212" y="311"/>
                  </a:lnTo>
                  <a:lnTo>
                    <a:pt x="206" y="321"/>
                  </a:lnTo>
                  <a:lnTo>
                    <a:pt x="200" y="330"/>
                  </a:lnTo>
                  <a:lnTo>
                    <a:pt x="194" y="340"/>
                  </a:lnTo>
                  <a:lnTo>
                    <a:pt x="189" y="349"/>
                  </a:lnTo>
                  <a:lnTo>
                    <a:pt x="183" y="361"/>
                  </a:lnTo>
                  <a:lnTo>
                    <a:pt x="179" y="370"/>
                  </a:lnTo>
                  <a:lnTo>
                    <a:pt x="173" y="380"/>
                  </a:lnTo>
                  <a:lnTo>
                    <a:pt x="168" y="389"/>
                  </a:lnTo>
                  <a:lnTo>
                    <a:pt x="164" y="399"/>
                  </a:lnTo>
                  <a:lnTo>
                    <a:pt x="158" y="408"/>
                  </a:lnTo>
                  <a:lnTo>
                    <a:pt x="154" y="418"/>
                  </a:lnTo>
                  <a:lnTo>
                    <a:pt x="151" y="427"/>
                  </a:lnTo>
                  <a:lnTo>
                    <a:pt x="147" y="437"/>
                  </a:lnTo>
                  <a:lnTo>
                    <a:pt x="143" y="446"/>
                  </a:lnTo>
                  <a:lnTo>
                    <a:pt x="139" y="454"/>
                  </a:lnTo>
                  <a:lnTo>
                    <a:pt x="135" y="463"/>
                  </a:lnTo>
                  <a:lnTo>
                    <a:pt x="134" y="473"/>
                  </a:lnTo>
                  <a:lnTo>
                    <a:pt x="128" y="482"/>
                  </a:lnTo>
                  <a:lnTo>
                    <a:pt x="126" y="490"/>
                  </a:lnTo>
                  <a:lnTo>
                    <a:pt x="124" y="500"/>
                  </a:lnTo>
                  <a:lnTo>
                    <a:pt x="122" y="509"/>
                  </a:lnTo>
                  <a:lnTo>
                    <a:pt x="118" y="515"/>
                  </a:lnTo>
                  <a:lnTo>
                    <a:pt x="116" y="524"/>
                  </a:lnTo>
                  <a:lnTo>
                    <a:pt x="113" y="532"/>
                  </a:lnTo>
                  <a:lnTo>
                    <a:pt x="113" y="539"/>
                  </a:lnTo>
                  <a:lnTo>
                    <a:pt x="109" y="547"/>
                  </a:lnTo>
                  <a:lnTo>
                    <a:pt x="107" y="555"/>
                  </a:lnTo>
                  <a:lnTo>
                    <a:pt x="107" y="562"/>
                  </a:lnTo>
                  <a:lnTo>
                    <a:pt x="105" y="570"/>
                  </a:lnTo>
                  <a:lnTo>
                    <a:pt x="103" y="576"/>
                  </a:lnTo>
                  <a:lnTo>
                    <a:pt x="103" y="581"/>
                  </a:lnTo>
                  <a:lnTo>
                    <a:pt x="101" y="589"/>
                  </a:lnTo>
                  <a:lnTo>
                    <a:pt x="101" y="595"/>
                  </a:lnTo>
                  <a:lnTo>
                    <a:pt x="99" y="600"/>
                  </a:lnTo>
                  <a:lnTo>
                    <a:pt x="99" y="606"/>
                  </a:lnTo>
                  <a:lnTo>
                    <a:pt x="99" y="612"/>
                  </a:lnTo>
                  <a:lnTo>
                    <a:pt x="99" y="617"/>
                  </a:lnTo>
                  <a:lnTo>
                    <a:pt x="97" y="621"/>
                  </a:lnTo>
                  <a:lnTo>
                    <a:pt x="97" y="625"/>
                  </a:lnTo>
                  <a:lnTo>
                    <a:pt x="96" y="631"/>
                  </a:lnTo>
                  <a:lnTo>
                    <a:pt x="96" y="636"/>
                  </a:lnTo>
                  <a:lnTo>
                    <a:pt x="96" y="640"/>
                  </a:lnTo>
                  <a:lnTo>
                    <a:pt x="96" y="646"/>
                  </a:lnTo>
                  <a:lnTo>
                    <a:pt x="96" y="650"/>
                  </a:lnTo>
                  <a:lnTo>
                    <a:pt x="96" y="655"/>
                  </a:lnTo>
                  <a:lnTo>
                    <a:pt x="94" y="659"/>
                  </a:lnTo>
                  <a:lnTo>
                    <a:pt x="94" y="665"/>
                  </a:lnTo>
                  <a:lnTo>
                    <a:pt x="92" y="669"/>
                  </a:lnTo>
                  <a:lnTo>
                    <a:pt x="92" y="674"/>
                  </a:lnTo>
                  <a:lnTo>
                    <a:pt x="92" y="680"/>
                  </a:lnTo>
                  <a:lnTo>
                    <a:pt x="92" y="686"/>
                  </a:lnTo>
                  <a:lnTo>
                    <a:pt x="92" y="691"/>
                  </a:lnTo>
                  <a:lnTo>
                    <a:pt x="92" y="697"/>
                  </a:lnTo>
                  <a:lnTo>
                    <a:pt x="92" y="701"/>
                  </a:lnTo>
                  <a:lnTo>
                    <a:pt x="92" y="707"/>
                  </a:lnTo>
                  <a:lnTo>
                    <a:pt x="90" y="712"/>
                  </a:lnTo>
                  <a:lnTo>
                    <a:pt x="90" y="718"/>
                  </a:lnTo>
                  <a:lnTo>
                    <a:pt x="90" y="722"/>
                  </a:lnTo>
                  <a:lnTo>
                    <a:pt x="90" y="727"/>
                  </a:lnTo>
                  <a:lnTo>
                    <a:pt x="90" y="733"/>
                  </a:lnTo>
                  <a:lnTo>
                    <a:pt x="90" y="741"/>
                  </a:lnTo>
                  <a:lnTo>
                    <a:pt x="90" y="745"/>
                  </a:lnTo>
                  <a:lnTo>
                    <a:pt x="90" y="752"/>
                  </a:lnTo>
                  <a:lnTo>
                    <a:pt x="90" y="756"/>
                  </a:lnTo>
                  <a:lnTo>
                    <a:pt x="92" y="764"/>
                  </a:lnTo>
                  <a:lnTo>
                    <a:pt x="92" y="769"/>
                  </a:lnTo>
                  <a:lnTo>
                    <a:pt x="92" y="775"/>
                  </a:lnTo>
                  <a:lnTo>
                    <a:pt x="94" y="781"/>
                  </a:lnTo>
                  <a:lnTo>
                    <a:pt x="94" y="788"/>
                  </a:lnTo>
                  <a:lnTo>
                    <a:pt x="94" y="794"/>
                  </a:lnTo>
                  <a:lnTo>
                    <a:pt x="96" y="800"/>
                  </a:lnTo>
                  <a:lnTo>
                    <a:pt x="96" y="805"/>
                  </a:lnTo>
                  <a:lnTo>
                    <a:pt x="96" y="813"/>
                  </a:lnTo>
                  <a:lnTo>
                    <a:pt x="96" y="819"/>
                  </a:lnTo>
                  <a:lnTo>
                    <a:pt x="97" y="824"/>
                  </a:lnTo>
                  <a:lnTo>
                    <a:pt x="99" y="832"/>
                  </a:lnTo>
                  <a:lnTo>
                    <a:pt x="101" y="840"/>
                  </a:lnTo>
                  <a:lnTo>
                    <a:pt x="101" y="845"/>
                  </a:lnTo>
                  <a:lnTo>
                    <a:pt x="103" y="853"/>
                  </a:lnTo>
                  <a:lnTo>
                    <a:pt x="103" y="859"/>
                  </a:lnTo>
                  <a:lnTo>
                    <a:pt x="105" y="866"/>
                  </a:lnTo>
                  <a:lnTo>
                    <a:pt x="107" y="874"/>
                  </a:lnTo>
                  <a:lnTo>
                    <a:pt x="109" y="879"/>
                  </a:lnTo>
                  <a:lnTo>
                    <a:pt x="111" y="887"/>
                  </a:lnTo>
                  <a:lnTo>
                    <a:pt x="113" y="897"/>
                  </a:lnTo>
                  <a:lnTo>
                    <a:pt x="115" y="902"/>
                  </a:lnTo>
                  <a:lnTo>
                    <a:pt x="118" y="910"/>
                  </a:lnTo>
                  <a:lnTo>
                    <a:pt x="120" y="917"/>
                  </a:lnTo>
                  <a:lnTo>
                    <a:pt x="122" y="925"/>
                  </a:lnTo>
                  <a:lnTo>
                    <a:pt x="124" y="933"/>
                  </a:lnTo>
                  <a:lnTo>
                    <a:pt x="128" y="940"/>
                  </a:lnTo>
                  <a:lnTo>
                    <a:pt x="130" y="948"/>
                  </a:lnTo>
                  <a:lnTo>
                    <a:pt x="134" y="957"/>
                  </a:lnTo>
                  <a:lnTo>
                    <a:pt x="135" y="963"/>
                  </a:lnTo>
                  <a:lnTo>
                    <a:pt x="139" y="973"/>
                  </a:lnTo>
                  <a:lnTo>
                    <a:pt x="143" y="980"/>
                  </a:lnTo>
                  <a:lnTo>
                    <a:pt x="147" y="990"/>
                  </a:lnTo>
                  <a:lnTo>
                    <a:pt x="151" y="997"/>
                  </a:lnTo>
                  <a:lnTo>
                    <a:pt x="154" y="1007"/>
                  </a:lnTo>
                  <a:lnTo>
                    <a:pt x="158" y="1016"/>
                  </a:lnTo>
                  <a:lnTo>
                    <a:pt x="162" y="1026"/>
                  </a:lnTo>
                  <a:lnTo>
                    <a:pt x="183" y="1069"/>
                  </a:lnTo>
                  <a:close/>
                </a:path>
              </a:pathLst>
            </a:custGeom>
            <a:solidFill>
              <a:srgbClr val="4D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29"/>
            <p:cNvSpPr>
              <a:spLocks/>
            </p:cNvSpPr>
            <p:nvPr/>
          </p:nvSpPr>
          <p:spPr bwMode="auto">
            <a:xfrm>
              <a:off x="5334001" y="3705225"/>
              <a:ext cx="146050" cy="130175"/>
            </a:xfrm>
            <a:custGeom>
              <a:avLst/>
              <a:gdLst>
                <a:gd name="T0" fmla="*/ 2147483647 w 182"/>
                <a:gd name="T1" fmla="*/ 0 h 163"/>
                <a:gd name="T2" fmla="*/ 2147483647 w 182"/>
                <a:gd name="T3" fmla="*/ 0 h 163"/>
                <a:gd name="T4" fmla="*/ 2147483647 w 182"/>
                <a:gd name="T5" fmla="*/ 2147483647 h 163"/>
                <a:gd name="T6" fmla="*/ 2147483647 w 182"/>
                <a:gd name="T7" fmla="*/ 2147483647 h 163"/>
                <a:gd name="T8" fmla="*/ 2147483647 w 182"/>
                <a:gd name="T9" fmla="*/ 2147483647 h 163"/>
                <a:gd name="T10" fmla="*/ 2147483647 w 182"/>
                <a:gd name="T11" fmla="*/ 2147483647 h 163"/>
                <a:gd name="T12" fmla="*/ 2147483647 w 182"/>
                <a:gd name="T13" fmla="*/ 2147483647 h 163"/>
                <a:gd name="T14" fmla="*/ 2147483647 w 182"/>
                <a:gd name="T15" fmla="*/ 2147483647 h 163"/>
                <a:gd name="T16" fmla="*/ 2147483647 w 182"/>
                <a:gd name="T17" fmla="*/ 2147483647 h 163"/>
                <a:gd name="T18" fmla="*/ 2147483647 w 182"/>
                <a:gd name="T19" fmla="*/ 2147483647 h 163"/>
                <a:gd name="T20" fmla="*/ 2147483647 w 182"/>
                <a:gd name="T21" fmla="*/ 2147483647 h 163"/>
                <a:gd name="T22" fmla="*/ 2147483647 w 182"/>
                <a:gd name="T23" fmla="*/ 2147483647 h 163"/>
                <a:gd name="T24" fmla="*/ 2147483647 w 182"/>
                <a:gd name="T25" fmla="*/ 2147483647 h 163"/>
                <a:gd name="T26" fmla="*/ 2147483647 w 182"/>
                <a:gd name="T27" fmla="*/ 2147483647 h 163"/>
                <a:gd name="T28" fmla="*/ 2147483647 w 182"/>
                <a:gd name="T29" fmla="*/ 2147483647 h 163"/>
                <a:gd name="T30" fmla="*/ 2147483647 w 182"/>
                <a:gd name="T31" fmla="*/ 2147483647 h 163"/>
                <a:gd name="T32" fmla="*/ 2147483647 w 182"/>
                <a:gd name="T33" fmla="*/ 2147483647 h 163"/>
                <a:gd name="T34" fmla="*/ 2147483647 w 182"/>
                <a:gd name="T35" fmla="*/ 2147483647 h 163"/>
                <a:gd name="T36" fmla="*/ 2147483647 w 182"/>
                <a:gd name="T37" fmla="*/ 2147483647 h 163"/>
                <a:gd name="T38" fmla="*/ 2147483647 w 182"/>
                <a:gd name="T39" fmla="*/ 2147483647 h 163"/>
                <a:gd name="T40" fmla="*/ 2147483647 w 182"/>
                <a:gd name="T41" fmla="*/ 2147483647 h 163"/>
                <a:gd name="T42" fmla="*/ 2147483647 w 182"/>
                <a:gd name="T43" fmla="*/ 2147483647 h 163"/>
                <a:gd name="T44" fmla="*/ 2147483647 w 182"/>
                <a:gd name="T45" fmla="*/ 2147483647 h 163"/>
                <a:gd name="T46" fmla="*/ 2147483647 w 182"/>
                <a:gd name="T47" fmla="*/ 2147483647 h 163"/>
                <a:gd name="T48" fmla="*/ 2147483647 w 182"/>
                <a:gd name="T49" fmla="*/ 2147483647 h 163"/>
                <a:gd name="T50" fmla="*/ 2147483647 w 182"/>
                <a:gd name="T51" fmla="*/ 2147483647 h 163"/>
                <a:gd name="T52" fmla="*/ 2147483647 w 182"/>
                <a:gd name="T53" fmla="*/ 2147483647 h 163"/>
                <a:gd name="T54" fmla="*/ 0 w 182"/>
                <a:gd name="T55" fmla="*/ 2147483647 h 163"/>
                <a:gd name="T56" fmla="*/ 2147483647 w 182"/>
                <a:gd name="T57" fmla="*/ 2147483647 h 163"/>
                <a:gd name="T58" fmla="*/ 2147483647 w 182"/>
                <a:gd name="T59" fmla="*/ 2147483647 h 163"/>
                <a:gd name="T60" fmla="*/ 2147483647 w 182"/>
                <a:gd name="T61" fmla="*/ 2147483647 h 163"/>
                <a:gd name="T62" fmla="*/ 2147483647 w 182"/>
                <a:gd name="T63" fmla="*/ 2147483647 h 163"/>
                <a:gd name="T64" fmla="*/ 2147483647 w 182"/>
                <a:gd name="T65" fmla="*/ 2147483647 h 163"/>
                <a:gd name="T66" fmla="*/ 2147483647 w 182"/>
                <a:gd name="T67" fmla="*/ 2147483647 h 163"/>
                <a:gd name="T68" fmla="*/ 2147483647 w 182"/>
                <a:gd name="T69" fmla="*/ 2147483647 h 163"/>
                <a:gd name="T70" fmla="*/ 2147483647 w 182"/>
                <a:gd name="T71" fmla="*/ 2147483647 h 163"/>
                <a:gd name="T72" fmla="*/ 2147483647 w 182"/>
                <a:gd name="T73" fmla="*/ 2147483647 h 163"/>
                <a:gd name="T74" fmla="*/ 2147483647 w 182"/>
                <a:gd name="T75" fmla="*/ 2147483647 h 163"/>
                <a:gd name="T76" fmla="*/ 2147483647 w 182"/>
                <a:gd name="T77" fmla="*/ 2147483647 h 163"/>
                <a:gd name="T78" fmla="*/ 2147483647 w 182"/>
                <a:gd name="T79" fmla="*/ 2147483647 h 163"/>
                <a:gd name="T80" fmla="*/ 2147483647 w 182"/>
                <a:gd name="T81" fmla="*/ 2147483647 h 163"/>
                <a:gd name="T82" fmla="*/ 2147483647 w 182"/>
                <a:gd name="T83" fmla="*/ 2147483647 h 163"/>
                <a:gd name="T84" fmla="*/ 2147483647 w 182"/>
                <a:gd name="T85" fmla="*/ 2147483647 h 163"/>
                <a:gd name="T86" fmla="*/ 2147483647 w 182"/>
                <a:gd name="T87" fmla="*/ 2147483647 h 163"/>
                <a:gd name="T88" fmla="*/ 2147483647 w 182"/>
                <a:gd name="T89" fmla="*/ 2147483647 h 163"/>
                <a:gd name="T90" fmla="*/ 2147483647 w 182"/>
                <a:gd name="T91" fmla="*/ 2147483647 h 163"/>
                <a:gd name="T92" fmla="*/ 2147483647 w 182"/>
                <a:gd name="T93" fmla="*/ 2147483647 h 163"/>
                <a:gd name="T94" fmla="*/ 2147483647 w 182"/>
                <a:gd name="T95" fmla="*/ 2147483647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2" h="163">
                  <a:moveTo>
                    <a:pt x="87" y="13"/>
                  </a:moveTo>
                  <a:lnTo>
                    <a:pt x="112" y="0"/>
                  </a:lnTo>
                  <a:lnTo>
                    <a:pt x="114" y="0"/>
                  </a:lnTo>
                  <a:lnTo>
                    <a:pt x="118" y="0"/>
                  </a:lnTo>
                  <a:lnTo>
                    <a:pt x="125" y="2"/>
                  </a:lnTo>
                  <a:lnTo>
                    <a:pt x="131" y="4"/>
                  </a:lnTo>
                  <a:lnTo>
                    <a:pt x="139" y="8"/>
                  </a:lnTo>
                  <a:lnTo>
                    <a:pt x="146" y="11"/>
                  </a:lnTo>
                  <a:lnTo>
                    <a:pt x="156" y="17"/>
                  </a:lnTo>
                  <a:lnTo>
                    <a:pt x="161" y="23"/>
                  </a:lnTo>
                  <a:lnTo>
                    <a:pt x="167" y="32"/>
                  </a:lnTo>
                  <a:lnTo>
                    <a:pt x="171" y="36"/>
                  </a:lnTo>
                  <a:lnTo>
                    <a:pt x="173" y="40"/>
                  </a:lnTo>
                  <a:lnTo>
                    <a:pt x="177" y="46"/>
                  </a:lnTo>
                  <a:lnTo>
                    <a:pt x="178" y="51"/>
                  </a:lnTo>
                  <a:lnTo>
                    <a:pt x="178" y="55"/>
                  </a:lnTo>
                  <a:lnTo>
                    <a:pt x="180" y="63"/>
                  </a:lnTo>
                  <a:lnTo>
                    <a:pt x="180" y="70"/>
                  </a:lnTo>
                  <a:lnTo>
                    <a:pt x="182" y="78"/>
                  </a:lnTo>
                  <a:lnTo>
                    <a:pt x="180" y="84"/>
                  </a:lnTo>
                  <a:lnTo>
                    <a:pt x="180" y="93"/>
                  </a:lnTo>
                  <a:lnTo>
                    <a:pt x="178" y="97"/>
                  </a:lnTo>
                  <a:lnTo>
                    <a:pt x="178" y="101"/>
                  </a:lnTo>
                  <a:lnTo>
                    <a:pt x="178" y="104"/>
                  </a:lnTo>
                  <a:lnTo>
                    <a:pt x="177" y="110"/>
                  </a:lnTo>
                  <a:lnTo>
                    <a:pt x="173" y="118"/>
                  </a:lnTo>
                  <a:lnTo>
                    <a:pt x="169" y="125"/>
                  </a:lnTo>
                  <a:lnTo>
                    <a:pt x="165" y="131"/>
                  </a:lnTo>
                  <a:lnTo>
                    <a:pt x="161" y="139"/>
                  </a:lnTo>
                  <a:lnTo>
                    <a:pt x="156" y="144"/>
                  </a:lnTo>
                  <a:lnTo>
                    <a:pt x="150" y="148"/>
                  </a:lnTo>
                  <a:lnTo>
                    <a:pt x="144" y="152"/>
                  </a:lnTo>
                  <a:lnTo>
                    <a:pt x="139" y="156"/>
                  </a:lnTo>
                  <a:lnTo>
                    <a:pt x="133" y="158"/>
                  </a:lnTo>
                  <a:lnTo>
                    <a:pt x="125" y="160"/>
                  </a:lnTo>
                  <a:lnTo>
                    <a:pt x="118" y="161"/>
                  </a:lnTo>
                  <a:lnTo>
                    <a:pt x="112" y="163"/>
                  </a:lnTo>
                  <a:lnTo>
                    <a:pt x="104" y="163"/>
                  </a:lnTo>
                  <a:lnTo>
                    <a:pt x="99" y="163"/>
                  </a:lnTo>
                  <a:lnTo>
                    <a:pt x="91" y="163"/>
                  </a:lnTo>
                  <a:lnTo>
                    <a:pt x="85" y="163"/>
                  </a:lnTo>
                  <a:lnTo>
                    <a:pt x="78" y="161"/>
                  </a:lnTo>
                  <a:lnTo>
                    <a:pt x="70" y="161"/>
                  </a:lnTo>
                  <a:lnTo>
                    <a:pt x="64" y="160"/>
                  </a:lnTo>
                  <a:lnTo>
                    <a:pt x="57" y="160"/>
                  </a:lnTo>
                  <a:lnTo>
                    <a:pt x="51" y="158"/>
                  </a:lnTo>
                  <a:lnTo>
                    <a:pt x="45" y="156"/>
                  </a:lnTo>
                  <a:lnTo>
                    <a:pt x="42" y="154"/>
                  </a:lnTo>
                  <a:lnTo>
                    <a:pt x="36" y="154"/>
                  </a:lnTo>
                  <a:lnTo>
                    <a:pt x="30" y="150"/>
                  </a:lnTo>
                  <a:lnTo>
                    <a:pt x="26" y="148"/>
                  </a:lnTo>
                  <a:lnTo>
                    <a:pt x="23" y="148"/>
                  </a:lnTo>
                  <a:lnTo>
                    <a:pt x="21" y="146"/>
                  </a:lnTo>
                  <a:lnTo>
                    <a:pt x="17" y="144"/>
                  </a:lnTo>
                  <a:lnTo>
                    <a:pt x="15" y="144"/>
                  </a:lnTo>
                  <a:lnTo>
                    <a:pt x="0" y="122"/>
                  </a:lnTo>
                  <a:lnTo>
                    <a:pt x="4" y="123"/>
                  </a:lnTo>
                  <a:lnTo>
                    <a:pt x="7" y="125"/>
                  </a:lnTo>
                  <a:lnTo>
                    <a:pt x="15" y="127"/>
                  </a:lnTo>
                  <a:lnTo>
                    <a:pt x="21" y="129"/>
                  </a:lnTo>
                  <a:lnTo>
                    <a:pt x="30" y="131"/>
                  </a:lnTo>
                  <a:lnTo>
                    <a:pt x="34" y="131"/>
                  </a:lnTo>
                  <a:lnTo>
                    <a:pt x="40" y="131"/>
                  </a:lnTo>
                  <a:lnTo>
                    <a:pt x="45" y="133"/>
                  </a:lnTo>
                  <a:lnTo>
                    <a:pt x="49" y="133"/>
                  </a:lnTo>
                  <a:lnTo>
                    <a:pt x="53" y="133"/>
                  </a:lnTo>
                  <a:lnTo>
                    <a:pt x="59" y="133"/>
                  </a:lnTo>
                  <a:lnTo>
                    <a:pt x="63" y="131"/>
                  </a:lnTo>
                  <a:lnTo>
                    <a:pt x="68" y="131"/>
                  </a:lnTo>
                  <a:lnTo>
                    <a:pt x="72" y="131"/>
                  </a:lnTo>
                  <a:lnTo>
                    <a:pt x="78" y="129"/>
                  </a:lnTo>
                  <a:lnTo>
                    <a:pt x="82" y="127"/>
                  </a:lnTo>
                  <a:lnTo>
                    <a:pt x="87" y="125"/>
                  </a:lnTo>
                  <a:lnTo>
                    <a:pt x="95" y="120"/>
                  </a:lnTo>
                  <a:lnTo>
                    <a:pt x="102" y="112"/>
                  </a:lnTo>
                  <a:lnTo>
                    <a:pt x="104" y="106"/>
                  </a:lnTo>
                  <a:lnTo>
                    <a:pt x="106" y="101"/>
                  </a:lnTo>
                  <a:lnTo>
                    <a:pt x="108" y="95"/>
                  </a:lnTo>
                  <a:lnTo>
                    <a:pt x="112" y="89"/>
                  </a:lnTo>
                  <a:lnTo>
                    <a:pt x="112" y="82"/>
                  </a:lnTo>
                  <a:lnTo>
                    <a:pt x="112" y="74"/>
                  </a:lnTo>
                  <a:lnTo>
                    <a:pt x="112" y="68"/>
                  </a:lnTo>
                  <a:lnTo>
                    <a:pt x="114" y="63"/>
                  </a:lnTo>
                  <a:lnTo>
                    <a:pt x="112" y="57"/>
                  </a:lnTo>
                  <a:lnTo>
                    <a:pt x="112" y="53"/>
                  </a:lnTo>
                  <a:lnTo>
                    <a:pt x="112" y="48"/>
                  </a:lnTo>
                  <a:lnTo>
                    <a:pt x="112" y="44"/>
                  </a:lnTo>
                  <a:lnTo>
                    <a:pt x="110" y="36"/>
                  </a:lnTo>
                  <a:lnTo>
                    <a:pt x="108" y="30"/>
                  </a:lnTo>
                  <a:lnTo>
                    <a:pt x="106" y="25"/>
                  </a:lnTo>
                  <a:lnTo>
                    <a:pt x="104" y="21"/>
                  </a:lnTo>
                  <a:lnTo>
                    <a:pt x="97" y="15"/>
                  </a:lnTo>
                  <a:lnTo>
                    <a:pt x="91" y="13"/>
                  </a:lnTo>
                  <a:lnTo>
                    <a:pt x="87" y="13"/>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30"/>
            <p:cNvSpPr>
              <a:spLocks/>
            </p:cNvSpPr>
            <p:nvPr/>
          </p:nvSpPr>
          <p:spPr bwMode="auto">
            <a:xfrm>
              <a:off x="5330826" y="3717925"/>
              <a:ext cx="77788" cy="66675"/>
            </a:xfrm>
            <a:custGeom>
              <a:avLst/>
              <a:gdLst>
                <a:gd name="T0" fmla="*/ 2147483647 w 97"/>
                <a:gd name="T1" fmla="*/ 2147483647 h 86"/>
                <a:gd name="T2" fmla="*/ 2147483647 w 97"/>
                <a:gd name="T3" fmla="*/ 2147483647 h 86"/>
                <a:gd name="T4" fmla="*/ 2147483647 w 97"/>
                <a:gd name="T5" fmla="*/ 2147483647 h 86"/>
                <a:gd name="T6" fmla="*/ 2147483647 w 97"/>
                <a:gd name="T7" fmla="*/ 2147483647 h 86"/>
                <a:gd name="T8" fmla="*/ 2147483647 w 97"/>
                <a:gd name="T9" fmla="*/ 2147483647 h 86"/>
                <a:gd name="T10" fmla="*/ 2147483647 w 97"/>
                <a:gd name="T11" fmla="*/ 2147483647 h 86"/>
                <a:gd name="T12" fmla="*/ 2147483647 w 97"/>
                <a:gd name="T13" fmla="*/ 2147483647 h 86"/>
                <a:gd name="T14" fmla="*/ 2147483647 w 97"/>
                <a:gd name="T15" fmla="*/ 2147483647 h 86"/>
                <a:gd name="T16" fmla="*/ 2147483647 w 97"/>
                <a:gd name="T17" fmla="*/ 2147483647 h 86"/>
                <a:gd name="T18" fmla="*/ 2147483647 w 97"/>
                <a:gd name="T19" fmla="*/ 2147483647 h 86"/>
                <a:gd name="T20" fmla="*/ 2147483647 w 97"/>
                <a:gd name="T21" fmla="*/ 2147483647 h 86"/>
                <a:gd name="T22" fmla="*/ 2147483647 w 97"/>
                <a:gd name="T23" fmla="*/ 2147483647 h 86"/>
                <a:gd name="T24" fmla="*/ 2147483647 w 97"/>
                <a:gd name="T25" fmla="*/ 2147483647 h 86"/>
                <a:gd name="T26" fmla="*/ 2147483647 w 97"/>
                <a:gd name="T27" fmla="*/ 2147483647 h 86"/>
                <a:gd name="T28" fmla="*/ 2147483647 w 97"/>
                <a:gd name="T29" fmla="*/ 2147483647 h 86"/>
                <a:gd name="T30" fmla="*/ 2147483647 w 97"/>
                <a:gd name="T31" fmla="*/ 2147483647 h 86"/>
                <a:gd name="T32" fmla="*/ 2147483647 w 97"/>
                <a:gd name="T33" fmla="*/ 2147483647 h 86"/>
                <a:gd name="T34" fmla="*/ 2147483647 w 97"/>
                <a:gd name="T35" fmla="*/ 2147483647 h 86"/>
                <a:gd name="T36" fmla="*/ 2147483647 w 97"/>
                <a:gd name="T37" fmla="*/ 2147483647 h 86"/>
                <a:gd name="T38" fmla="*/ 2147483647 w 97"/>
                <a:gd name="T39" fmla="*/ 2147483647 h 86"/>
                <a:gd name="T40" fmla="*/ 2147483647 w 97"/>
                <a:gd name="T41" fmla="*/ 2147483647 h 86"/>
                <a:gd name="T42" fmla="*/ 2147483647 w 97"/>
                <a:gd name="T43" fmla="*/ 2147483647 h 86"/>
                <a:gd name="T44" fmla="*/ 2147483647 w 97"/>
                <a:gd name="T45" fmla="*/ 2147483647 h 86"/>
                <a:gd name="T46" fmla="*/ 2147483647 w 97"/>
                <a:gd name="T47" fmla="*/ 2147483647 h 86"/>
                <a:gd name="T48" fmla="*/ 2147483647 w 97"/>
                <a:gd name="T49" fmla="*/ 2147483647 h 86"/>
                <a:gd name="T50" fmla="*/ 2147483647 w 97"/>
                <a:gd name="T51" fmla="*/ 2147483647 h 86"/>
                <a:gd name="T52" fmla="*/ 2147483647 w 97"/>
                <a:gd name="T53" fmla="*/ 2147483647 h 86"/>
                <a:gd name="T54" fmla="*/ 2147483647 w 97"/>
                <a:gd name="T55" fmla="*/ 2147483647 h 86"/>
                <a:gd name="T56" fmla="*/ 2147483647 w 97"/>
                <a:gd name="T57" fmla="*/ 2147483647 h 86"/>
                <a:gd name="T58" fmla="*/ 2147483647 w 97"/>
                <a:gd name="T59" fmla="*/ 2147483647 h 86"/>
                <a:gd name="T60" fmla="*/ 2147483647 w 97"/>
                <a:gd name="T61" fmla="*/ 2147483647 h 86"/>
                <a:gd name="T62" fmla="*/ 2147483647 w 97"/>
                <a:gd name="T63" fmla="*/ 2147483647 h 86"/>
                <a:gd name="T64" fmla="*/ 2147483647 w 97"/>
                <a:gd name="T65" fmla="*/ 0 h 86"/>
                <a:gd name="T66" fmla="*/ 2147483647 w 97"/>
                <a:gd name="T67" fmla="*/ 0 h 86"/>
                <a:gd name="T68" fmla="*/ 2147483647 w 97"/>
                <a:gd name="T69" fmla="*/ 0 h 86"/>
                <a:gd name="T70" fmla="*/ 2147483647 w 97"/>
                <a:gd name="T71" fmla="*/ 2147483647 h 86"/>
                <a:gd name="T72" fmla="*/ 2147483647 w 97"/>
                <a:gd name="T73" fmla="*/ 2147483647 h 86"/>
                <a:gd name="T74" fmla="*/ 2147483647 w 97"/>
                <a:gd name="T75" fmla="*/ 2147483647 h 86"/>
                <a:gd name="T76" fmla="*/ 2147483647 w 97"/>
                <a:gd name="T77" fmla="*/ 2147483647 h 86"/>
                <a:gd name="T78" fmla="*/ 2147483647 w 97"/>
                <a:gd name="T79" fmla="*/ 2147483647 h 86"/>
                <a:gd name="T80" fmla="*/ 2147483647 w 97"/>
                <a:gd name="T81" fmla="*/ 2147483647 h 86"/>
                <a:gd name="T82" fmla="*/ 0 w 97"/>
                <a:gd name="T83" fmla="*/ 2147483647 h 86"/>
                <a:gd name="T84" fmla="*/ 0 w 97"/>
                <a:gd name="T85" fmla="*/ 2147483647 h 86"/>
                <a:gd name="T86" fmla="*/ 0 w 97"/>
                <a:gd name="T87" fmla="*/ 2147483647 h 86"/>
                <a:gd name="T88" fmla="*/ 0 w 97"/>
                <a:gd name="T89" fmla="*/ 2147483647 h 86"/>
                <a:gd name="T90" fmla="*/ 2147483647 w 97"/>
                <a:gd name="T91" fmla="*/ 2147483647 h 86"/>
                <a:gd name="T92" fmla="*/ 2147483647 w 97"/>
                <a:gd name="T93" fmla="*/ 2147483647 h 86"/>
                <a:gd name="T94" fmla="*/ 2147483647 w 97"/>
                <a:gd name="T95" fmla="*/ 2147483647 h 86"/>
                <a:gd name="T96" fmla="*/ 2147483647 w 97"/>
                <a:gd name="T97" fmla="*/ 2147483647 h 86"/>
                <a:gd name="T98" fmla="*/ 2147483647 w 97"/>
                <a:gd name="T99" fmla="*/ 2147483647 h 86"/>
                <a:gd name="T100" fmla="*/ 2147483647 w 97"/>
                <a:gd name="T101" fmla="*/ 2147483647 h 86"/>
                <a:gd name="T102" fmla="*/ 2147483647 w 97"/>
                <a:gd name="T103" fmla="*/ 2147483647 h 86"/>
                <a:gd name="T104" fmla="*/ 2147483647 w 97"/>
                <a:gd name="T105" fmla="*/ 2147483647 h 86"/>
                <a:gd name="T106" fmla="*/ 2147483647 w 97"/>
                <a:gd name="T107" fmla="*/ 2147483647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86">
                  <a:moveTo>
                    <a:pt x="34" y="82"/>
                  </a:moveTo>
                  <a:lnTo>
                    <a:pt x="34" y="78"/>
                  </a:lnTo>
                  <a:lnTo>
                    <a:pt x="30" y="74"/>
                  </a:lnTo>
                  <a:lnTo>
                    <a:pt x="27" y="67"/>
                  </a:lnTo>
                  <a:lnTo>
                    <a:pt x="25" y="61"/>
                  </a:lnTo>
                  <a:lnTo>
                    <a:pt x="23" y="55"/>
                  </a:lnTo>
                  <a:lnTo>
                    <a:pt x="23" y="52"/>
                  </a:lnTo>
                  <a:lnTo>
                    <a:pt x="23" y="48"/>
                  </a:lnTo>
                  <a:lnTo>
                    <a:pt x="25" y="44"/>
                  </a:lnTo>
                  <a:lnTo>
                    <a:pt x="27" y="38"/>
                  </a:lnTo>
                  <a:lnTo>
                    <a:pt x="30" y="34"/>
                  </a:lnTo>
                  <a:lnTo>
                    <a:pt x="34" y="33"/>
                  </a:lnTo>
                  <a:lnTo>
                    <a:pt x="40" y="29"/>
                  </a:lnTo>
                  <a:lnTo>
                    <a:pt x="46" y="27"/>
                  </a:lnTo>
                  <a:lnTo>
                    <a:pt x="49" y="25"/>
                  </a:lnTo>
                  <a:lnTo>
                    <a:pt x="53" y="25"/>
                  </a:lnTo>
                  <a:lnTo>
                    <a:pt x="59" y="25"/>
                  </a:lnTo>
                  <a:lnTo>
                    <a:pt x="65" y="25"/>
                  </a:lnTo>
                  <a:lnTo>
                    <a:pt x="70" y="29"/>
                  </a:lnTo>
                  <a:lnTo>
                    <a:pt x="74" y="31"/>
                  </a:lnTo>
                  <a:lnTo>
                    <a:pt x="76" y="34"/>
                  </a:lnTo>
                  <a:lnTo>
                    <a:pt x="78" y="38"/>
                  </a:lnTo>
                  <a:lnTo>
                    <a:pt x="78" y="40"/>
                  </a:lnTo>
                  <a:lnTo>
                    <a:pt x="97" y="29"/>
                  </a:lnTo>
                  <a:lnTo>
                    <a:pt x="95" y="27"/>
                  </a:lnTo>
                  <a:lnTo>
                    <a:pt x="89" y="21"/>
                  </a:lnTo>
                  <a:lnTo>
                    <a:pt x="86" y="17"/>
                  </a:lnTo>
                  <a:lnTo>
                    <a:pt x="82" y="15"/>
                  </a:lnTo>
                  <a:lnTo>
                    <a:pt x="76" y="12"/>
                  </a:lnTo>
                  <a:lnTo>
                    <a:pt x="72" y="8"/>
                  </a:lnTo>
                  <a:lnTo>
                    <a:pt x="65" y="6"/>
                  </a:lnTo>
                  <a:lnTo>
                    <a:pt x="59" y="2"/>
                  </a:lnTo>
                  <a:lnTo>
                    <a:pt x="51" y="0"/>
                  </a:lnTo>
                  <a:lnTo>
                    <a:pt x="46" y="0"/>
                  </a:lnTo>
                  <a:lnTo>
                    <a:pt x="38" y="0"/>
                  </a:lnTo>
                  <a:lnTo>
                    <a:pt x="32" y="4"/>
                  </a:lnTo>
                  <a:lnTo>
                    <a:pt x="25" y="8"/>
                  </a:lnTo>
                  <a:lnTo>
                    <a:pt x="17" y="15"/>
                  </a:lnTo>
                  <a:lnTo>
                    <a:pt x="11" y="21"/>
                  </a:lnTo>
                  <a:lnTo>
                    <a:pt x="6" y="29"/>
                  </a:lnTo>
                  <a:lnTo>
                    <a:pt x="2" y="34"/>
                  </a:lnTo>
                  <a:lnTo>
                    <a:pt x="0" y="40"/>
                  </a:lnTo>
                  <a:lnTo>
                    <a:pt x="0" y="46"/>
                  </a:lnTo>
                  <a:lnTo>
                    <a:pt x="0" y="52"/>
                  </a:lnTo>
                  <a:lnTo>
                    <a:pt x="0" y="57"/>
                  </a:lnTo>
                  <a:lnTo>
                    <a:pt x="2" y="63"/>
                  </a:lnTo>
                  <a:lnTo>
                    <a:pt x="2" y="67"/>
                  </a:lnTo>
                  <a:lnTo>
                    <a:pt x="6" y="72"/>
                  </a:lnTo>
                  <a:lnTo>
                    <a:pt x="8" y="76"/>
                  </a:lnTo>
                  <a:lnTo>
                    <a:pt x="9" y="80"/>
                  </a:lnTo>
                  <a:lnTo>
                    <a:pt x="13" y="84"/>
                  </a:lnTo>
                  <a:lnTo>
                    <a:pt x="15" y="86"/>
                  </a:lnTo>
                  <a:lnTo>
                    <a:pt x="34" y="82"/>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31"/>
            <p:cNvSpPr>
              <a:spLocks/>
            </p:cNvSpPr>
            <p:nvPr/>
          </p:nvSpPr>
          <p:spPr bwMode="auto">
            <a:xfrm>
              <a:off x="5434013" y="3444875"/>
              <a:ext cx="212725" cy="260350"/>
            </a:xfrm>
            <a:custGeom>
              <a:avLst/>
              <a:gdLst>
                <a:gd name="T0" fmla="*/ 0 w 268"/>
                <a:gd name="T1" fmla="*/ 2147483647 h 329"/>
                <a:gd name="T2" fmla="*/ 2147483647 w 268"/>
                <a:gd name="T3" fmla="*/ 2147483647 h 329"/>
                <a:gd name="T4" fmla="*/ 2147483647 w 268"/>
                <a:gd name="T5" fmla="*/ 2147483647 h 329"/>
                <a:gd name="T6" fmla="*/ 2147483647 w 268"/>
                <a:gd name="T7" fmla="*/ 2147483647 h 329"/>
                <a:gd name="T8" fmla="*/ 2147483647 w 268"/>
                <a:gd name="T9" fmla="*/ 2147483647 h 329"/>
                <a:gd name="T10" fmla="*/ 2147483647 w 268"/>
                <a:gd name="T11" fmla="*/ 2147483647 h 329"/>
                <a:gd name="T12" fmla="*/ 2147483647 w 268"/>
                <a:gd name="T13" fmla="*/ 2147483647 h 329"/>
                <a:gd name="T14" fmla="*/ 2147483647 w 268"/>
                <a:gd name="T15" fmla="*/ 2147483647 h 329"/>
                <a:gd name="T16" fmla="*/ 2147483647 w 268"/>
                <a:gd name="T17" fmla="*/ 2147483647 h 329"/>
                <a:gd name="T18" fmla="*/ 2147483647 w 268"/>
                <a:gd name="T19" fmla="*/ 2147483647 h 329"/>
                <a:gd name="T20" fmla="*/ 2147483647 w 268"/>
                <a:gd name="T21" fmla="*/ 2147483647 h 329"/>
                <a:gd name="T22" fmla="*/ 2147483647 w 268"/>
                <a:gd name="T23" fmla="*/ 2147483647 h 329"/>
                <a:gd name="T24" fmla="*/ 2147483647 w 268"/>
                <a:gd name="T25" fmla="*/ 2147483647 h 329"/>
                <a:gd name="T26" fmla="*/ 2147483647 w 268"/>
                <a:gd name="T27" fmla="*/ 2147483647 h 329"/>
                <a:gd name="T28" fmla="*/ 2147483647 w 268"/>
                <a:gd name="T29" fmla="*/ 2147483647 h 329"/>
                <a:gd name="T30" fmla="*/ 2147483647 w 268"/>
                <a:gd name="T31" fmla="*/ 2147483647 h 329"/>
                <a:gd name="T32" fmla="*/ 2147483647 w 268"/>
                <a:gd name="T33" fmla="*/ 2147483647 h 329"/>
                <a:gd name="T34" fmla="*/ 2147483647 w 268"/>
                <a:gd name="T35" fmla="*/ 2147483647 h 329"/>
                <a:gd name="T36" fmla="*/ 2147483647 w 268"/>
                <a:gd name="T37" fmla="*/ 2147483647 h 329"/>
                <a:gd name="T38" fmla="*/ 2147483647 w 268"/>
                <a:gd name="T39" fmla="*/ 2147483647 h 329"/>
                <a:gd name="T40" fmla="*/ 2147483647 w 268"/>
                <a:gd name="T41" fmla="*/ 2147483647 h 329"/>
                <a:gd name="T42" fmla="*/ 2147483647 w 268"/>
                <a:gd name="T43" fmla="*/ 2147483647 h 329"/>
                <a:gd name="T44" fmla="*/ 2147483647 w 268"/>
                <a:gd name="T45" fmla="*/ 2147483647 h 329"/>
                <a:gd name="T46" fmla="*/ 2147483647 w 268"/>
                <a:gd name="T47" fmla="*/ 2147483647 h 329"/>
                <a:gd name="T48" fmla="*/ 2147483647 w 268"/>
                <a:gd name="T49" fmla="*/ 2147483647 h 329"/>
                <a:gd name="T50" fmla="*/ 2147483647 w 268"/>
                <a:gd name="T51" fmla="*/ 2147483647 h 329"/>
                <a:gd name="T52" fmla="*/ 2147483647 w 268"/>
                <a:gd name="T53" fmla="*/ 2147483647 h 329"/>
                <a:gd name="T54" fmla="*/ 2147483647 w 268"/>
                <a:gd name="T55" fmla="*/ 2147483647 h 329"/>
                <a:gd name="T56" fmla="*/ 2147483647 w 268"/>
                <a:gd name="T57" fmla="*/ 2147483647 h 329"/>
                <a:gd name="T58" fmla="*/ 2147483647 w 268"/>
                <a:gd name="T59" fmla="*/ 2147483647 h 329"/>
                <a:gd name="T60" fmla="*/ 2147483647 w 268"/>
                <a:gd name="T61" fmla="*/ 2147483647 h 329"/>
                <a:gd name="T62" fmla="*/ 2147483647 w 268"/>
                <a:gd name="T63" fmla="*/ 2147483647 h 329"/>
                <a:gd name="T64" fmla="*/ 2147483647 w 268"/>
                <a:gd name="T65" fmla="*/ 2147483647 h 329"/>
                <a:gd name="T66" fmla="*/ 2147483647 w 268"/>
                <a:gd name="T67" fmla="*/ 2147483647 h 329"/>
                <a:gd name="T68" fmla="*/ 2147483647 w 268"/>
                <a:gd name="T69" fmla="*/ 2147483647 h 329"/>
                <a:gd name="T70" fmla="*/ 2147483647 w 268"/>
                <a:gd name="T71" fmla="*/ 2147483647 h 329"/>
                <a:gd name="T72" fmla="*/ 2147483647 w 268"/>
                <a:gd name="T73" fmla="*/ 2147483647 h 329"/>
                <a:gd name="T74" fmla="*/ 2147483647 w 268"/>
                <a:gd name="T75" fmla="*/ 2147483647 h 329"/>
                <a:gd name="T76" fmla="*/ 2147483647 w 268"/>
                <a:gd name="T77" fmla="*/ 2147483647 h 329"/>
                <a:gd name="T78" fmla="*/ 2147483647 w 268"/>
                <a:gd name="T79" fmla="*/ 2147483647 h 329"/>
                <a:gd name="T80" fmla="*/ 2147483647 w 268"/>
                <a:gd name="T81" fmla="*/ 2147483647 h 329"/>
                <a:gd name="T82" fmla="*/ 2147483647 w 268"/>
                <a:gd name="T83" fmla="*/ 2147483647 h 329"/>
                <a:gd name="T84" fmla="*/ 2147483647 w 268"/>
                <a:gd name="T85" fmla="*/ 2147483647 h 329"/>
                <a:gd name="T86" fmla="*/ 2147483647 w 268"/>
                <a:gd name="T87" fmla="*/ 2147483647 h 329"/>
                <a:gd name="T88" fmla="*/ 2147483647 w 268"/>
                <a:gd name="T89" fmla="*/ 2147483647 h 329"/>
                <a:gd name="T90" fmla="*/ 2147483647 w 268"/>
                <a:gd name="T91" fmla="*/ 2147483647 h 329"/>
                <a:gd name="T92" fmla="*/ 2147483647 w 268"/>
                <a:gd name="T93" fmla="*/ 2147483647 h 329"/>
                <a:gd name="T94" fmla="*/ 2147483647 w 268"/>
                <a:gd name="T95" fmla="*/ 2147483647 h 329"/>
                <a:gd name="T96" fmla="*/ 2147483647 w 268"/>
                <a:gd name="T97" fmla="*/ 2147483647 h 329"/>
                <a:gd name="T98" fmla="*/ 2147483647 w 268"/>
                <a:gd name="T99" fmla="*/ 2147483647 h 329"/>
                <a:gd name="T100" fmla="*/ 2147483647 w 268"/>
                <a:gd name="T101" fmla="*/ 2147483647 h 329"/>
                <a:gd name="T102" fmla="*/ 2147483647 w 268"/>
                <a:gd name="T103" fmla="*/ 2147483647 h 329"/>
                <a:gd name="T104" fmla="*/ 2147483647 w 268"/>
                <a:gd name="T105" fmla="*/ 2147483647 h 329"/>
                <a:gd name="T106" fmla="*/ 2147483647 w 268"/>
                <a:gd name="T107" fmla="*/ 2147483647 h 329"/>
                <a:gd name="T108" fmla="*/ 2147483647 w 268"/>
                <a:gd name="T109" fmla="*/ 2147483647 h 329"/>
                <a:gd name="T110" fmla="*/ 0 w 268"/>
                <a:gd name="T111" fmla="*/ 2147483647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8" h="329">
                  <a:moveTo>
                    <a:pt x="0" y="318"/>
                  </a:moveTo>
                  <a:lnTo>
                    <a:pt x="0" y="316"/>
                  </a:lnTo>
                  <a:lnTo>
                    <a:pt x="6" y="312"/>
                  </a:lnTo>
                  <a:lnTo>
                    <a:pt x="10" y="308"/>
                  </a:lnTo>
                  <a:lnTo>
                    <a:pt x="14" y="306"/>
                  </a:lnTo>
                  <a:lnTo>
                    <a:pt x="17" y="301"/>
                  </a:lnTo>
                  <a:lnTo>
                    <a:pt x="25" y="297"/>
                  </a:lnTo>
                  <a:lnTo>
                    <a:pt x="31" y="289"/>
                  </a:lnTo>
                  <a:lnTo>
                    <a:pt x="36" y="283"/>
                  </a:lnTo>
                  <a:lnTo>
                    <a:pt x="44" y="278"/>
                  </a:lnTo>
                  <a:lnTo>
                    <a:pt x="52" y="270"/>
                  </a:lnTo>
                  <a:lnTo>
                    <a:pt x="59" y="263"/>
                  </a:lnTo>
                  <a:lnTo>
                    <a:pt x="69" y="255"/>
                  </a:lnTo>
                  <a:lnTo>
                    <a:pt x="73" y="249"/>
                  </a:lnTo>
                  <a:lnTo>
                    <a:pt x="78" y="245"/>
                  </a:lnTo>
                  <a:lnTo>
                    <a:pt x="82" y="240"/>
                  </a:lnTo>
                  <a:lnTo>
                    <a:pt x="88" y="236"/>
                  </a:lnTo>
                  <a:lnTo>
                    <a:pt x="92" y="230"/>
                  </a:lnTo>
                  <a:lnTo>
                    <a:pt x="97" y="225"/>
                  </a:lnTo>
                  <a:lnTo>
                    <a:pt x="101" y="219"/>
                  </a:lnTo>
                  <a:lnTo>
                    <a:pt x="107" y="213"/>
                  </a:lnTo>
                  <a:lnTo>
                    <a:pt x="111" y="207"/>
                  </a:lnTo>
                  <a:lnTo>
                    <a:pt x="116" y="202"/>
                  </a:lnTo>
                  <a:lnTo>
                    <a:pt x="122" y="196"/>
                  </a:lnTo>
                  <a:lnTo>
                    <a:pt x="128" y="190"/>
                  </a:lnTo>
                  <a:lnTo>
                    <a:pt x="131" y="185"/>
                  </a:lnTo>
                  <a:lnTo>
                    <a:pt x="137" y="177"/>
                  </a:lnTo>
                  <a:lnTo>
                    <a:pt x="141" y="171"/>
                  </a:lnTo>
                  <a:lnTo>
                    <a:pt x="147" y="164"/>
                  </a:lnTo>
                  <a:lnTo>
                    <a:pt x="152" y="156"/>
                  </a:lnTo>
                  <a:lnTo>
                    <a:pt x="158" y="150"/>
                  </a:lnTo>
                  <a:lnTo>
                    <a:pt x="164" y="143"/>
                  </a:lnTo>
                  <a:lnTo>
                    <a:pt x="169" y="135"/>
                  </a:lnTo>
                  <a:lnTo>
                    <a:pt x="173" y="128"/>
                  </a:lnTo>
                  <a:lnTo>
                    <a:pt x="179" y="120"/>
                  </a:lnTo>
                  <a:lnTo>
                    <a:pt x="185" y="112"/>
                  </a:lnTo>
                  <a:lnTo>
                    <a:pt x="190" y="105"/>
                  </a:lnTo>
                  <a:lnTo>
                    <a:pt x="196" y="95"/>
                  </a:lnTo>
                  <a:lnTo>
                    <a:pt x="200" y="88"/>
                  </a:lnTo>
                  <a:lnTo>
                    <a:pt x="206" y="80"/>
                  </a:lnTo>
                  <a:lnTo>
                    <a:pt x="211" y="73"/>
                  </a:lnTo>
                  <a:lnTo>
                    <a:pt x="217" y="63"/>
                  </a:lnTo>
                  <a:lnTo>
                    <a:pt x="221" y="54"/>
                  </a:lnTo>
                  <a:lnTo>
                    <a:pt x="226" y="46"/>
                  </a:lnTo>
                  <a:lnTo>
                    <a:pt x="230" y="36"/>
                  </a:lnTo>
                  <a:lnTo>
                    <a:pt x="236" y="27"/>
                  </a:lnTo>
                  <a:lnTo>
                    <a:pt x="240" y="17"/>
                  </a:lnTo>
                  <a:lnTo>
                    <a:pt x="246" y="8"/>
                  </a:lnTo>
                  <a:lnTo>
                    <a:pt x="251" y="0"/>
                  </a:lnTo>
                  <a:lnTo>
                    <a:pt x="268" y="21"/>
                  </a:lnTo>
                  <a:lnTo>
                    <a:pt x="266" y="21"/>
                  </a:lnTo>
                  <a:lnTo>
                    <a:pt x="266" y="25"/>
                  </a:lnTo>
                  <a:lnTo>
                    <a:pt x="265" y="31"/>
                  </a:lnTo>
                  <a:lnTo>
                    <a:pt x="265" y="38"/>
                  </a:lnTo>
                  <a:lnTo>
                    <a:pt x="263" y="42"/>
                  </a:lnTo>
                  <a:lnTo>
                    <a:pt x="261" y="48"/>
                  </a:lnTo>
                  <a:lnTo>
                    <a:pt x="259" y="52"/>
                  </a:lnTo>
                  <a:lnTo>
                    <a:pt x="259" y="59"/>
                  </a:lnTo>
                  <a:lnTo>
                    <a:pt x="257" y="65"/>
                  </a:lnTo>
                  <a:lnTo>
                    <a:pt x="255" y="73"/>
                  </a:lnTo>
                  <a:lnTo>
                    <a:pt x="253" y="78"/>
                  </a:lnTo>
                  <a:lnTo>
                    <a:pt x="251" y="86"/>
                  </a:lnTo>
                  <a:lnTo>
                    <a:pt x="247" y="93"/>
                  </a:lnTo>
                  <a:lnTo>
                    <a:pt x="246" y="101"/>
                  </a:lnTo>
                  <a:lnTo>
                    <a:pt x="242" y="109"/>
                  </a:lnTo>
                  <a:lnTo>
                    <a:pt x="238" y="118"/>
                  </a:lnTo>
                  <a:lnTo>
                    <a:pt x="234" y="124"/>
                  </a:lnTo>
                  <a:lnTo>
                    <a:pt x="230" y="133"/>
                  </a:lnTo>
                  <a:lnTo>
                    <a:pt x="228" y="137"/>
                  </a:lnTo>
                  <a:lnTo>
                    <a:pt x="225" y="143"/>
                  </a:lnTo>
                  <a:lnTo>
                    <a:pt x="223" y="147"/>
                  </a:lnTo>
                  <a:lnTo>
                    <a:pt x="221" y="152"/>
                  </a:lnTo>
                  <a:lnTo>
                    <a:pt x="215" y="160"/>
                  </a:lnTo>
                  <a:lnTo>
                    <a:pt x="209" y="169"/>
                  </a:lnTo>
                  <a:lnTo>
                    <a:pt x="206" y="173"/>
                  </a:lnTo>
                  <a:lnTo>
                    <a:pt x="204" y="179"/>
                  </a:lnTo>
                  <a:lnTo>
                    <a:pt x="202" y="183"/>
                  </a:lnTo>
                  <a:lnTo>
                    <a:pt x="198" y="188"/>
                  </a:lnTo>
                  <a:lnTo>
                    <a:pt x="194" y="192"/>
                  </a:lnTo>
                  <a:lnTo>
                    <a:pt x="190" y="196"/>
                  </a:lnTo>
                  <a:lnTo>
                    <a:pt x="188" y="202"/>
                  </a:lnTo>
                  <a:lnTo>
                    <a:pt x="185" y="207"/>
                  </a:lnTo>
                  <a:lnTo>
                    <a:pt x="181" y="211"/>
                  </a:lnTo>
                  <a:lnTo>
                    <a:pt x="177" y="215"/>
                  </a:lnTo>
                  <a:lnTo>
                    <a:pt x="173" y="221"/>
                  </a:lnTo>
                  <a:lnTo>
                    <a:pt x="169" y="225"/>
                  </a:lnTo>
                  <a:lnTo>
                    <a:pt x="164" y="232"/>
                  </a:lnTo>
                  <a:lnTo>
                    <a:pt x="156" y="240"/>
                  </a:lnTo>
                  <a:lnTo>
                    <a:pt x="149" y="245"/>
                  </a:lnTo>
                  <a:lnTo>
                    <a:pt x="141" y="253"/>
                  </a:lnTo>
                  <a:lnTo>
                    <a:pt x="133" y="261"/>
                  </a:lnTo>
                  <a:lnTo>
                    <a:pt x="124" y="268"/>
                  </a:lnTo>
                  <a:lnTo>
                    <a:pt x="116" y="274"/>
                  </a:lnTo>
                  <a:lnTo>
                    <a:pt x="109" y="282"/>
                  </a:lnTo>
                  <a:lnTo>
                    <a:pt x="103" y="283"/>
                  </a:lnTo>
                  <a:lnTo>
                    <a:pt x="97" y="287"/>
                  </a:lnTo>
                  <a:lnTo>
                    <a:pt x="93" y="289"/>
                  </a:lnTo>
                  <a:lnTo>
                    <a:pt x="88" y="293"/>
                  </a:lnTo>
                  <a:lnTo>
                    <a:pt x="82" y="295"/>
                  </a:lnTo>
                  <a:lnTo>
                    <a:pt x="78" y="301"/>
                  </a:lnTo>
                  <a:lnTo>
                    <a:pt x="73" y="302"/>
                  </a:lnTo>
                  <a:lnTo>
                    <a:pt x="69" y="306"/>
                  </a:lnTo>
                  <a:lnTo>
                    <a:pt x="63" y="308"/>
                  </a:lnTo>
                  <a:lnTo>
                    <a:pt x="57" y="312"/>
                  </a:lnTo>
                  <a:lnTo>
                    <a:pt x="52" y="314"/>
                  </a:lnTo>
                  <a:lnTo>
                    <a:pt x="46" y="318"/>
                  </a:lnTo>
                  <a:lnTo>
                    <a:pt x="40" y="320"/>
                  </a:lnTo>
                  <a:lnTo>
                    <a:pt x="34" y="323"/>
                  </a:lnTo>
                  <a:lnTo>
                    <a:pt x="29" y="327"/>
                  </a:lnTo>
                  <a:lnTo>
                    <a:pt x="25" y="329"/>
                  </a:lnTo>
                  <a:lnTo>
                    <a:pt x="0" y="318"/>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32"/>
            <p:cNvSpPr>
              <a:spLocks/>
            </p:cNvSpPr>
            <p:nvPr/>
          </p:nvSpPr>
          <p:spPr bwMode="auto">
            <a:xfrm>
              <a:off x="5337176" y="3843338"/>
              <a:ext cx="93663" cy="363538"/>
            </a:xfrm>
            <a:custGeom>
              <a:avLst/>
              <a:gdLst>
                <a:gd name="T0" fmla="*/ 2147483647 w 117"/>
                <a:gd name="T1" fmla="*/ 0 h 458"/>
                <a:gd name="T2" fmla="*/ 2147483647 w 117"/>
                <a:gd name="T3" fmla="*/ 2147483647 h 458"/>
                <a:gd name="T4" fmla="*/ 2147483647 w 117"/>
                <a:gd name="T5" fmla="*/ 2147483647 h 458"/>
                <a:gd name="T6" fmla="*/ 2147483647 w 117"/>
                <a:gd name="T7" fmla="*/ 2147483647 h 458"/>
                <a:gd name="T8" fmla="*/ 2147483647 w 117"/>
                <a:gd name="T9" fmla="*/ 2147483647 h 458"/>
                <a:gd name="T10" fmla="*/ 2147483647 w 117"/>
                <a:gd name="T11" fmla="*/ 2147483647 h 458"/>
                <a:gd name="T12" fmla="*/ 2147483647 w 117"/>
                <a:gd name="T13" fmla="*/ 2147483647 h 458"/>
                <a:gd name="T14" fmla="*/ 2147483647 w 117"/>
                <a:gd name="T15" fmla="*/ 2147483647 h 458"/>
                <a:gd name="T16" fmla="*/ 2147483647 w 117"/>
                <a:gd name="T17" fmla="*/ 2147483647 h 458"/>
                <a:gd name="T18" fmla="*/ 2147483647 w 117"/>
                <a:gd name="T19" fmla="*/ 2147483647 h 458"/>
                <a:gd name="T20" fmla="*/ 2147483647 w 117"/>
                <a:gd name="T21" fmla="*/ 2147483647 h 458"/>
                <a:gd name="T22" fmla="*/ 2147483647 w 117"/>
                <a:gd name="T23" fmla="*/ 2147483647 h 458"/>
                <a:gd name="T24" fmla="*/ 2147483647 w 117"/>
                <a:gd name="T25" fmla="*/ 2147483647 h 458"/>
                <a:gd name="T26" fmla="*/ 2147483647 w 117"/>
                <a:gd name="T27" fmla="*/ 2147483647 h 458"/>
                <a:gd name="T28" fmla="*/ 2147483647 w 117"/>
                <a:gd name="T29" fmla="*/ 2147483647 h 458"/>
                <a:gd name="T30" fmla="*/ 2147483647 w 117"/>
                <a:gd name="T31" fmla="*/ 2147483647 h 458"/>
                <a:gd name="T32" fmla="*/ 2147483647 w 117"/>
                <a:gd name="T33" fmla="*/ 2147483647 h 458"/>
                <a:gd name="T34" fmla="*/ 2147483647 w 117"/>
                <a:gd name="T35" fmla="*/ 2147483647 h 458"/>
                <a:gd name="T36" fmla="*/ 2147483647 w 117"/>
                <a:gd name="T37" fmla="*/ 2147483647 h 458"/>
                <a:gd name="T38" fmla="*/ 2147483647 w 117"/>
                <a:gd name="T39" fmla="*/ 2147483647 h 458"/>
                <a:gd name="T40" fmla="*/ 2147483647 w 117"/>
                <a:gd name="T41" fmla="*/ 2147483647 h 458"/>
                <a:gd name="T42" fmla="*/ 2147483647 w 117"/>
                <a:gd name="T43" fmla="*/ 2147483647 h 458"/>
                <a:gd name="T44" fmla="*/ 2147483647 w 117"/>
                <a:gd name="T45" fmla="*/ 2147483647 h 458"/>
                <a:gd name="T46" fmla="*/ 2147483647 w 117"/>
                <a:gd name="T47" fmla="*/ 2147483647 h 458"/>
                <a:gd name="T48" fmla="*/ 2147483647 w 117"/>
                <a:gd name="T49" fmla="*/ 2147483647 h 458"/>
                <a:gd name="T50" fmla="*/ 2147483647 w 117"/>
                <a:gd name="T51" fmla="*/ 2147483647 h 458"/>
                <a:gd name="T52" fmla="*/ 2147483647 w 117"/>
                <a:gd name="T53" fmla="*/ 2147483647 h 458"/>
                <a:gd name="T54" fmla="*/ 2147483647 w 117"/>
                <a:gd name="T55" fmla="*/ 2147483647 h 458"/>
                <a:gd name="T56" fmla="*/ 2147483647 w 117"/>
                <a:gd name="T57" fmla="*/ 2147483647 h 458"/>
                <a:gd name="T58" fmla="*/ 0 w 117"/>
                <a:gd name="T59" fmla="*/ 2147483647 h 458"/>
                <a:gd name="T60" fmla="*/ 2147483647 w 117"/>
                <a:gd name="T61" fmla="*/ 2147483647 h 458"/>
                <a:gd name="T62" fmla="*/ 2147483647 w 117"/>
                <a:gd name="T63" fmla="*/ 2147483647 h 458"/>
                <a:gd name="T64" fmla="*/ 2147483647 w 117"/>
                <a:gd name="T65" fmla="*/ 2147483647 h 458"/>
                <a:gd name="T66" fmla="*/ 2147483647 w 117"/>
                <a:gd name="T67" fmla="*/ 2147483647 h 458"/>
                <a:gd name="T68" fmla="*/ 2147483647 w 117"/>
                <a:gd name="T69" fmla="*/ 2147483647 h 458"/>
                <a:gd name="T70" fmla="*/ 2147483647 w 117"/>
                <a:gd name="T71" fmla="*/ 2147483647 h 458"/>
                <a:gd name="T72" fmla="*/ 2147483647 w 117"/>
                <a:gd name="T73" fmla="*/ 2147483647 h 458"/>
                <a:gd name="T74" fmla="*/ 2147483647 w 117"/>
                <a:gd name="T75" fmla="*/ 2147483647 h 458"/>
                <a:gd name="T76" fmla="*/ 2147483647 w 117"/>
                <a:gd name="T77" fmla="*/ 2147483647 h 458"/>
                <a:gd name="T78" fmla="*/ 2147483647 w 117"/>
                <a:gd name="T79" fmla="*/ 2147483647 h 458"/>
                <a:gd name="T80" fmla="*/ 2147483647 w 117"/>
                <a:gd name="T81" fmla="*/ 2147483647 h 458"/>
                <a:gd name="T82" fmla="*/ 2147483647 w 117"/>
                <a:gd name="T83" fmla="*/ 2147483647 h 458"/>
                <a:gd name="T84" fmla="*/ 2147483647 w 117"/>
                <a:gd name="T85" fmla="*/ 2147483647 h 458"/>
                <a:gd name="T86" fmla="*/ 2147483647 w 117"/>
                <a:gd name="T87" fmla="*/ 2147483647 h 458"/>
                <a:gd name="T88" fmla="*/ 2147483647 w 117"/>
                <a:gd name="T89" fmla="*/ 2147483647 h 458"/>
                <a:gd name="T90" fmla="*/ 2147483647 w 117"/>
                <a:gd name="T91" fmla="*/ 2147483647 h 458"/>
                <a:gd name="T92" fmla="*/ 2147483647 w 117"/>
                <a:gd name="T93" fmla="*/ 2147483647 h 458"/>
                <a:gd name="T94" fmla="*/ 2147483647 w 117"/>
                <a:gd name="T95" fmla="*/ 2147483647 h 458"/>
                <a:gd name="T96" fmla="*/ 2147483647 w 117"/>
                <a:gd name="T97" fmla="*/ 2147483647 h 458"/>
                <a:gd name="T98" fmla="*/ 2147483647 w 117"/>
                <a:gd name="T99" fmla="*/ 2147483647 h 458"/>
                <a:gd name="T100" fmla="*/ 2147483647 w 117"/>
                <a:gd name="T101" fmla="*/ 2147483647 h 458"/>
                <a:gd name="T102" fmla="*/ 2147483647 w 117"/>
                <a:gd name="T103" fmla="*/ 2147483647 h 458"/>
                <a:gd name="T104" fmla="*/ 2147483647 w 117"/>
                <a:gd name="T105" fmla="*/ 2147483647 h 458"/>
                <a:gd name="T106" fmla="*/ 2147483647 w 117"/>
                <a:gd name="T107" fmla="*/ 2147483647 h 458"/>
                <a:gd name="T108" fmla="*/ 2147483647 w 117"/>
                <a:gd name="T109" fmla="*/ 2147483647 h 458"/>
                <a:gd name="T110" fmla="*/ 2147483647 w 117"/>
                <a:gd name="T111" fmla="*/ 2147483647 h 458"/>
                <a:gd name="T112" fmla="*/ 2147483647 w 117"/>
                <a:gd name="T113" fmla="*/ 2147483647 h 4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 h="458">
                  <a:moveTo>
                    <a:pt x="72" y="13"/>
                  </a:moveTo>
                  <a:lnTo>
                    <a:pt x="114" y="0"/>
                  </a:lnTo>
                  <a:lnTo>
                    <a:pt x="114" y="2"/>
                  </a:lnTo>
                  <a:lnTo>
                    <a:pt x="114" y="5"/>
                  </a:lnTo>
                  <a:lnTo>
                    <a:pt x="114" y="11"/>
                  </a:lnTo>
                  <a:lnTo>
                    <a:pt x="114" y="17"/>
                  </a:lnTo>
                  <a:lnTo>
                    <a:pt x="116" y="24"/>
                  </a:lnTo>
                  <a:lnTo>
                    <a:pt x="116" y="28"/>
                  </a:lnTo>
                  <a:lnTo>
                    <a:pt x="116" y="32"/>
                  </a:lnTo>
                  <a:lnTo>
                    <a:pt x="116" y="38"/>
                  </a:lnTo>
                  <a:lnTo>
                    <a:pt x="117" y="43"/>
                  </a:lnTo>
                  <a:lnTo>
                    <a:pt x="117" y="47"/>
                  </a:lnTo>
                  <a:lnTo>
                    <a:pt x="117" y="53"/>
                  </a:lnTo>
                  <a:lnTo>
                    <a:pt x="117" y="59"/>
                  </a:lnTo>
                  <a:lnTo>
                    <a:pt x="117" y="64"/>
                  </a:lnTo>
                  <a:lnTo>
                    <a:pt x="117" y="70"/>
                  </a:lnTo>
                  <a:lnTo>
                    <a:pt x="117" y="78"/>
                  </a:lnTo>
                  <a:lnTo>
                    <a:pt x="117" y="83"/>
                  </a:lnTo>
                  <a:lnTo>
                    <a:pt x="117" y="91"/>
                  </a:lnTo>
                  <a:lnTo>
                    <a:pt x="117" y="99"/>
                  </a:lnTo>
                  <a:lnTo>
                    <a:pt x="117" y="106"/>
                  </a:lnTo>
                  <a:lnTo>
                    <a:pt x="117" y="112"/>
                  </a:lnTo>
                  <a:lnTo>
                    <a:pt x="117" y="121"/>
                  </a:lnTo>
                  <a:lnTo>
                    <a:pt x="117" y="127"/>
                  </a:lnTo>
                  <a:lnTo>
                    <a:pt x="117" y="137"/>
                  </a:lnTo>
                  <a:lnTo>
                    <a:pt x="117" y="144"/>
                  </a:lnTo>
                  <a:lnTo>
                    <a:pt x="117" y="154"/>
                  </a:lnTo>
                  <a:lnTo>
                    <a:pt x="116" y="161"/>
                  </a:lnTo>
                  <a:lnTo>
                    <a:pt x="116" y="169"/>
                  </a:lnTo>
                  <a:lnTo>
                    <a:pt x="114" y="178"/>
                  </a:lnTo>
                  <a:lnTo>
                    <a:pt x="114" y="186"/>
                  </a:lnTo>
                  <a:lnTo>
                    <a:pt x="112" y="195"/>
                  </a:lnTo>
                  <a:lnTo>
                    <a:pt x="112" y="203"/>
                  </a:lnTo>
                  <a:lnTo>
                    <a:pt x="110" y="213"/>
                  </a:lnTo>
                  <a:lnTo>
                    <a:pt x="110" y="222"/>
                  </a:lnTo>
                  <a:lnTo>
                    <a:pt x="108" y="232"/>
                  </a:lnTo>
                  <a:lnTo>
                    <a:pt x="106" y="239"/>
                  </a:lnTo>
                  <a:lnTo>
                    <a:pt x="104" y="249"/>
                  </a:lnTo>
                  <a:lnTo>
                    <a:pt x="102" y="258"/>
                  </a:lnTo>
                  <a:lnTo>
                    <a:pt x="100" y="268"/>
                  </a:lnTo>
                  <a:lnTo>
                    <a:pt x="98" y="277"/>
                  </a:lnTo>
                  <a:lnTo>
                    <a:pt x="98" y="287"/>
                  </a:lnTo>
                  <a:lnTo>
                    <a:pt x="97" y="296"/>
                  </a:lnTo>
                  <a:lnTo>
                    <a:pt x="93" y="306"/>
                  </a:lnTo>
                  <a:lnTo>
                    <a:pt x="91" y="315"/>
                  </a:lnTo>
                  <a:lnTo>
                    <a:pt x="87" y="323"/>
                  </a:lnTo>
                  <a:lnTo>
                    <a:pt x="85" y="334"/>
                  </a:lnTo>
                  <a:lnTo>
                    <a:pt x="81" y="342"/>
                  </a:lnTo>
                  <a:lnTo>
                    <a:pt x="79" y="351"/>
                  </a:lnTo>
                  <a:lnTo>
                    <a:pt x="76" y="361"/>
                  </a:lnTo>
                  <a:lnTo>
                    <a:pt x="74" y="370"/>
                  </a:lnTo>
                  <a:lnTo>
                    <a:pt x="70" y="378"/>
                  </a:lnTo>
                  <a:lnTo>
                    <a:pt x="64" y="389"/>
                  </a:lnTo>
                  <a:lnTo>
                    <a:pt x="60" y="397"/>
                  </a:lnTo>
                  <a:lnTo>
                    <a:pt x="57" y="406"/>
                  </a:lnTo>
                  <a:lnTo>
                    <a:pt x="53" y="414"/>
                  </a:lnTo>
                  <a:lnTo>
                    <a:pt x="47" y="423"/>
                  </a:lnTo>
                  <a:lnTo>
                    <a:pt x="43" y="433"/>
                  </a:lnTo>
                  <a:lnTo>
                    <a:pt x="40" y="441"/>
                  </a:lnTo>
                  <a:lnTo>
                    <a:pt x="0" y="458"/>
                  </a:lnTo>
                  <a:lnTo>
                    <a:pt x="0" y="456"/>
                  </a:lnTo>
                  <a:lnTo>
                    <a:pt x="3" y="450"/>
                  </a:lnTo>
                  <a:lnTo>
                    <a:pt x="3" y="446"/>
                  </a:lnTo>
                  <a:lnTo>
                    <a:pt x="5" y="441"/>
                  </a:lnTo>
                  <a:lnTo>
                    <a:pt x="9" y="435"/>
                  </a:lnTo>
                  <a:lnTo>
                    <a:pt x="11" y="429"/>
                  </a:lnTo>
                  <a:lnTo>
                    <a:pt x="15" y="422"/>
                  </a:lnTo>
                  <a:lnTo>
                    <a:pt x="17" y="414"/>
                  </a:lnTo>
                  <a:lnTo>
                    <a:pt x="19" y="408"/>
                  </a:lnTo>
                  <a:lnTo>
                    <a:pt x="21" y="404"/>
                  </a:lnTo>
                  <a:lnTo>
                    <a:pt x="21" y="399"/>
                  </a:lnTo>
                  <a:lnTo>
                    <a:pt x="24" y="395"/>
                  </a:lnTo>
                  <a:lnTo>
                    <a:pt x="26" y="389"/>
                  </a:lnTo>
                  <a:lnTo>
                    <a:pt x="26" y="384"/>
                  </a:lnTo>
                  <a:lnTo>
                    <a:pt x="28" y="378"/>
                  </a:lnTo>
                  <a:lnTo>
                    <a:pt x="30" y="374"/>
                  </a:lnTo>
                  <a:lnTo>
                    <a:pt x="32" y="366"/>
                  </a:lnTo>
                  <a:lnTo>
                    <a:pt x="34" y="361"/>
                  </a:lnTo>
                  <a:lnTo>
                    <a:pt x="36" y="355"/>
                  </a:lnTo>
                  <a:lnTo>
                    <a:pt x="38" y="349"/>
                  </a:lnTo>
                  <a:lnTo>
                    <a:pt x="40" y="344"/>
                  </a:lnTo>
                  <a:lnTo>
                    <a:pt x="41" y="336"/>
                  </a:lnTo>
                  <a:lnTo>
                    <a:pt x="43" y="328"/>
                  </a:lnTo>
                  <a:lnTo>
                    <a:pt x="45" y="323"/>
                  </a:lnTo>
                  <a:lnTo>
                    <a:pt x="47" y="315"/>
                  </a:lnTo>
                  <a:lnTo>
                    <a:pt x="47" y="308"/>
                  </a:lnTo>
                  <a:lnTo>
                    <a:pt x="49" y="300"/>
                  </a:lnTo>
                  <a:lnTo>
                    <a:pt x="53" y="292"/>
                  </a:lnTo>
                  <a:lnTo>
                    <a:pt x="53" y="285"/>
                  </a:lnTo>
                  <a:lnTo>
                    <a:pt x="55" y="277"/>
                  </a:lnTo>
                  <a:lnTo>
                    <a:pt x="57" y="268"/>
                  </a:lnTo>
                  <a:lnTo>
                    <a:pt x="59" y="260"/>
                  </a:lnTo>
                  <a:lnTo>
                    <a:pt x="59" y="251"/>
                  </a:lnTo>
                  <a:lnTo>
                    <a:pt x="62" y="243"/>
                  </a:lnTo>
                  <a:lnTo>
                    <a:pt x="62" y="233"/>
                  </a:lnTo>
                  <a:lnTo>
                    <a:pt x="64" y="226"/>
                  </a:lnTo>
                  <a:lnTo>
                    <a:pt x="66" y="216"/>
                  </a:lnTo>
                  <a:lnTo>
                    <a:pt x="66" y="207"/>
                  </a:lnTo>
                  <a:lnTo>
                    <a:pt x="68" y="197"/>
                  </a:lnTo>
                  <a:lnTo>
                    <a:pt x="70" y="188"/>
                  </a:lnTo>
                  <a:lnTo>
                    <a:pt x="70" y="178"/>
                  </a:lnTo>
                  <a:lnTo>
                    <a:pt x="70" y="167"/>
                  </a:lnTo>
                  <a:lnTo>
                    <a:pt x="72" y="157"/>
                  </a:lnTo>
                  <a:lnTo>
                    <a:pt x="74" y="148"/>
                  </a:lnTo>
                  <a:lnTo>
                    <a:pt x="74" y="138"/>
                  </a:lnTo>
                  <a:lnTo>
                    <a:pt x="74" y="127"/>
                  </a:lnTo>
                  <a:lnTo>
                    <a:pt x="76" y="118"/>
                  </a:lnTo>
                  <a:lnTo>
                    <a:pt x="76" y="106"/>
                  </a:lnTo>
                  <a:lnTo>
                    <a:pt x="76" y="95"/>
                  </a:lnTo>
                  <a:lnTo>
                    <a:pt x="76" y="85"/>
                  </a:lnTo>
                  <a:lnTo>
                    <a:pt x="76" y="74"/>
                  </a:lnTo>
                  <a:lnTo>
                    <a:pt x="78" y="64"/>
                  </a:lnTo>
                  <a:lnTo>
                    <a:pt x="72" y="13"/>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33"/>
            <p:cNvSpPr>
              <a:spLocks/>
            </p:cNvSpPr>
            <p:nvPr/>
          </p:nvSpPr>
          <p:spPr bwMode="auto">
            <a:xfrm>
              <a:off x="5122863" y="3557588"/>
              <a:ext cx="88900" cy="82550"/>
            </a:xfrm>
            <a:custGeom>
              <a:avLst/>
              <a:gdLst>
                <a:gd name="T0" fmla="*/ 0 w 112"/>
                <a:gd name="T1" fmla="*/ 2147483647 h 104"/>
                <a:gd name="T2" fmla="*/ 2147483647 w 112"/>
                <a:gd name="T3" fmla="*/ 0 h 104"/>
                <a:gd name="T4" fmla="*/ 2147483647 w 112"/>
                <a:gd name="T5" fmla="*/ 2147483647 h 104"/>
                <a:gd name="T6" fmla="*/ 2147483647 w 112"/>
                <a:gd name="T7" fmla="*/ 2147483647 h 104"/>
                <a:gd name="T8" fmla="*/ 2147483647 w 112"/>
                <a:gd name="T9" fmla="*/ 2147483647 h 104"/>
                <a:gd name="T10" fmla="*/ 2147483647 w 112"/>
                <a:gd name="T11" fmla="*/ 2147483647 h 104"/>
                <a:gd name="T12" fmla="*/ 0 w 112"/>
                <a:gd name="T13" fmla="*/ 2147483647 h 104"/>
                <a:gd name="T14" fmla="*/ 0 w 112"/>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104">
                  <a:moveTo>
                    <a:pt x="0" y="21"/>
                  </a:moveTo>
                  <a:lnTo>
                    <a:pt x="32" y="0"/>
                  </a:lnTo>
                  <a:lnTo>
                    <a:pt x="70" y="45"/>
                  </a:lnTo>
                  <a:lnTo>
                    <a:pt x="112" y="95"/>
                  </a:lnTo>
                  <a:lnTo>
                    <a:pt x="95" y="104"/>
                  </a:lnTo>
                  <a:lnTo>
                    <a:pt x="38" y="57"/>
                  </a:lnTo>
                  <a:lnTo>
                    <a:pt x="0" y="21"/>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34"/>
            <p:cNvSpPr>
              <a:spLocks/>
            </p:cNvSpPr>
            <p:nvPr/>
          </p:nvSpPr>
          <p:spPr bwMode="auto">
            <a:xfrm>
              <a:off x="5305426" y="3392488"/>
              <a:ext cx="60325" cy="109538"/>
            </a:xfrm>
            <a:custGeom>
              <a:avLst/>
              <a:gdLst>
                <a:gd name="T0" fmla="*/ 0 w 76"/>
                <a:gd name="T1" fmla="*/ 2147483647 h 137"/>
                <a:gd name="T2" fmla="*/ 2147483647 w 76"/>
                <a:gd name="T3" fmla="*/ 0 h 137"/>
                <a:gd name="T4" fmla="*/ 2147483647 w 76"/>
                <a:gd name="T5" fmla="*/ 2147483647 h 137"/>
                <a:gd name="T6" fmla="*/ 2147483647 w 76"/>
                <a:gd name="T7" fmla="*/ 2147483647 h 137"/>
                <a:gd name="T8" fmla="*/ 2147483647 w 76"/>
                <a:gd name="T9" fmla="*/ 2147483647 h 137"/>
                <a:gd name="T10" fmla="*/ 0 w 76"/>
                <a:gd name="T11" fmla="*/ 2147483647 h 137"/>
                <a:gd name="T12" fmla="*/ 0 w 76"/>
                <a:gd name="T13" fmla="*/ 2147483647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37">
                  <a:moveTo>
                    <a:pt x="0" y="28"/>
                  </a:moveTo>
                  <a:lnTo>
                    <a:pt x="28" y="0"/>
                  </a:lnTo>
                  <a:lnTo>
                    <a:pt x="49" y="55"/>
                  </a:lnTo>
                  <a:lnTo>
                    <a:pt x="76" y="125"/>
                  </a:lnTo>
                  <a:lnTo>
                    <a:pt x="61" y="137"/>
                  </a:lnTo>
                  <a:lnTo>
                    <a:pt x="0" y="28"/>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35"/>
            <p:cNvSpPr>
              <a:spLocks/>
            </p:cNvSpPr>
            <p:nvPr/>
          </p:nvSpPr>
          <p:spPr bwMode="auto">
            <a:xfrm>
              <a:off x="5634038" y="3479800"/>
              <a:ext cx="71438" cy="55563"/>
            </a:xfrm>
            <a:custGeom>
              <a:avLst/>
              <a:gdLst>
                <a:gd name="T0" fmla="*/ 0 w 91"/>
                <a:gd name="T1" fmla="*/ 2147483647 h 68"/>
                <a:gd name="T2" fmla="*/ 2147483647 w 91"/>
                <a:gd name="T3" fmla="*/ 0 h 68"/>
                <a:gd name="T4" fmla="*/ 2147483647 w 91"/>
                <a:gd name="T5" fmla="*/ 2147483647 h 68"/>
                <a:gd name="T6" fmla="*/ 2147483647 w 91"/>
                <a:gd name="T7" fmla="*/ 2147483647 h 68"/>
                <a:gd name="T8" fmla="*/ 0 w 91"/>
                <a:gd name="T9" fmla="*/ 2147483647 h 68"/>
                <a:gd name="T10" fmla="*/ 0 w 91"/>
                <a:gd name="T11" fmla="*/ 2147483647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8">
                  <a:moveTo>
                    <a:pt x="0" y="66"/>
                  </a:moveTo>
                  <a:lnTo>
                    <a:pt x="71" y="0"/>
                  </a:lnTo>
                  <a:lnTo>
                    <a:pt x="91" y="23"/>
                  </a:lnTo>
                  <a:lnTo>
                    <a:pt x="25" y="68"/>
                  </a:lnTo>
                  <a:lnTo>
                    <a:pt x="0" y="66"/>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36"/>
            <p:cNvSpPr>
              <a:spLocks/>
            </p:cNvSpPr>
            <p:nvPr/>
          </p:nvSpPr>
          <p:spPr bwMode="auto">
            <a:xfrm>
              <a:off x="5670551" y="3617913"/>
              <a:ext cx="96838" cy="69850"/>
            </a:xfrm>
            <a:custGeom>
              <a:avLst/>
              <a:gdLst>
                <a:gd name="T0" fmla="*/ 0 w 121"/>
                <a:gd name="T1" fmla="*/ 2147483647 h 87"/>
                <a:gd name="T2" fmla="*/ 2147483647 w 121"/>
                <a:gd name="T3" fmla="*/ 0 h 87"/>
                <a:gd name="T4" fmla="*/ 2147483647 w 121"/>
                <a:gd name="T5" fmla="*/ 2147483647 h 87"/>
                <a:gd name="T6" fmla="*/ 2147483647 w 121"/>
                <a:gd name="T7" fmla="*/ 2147483647 h 87"/>
                <a:gd name="T8" fmla="*/ 0 w 121"/>
                <a:gd name="T9" fmla="*/ 2147483647 h 87"/>
                <a:gd name="T10" fmla="*/ 0 w 121"/>
                <a:gd name="T11" fmla="*/ 2147483647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87">
                  <a:moveTo>
                    <a:pt x="0" y="80"/>
                  </a:moveTo>
                  <a:lnTo>
                    <a:pt x="116" y="0"/>
                  </a:lnTo>
                  <a:lnTo>
                    <a:pt x="121" y="42"/>
                  </a:lnTo>
                  <a:lnTo>
                    <a:pt x="11" y="87"/>
                  </a:lnTo>
                  <a:lnTo>
                    <a:pt x="0" y="80"/>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37"/>
            <p:cNvSpPr>
              <a:spLocks/>
            </p:cNvSpPr>
            <p:nvPr/>
          </p:nvSpPr>
          <p:spPr bwMode="auto">
            <a:xfrm>
              <a:off x="5076826" y="3730625"/>
              <a:ext cx="44450" cy="65088"/>
            </a:xfrm>
            <a:custGeom>
              <a:avLst/>
              <a:gdLst>
                <a:gd name="T0" fmla="*/ 2147483647 w 57"/>
                <a:gd name="T1" fmla="*/ 0 h 82"/>
                <a:gd name="T2" fmla="*/ 2147483647 w 57"/>
                <a:gd name="T3" fmla="*/ 0 h 82"/>
                <a:gd name="T4" fmla="*/ 2147483647 w 57"/>
                <a:gd name="T5" fmla="*/ 2147483647 h 82"/>
                <a:gd name="T6" fmla="*/ 2147483647 w 57"/>
                <a:gd name="T7" fmla="*/ 2147483647 h 82"/>
                <a:gd name="T8" fmla="*/ 2147483647 w 57"/>
                <a:gd name="T9" fmla="*/ 2147483647 h 82"/>
                <a:gd name="T10" fmla="*/ 2147483647 w 57"/>
                <a:gd name="T11" fmla="*/ 2147483647 h 82"/>
                <a:gd name="T12" fmla="*/ 2147483647 w 57"/>
                <a:gd name="T13" fmla="*/ 2147483647 h 82"/>
                <a:gd name="T14" fmla="*/ 2147483647 w 57"/>
                <a:gd name="T15" fmla="*/ 2147483647 h 82"/>
                <a:gd name="T16" fmla="*/ 2147483647 w 57"/>
                <a:gd name="T17" fmla="*/ 2147483647 h 82"/>
                <a:gd name="T18" fmla="*/ 2147483647 w 57"/>
                <a:gd name="T19" fmla="*/ 2147483647 h 82"/>
                <a:gd name="T20" fmla="*/ 2147483647 w 57"/>
                <a:gd name="T21" fmla="*/ 2147483647 h 82"/>
                <a:gd name="T22" fmla="*/ 2147483647 w 57"/>
                <a:gd name="T23" fmla="*/ 2147483647 h 82"/>
                <a:gd name="T24" fmla="*/ 2147483647 w 57"/>
                <a:gd name="T25" fmla="*/ 2147483647 h 82"/>
                <a:gd name="T26" fmla="*/ 2147483647 w 57"/>
                <a:gd name="T27" fmla="*/ 2147483647 h 82"/>
                <a:gd name="T28" fmla="*/ 2147483647 w 57"/>
                <a:gd name="T29" fmla="*/ 2147483647 h 82"/>
                <a:gd name="T30" fmla="*/ 2147483647 w 57"/>
                <a:gd name="T31" fmla="*/ 2147483647 h 82"/>
                <a:gd name="T32" fmla="*/ 2147483647 w 57"/>
                <a:gd name="T33" fmla="*/ 2147483647 h 82"/>
                <a:gd name="T34" fmla="*/ 2147483647 w 57"/>
                <a:gd name="T35" fmla="*/ 2147483647 h 82"/>
                <a:gd name="T36" fmla="*/ 0 w 57"/>
                <a:gd name="T37" fmla="*/ 2147483647 h 82"/>
                <a:gd name="T38" fmla="*/ 2147483647 w 57"/>
                <a:gd name="T39" fmla="*/ 0 h 82"/>
                <a:gd name="T40" fmla="*/ 2147483647 w 57"/>
                <a:gd name="T41" fmla="*/ 0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82">
                  <a:moveTo>
                    <a:pt x="9" y="0"/>
                  </a:moveTo>
                  <a:lnTo>
                    <a:pt x="13" y="0"/>
                  </a:lnTo>
                  <a:lnTo>
                    <a:pt x="17" y="2"/>
                  </a:lnTo>
                  <a:lnTo>
                    <a:pt x="23" y="6"/>
                  </a:lnTo>
                  <a:lnTo>
                    <a:pt x="26" y="10"/>
                  </a:lnTo>
                  <a:lnTo>
                    <a:pt x="34" y="14"/>
                  </a:lnTo>
                  <a:lnTo>
                    <a:pt x="40" y="19"/>
                  </a:lnTo>
                  <a:lnTo>
                    <a:pt x="47" y="25"/>
                  </a:lnTo>
                  <a:lnTo>
                    <a:pt x="51" y="31"/>
                  </a:lnTo>
                  <a:lnTo>
                    <a:pt x="53" y="36"/>
                  </a:lnTo>
                  <a:lnTo>
                    <a:pt x="57" y="44"/>
                  </a:lnTo>
                  <a:lnTo>
                    <a:pt x="57" y="52"/>
                  </a:lnTo>
                  <a:lnTo>
                    <a:pt x="53" y="57"/>
                  </a:lnTo>
                  <a:lnTo>
                    <a:pt x="49" y="65"/>
                  </a:lnTo>
                  <a:lnTo>
                    <a:pt x="45" y="69"/>
                  </a:lnTo>
                  <a:lnTo>
                    <a:pt x="42" y="72"/>
                  </a:lnTo>
                  <a:lnTo>
                    <a:pt x="36" y="76"/>
                  </a:lnTo>
                  <a:lnTo>
                    <a:pt x="30" y="80"/>
                  </a:lnTo>
                  <a:lnTo>
                    <a:pt x="0" y="82"/>
                  </a:lnTo>
                  <a:lnTo>
                    <a:pt x="9"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38"/>
            <p:cNvSpPr>
              <a:spLocks/>
            </p:cNvSpPr>
            <p:nvPr/>
          </p:nvSpPr>
          <p:spPr bwMode="auto">
            <a:xfrm>
              <a:off x="5437188" y="3376613"/>
              <a:ext cx="65088" cy="73025"/>
            </a:xfrm>
            <a:custGeom>
              <a:avLst/>
              <a:gdLst>
                <a:gd name="T0" fmla="*/ 2147483647 w 82"/>
                <a:gd name="T1" fmla="*/ 2147483647 h 93"/>
                <a:gd name="T2" fmla="*/ 2147483647 w 82"/>
                <a:gd name="T3" fmla="*/ 2147483647 h 93"/>
                <a:gd name="T4" fmla="*/ 2147483647 w 82"/>
                <a:gd name="T5" fmla="*/ 2147483647 h 93"/>
                <a:gd name="T6" fmla="*/ 2147483647 w 82"/>
                <a:gd name="T7" fmla="*/ 2147483647 h 93"/>
                <a:gd name="T8" fmla="*/ 2147483647 w 82"/>
                <a:gd name="T9" fmla="*/ 2147483647 h 93"/>
                <a:gd name="T10" fmla="*/ 2147483647 w 82"/>
                <a:gd name="T11" fmla="*/ 2147483647 h 93"/>
                <a:gd name="T12" fmla="*/ 2147483647 w 82"/>
                <a:gd name="T13" fmla="*/ 2147483647 h 93"/>
                <a:gd name="T14" fmla="*/ 0 w 82"/>
                <a:gd name="T15" fmla="*/ 2147483647 h 93"/>
                <a:gd name="T16" fmla="*/ 0 w 82"/>
                <a:gd name="T17" fmla="*/ 2147483647 h 93"/>
                <a:gd name="T18" fmla="*/ 0 w 82"/>
                <a:gd name="T19" fmla="*/ 2147483647 h 93"/>
                <a:gd name="T20" fmla="*/ 0 w 82"/>
                <a:gd name="T21" fmla="*/ 2147483647 h 93"/>
                <a:gd name="T22" fmla="*/ 0 w 82"/>
                <a:gd name="T23" fmla="*/ 2147483647 h 93"/>
                <a:gd name="T24" fmla="*/ 2147483647 w 82"/>
                <a:gd name="T25" fmla="*/ 2147483647 h 93"/>
                <a:gd name="T26" fmla="*/ 2147483647 w 82"/>
                <a:gd name="T27" fmla="*/ 2147483647 h 93"/>
                <a:gd name="T28" fmla="*/ 2147483647 w 82"/>
                <a:gd name="T29" fmla="*/ 2147483647 h 93"/>
                <a:gd name="T30" fmla="*/ 2147483647 w 82"/>
                <a:gd name="T31" fmla="*/ 2147483647 h 93"/>
                <a:gd name="T32" fmla="*/ 2147483647 w 82"/>
                <a:gd name="T33" fmla="*/ 2147483647 h 93"/>
                <a:gd name="T34" fmla="*/ 2147483647 w 82"/>
                <a:gd name="T35" fmla="*/ 0 h 93"/>
                <a:gd name="T36" fmla="*/ 2147483647 w 82"/>
                <a:gd name="T37" fmla="*/ 2147483647 h 93"/>
                <a:gd name="T38" fmla="*/ 2147483647 w 82"/>
                <a:gd name="T39" fmla="*/ 2147483647 h 93"/>
                <a:gd name="T40" fmla="*/ 2147483647 w 82"/>
                <a:gd name="T41" fmla="*/ 2147483647 h 93"/>
                <a:gd name="T42" fmla="*/ 2147483647 w 82"/>
                <a:gd name="T43" fmla="*/ 2147483647 h 93"/>
                <a:gd name="T44" fmla="*/ 2147483647 w 82"/>
                <a:gd name="T45" fmla="*/ 2147483647 h 93"/>
                <a:gd name="T46" fmla="*/ 2147483647 w 82"/>
                <a:gd name="T47" fmla="*/ 2147483647 h 93"/>
                <a:gd name="T48" fmla="*/ 2147483647 w 82"/>
                <a:gd name="T49" fmla="*/ 2147483647 h 93"/>
                <a:gd name="T50" fmla="*/ 2147483647 w 82"/>
                <a:gd name="T51" fmla="*/ 2147483647 h 93"/>
                <a:gd name="T52" fmla="*/ 2147483647 w 82"/>
                <a:gd name="T53" fmla="*/ 2147483647 h 93"/>
                <a:gd name="T54" fmla="*/ 2147483647 w 82"/>
                <a:gd name="T55" fmla="*/ 2147483647 h 93"/>
                <a:gd name="T56" fmla="*/ 2147483647 w 82"/>
                <a:gd name="T57" fmla="*/ 2147483647 h 93"/>
                <a:gd name="T58" fmla="*/ 2147483647 w 82"/>
                <a:gd name="T59" fmla="*/ 2147483647 h 93"/>
                <a:gd name="T60" fmla="*/ 2147483647 w 82"/>
                <a:gd name="T61" fmla="*/ 2147483647 h 93"/>
                <a:gd name="T62" fmla="*/ 2147483647 w 82"/>
                <a:gd name="T63" fmla="*/ 2147483647 h 93"/>
                <a:gd name="T64" fmla="*/ 2147483647 w 82"/>
                <a:gd name="T65" fmla="*/ 2147483647 h 93"/>
                <a:gd name="T66" fmla="*/ 2147483647 w 82"/>
                <a:gd name="T67" fmla="*/ 2147483647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 h="93">
                  <a:moveTo>
                    <a:pt x="27" y="93"/>
                  </a:moveTo>
                  <a:lnTo>
                    <a:pt x="25" y="93"/>
                  </a:lnTo>
                  <a:lnTo>
                    <a:pt x="19" y="91"/>
                  </a:lnTo>
                  <a:lnTo>
                    <a:pt x="13" y="87"/>
                  </a:lnTo>
                  <a:lnTo>
                    <a:pt x="8" y="82"/>
                  </a:lnTo>
                  <a:lnTo>
                    <a:pt x="6" y="76"/>
                  </a:lnTo>
                  <a:lnTo>
                    <a:pt x="2" y="72"/>
                  </a:lnTo>
                  <a:lnTo>
                    <a:pt x="0" y="64"/>
                  </a:lnTo>
                  <a:lnTo>
                    <a:pt x="0" y="59"/>
                  </a:lnTo>
                  <a:lnTo>
                    <a:pt x="0" y="53"/>
                  </a:lnTo>
                  <a:lnTo>
                    <a:pt x="0" y="49"/>
                  </a:lnTo>
                  <a:lnTo>
                    <a:pt x="0" y="44"/>
                  </a:lnTo>
                  <a:lnTo>
                    <a:pt x="2" y="40"/>
                  </a:lnTo>
                  <a:lnTo>
                    <a:pt x="2" y="32"/>
                  </a:lnTo>
                  <a:lnTo>
                    <a:pt x="4" y="26"/>
                  </a:lnTo>
                  <a:lnTo>
                    <a:pt x="6" y="21"/>
                  </a:lnTo>
                  <a:lnTo>
                    <a:pt x="8" y="15"/>
                  </a:lnTo>
                  <a:lnTo>
                    <a:pt x="82" y="0"/>
                  </a:lnTo>
                  <a:lnTo>
                    <a:pt x="82" y="2"/>
                  </a:lnTo>
                  <a:lnTo>
                    <a:pt x="82" y="7"/>
                  </a:lnTo>
                  <a:lnTo>
                    <a:pt x="82" y="9"/>
                  </a:lnTo>
                  <a:lnTo>
                    <a:pt x="82" y="15"/>
                  </a:lnTo>
                  <a:lnTo>
                    <a:pt x="82" y="21"/>
                  </a:lnTo>
                  <a:lnTo>
                    <a:pt x="82" y="26"/>
                  </a:lnTo>
                  <a:lnTo>
                    <a:pt x="80" y="32"/>
                  </a:lnTo>
                  <a:lnTo>
                    <a:pt x="78" y="38"/>
                  </a:lnTo>
                  <a:lnTo>
                    <a:pt x="74" y="45"/>
                  </a:lnTo>
                  <a:lnTo>
                    <a:pt x="72" y="53"/>
                  </a:lnTo>
                  <a:lnTo>
                    <a:pt x="67" y="61"/>
                  </a:lnTo>
                  <a:lnTo>
                    <a:pt x="63" y="68"/>
                  </a:lnTo>
                  <a:lnTo>
                    <a:pt x="55" y="76"/>
                  </a:lnTo>
                  <a:lnTo>
                    <a:pt x="49" y="85"/>
                  </a:lnTo>
                  <a:lnTo>
                    <a:pt x="27" y="93"/>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39"/>
            <p:cNvSpPr>
              <a:spLocks/>
            </p:cNvSpPr>
            <p:nvPr/>
          </p:nvSpPr>
          <p:spPr bwMode="auto">
            <a:xfrm>
              <a:off x="5738813" y="3749675"/>
              <a:ext cx="58738" cy="55563"/>
            </a:xfrm>
            <a:custGeom>
              <a:avLst/>
              <a:gdLst>
                <a:gd name="T0" fmla="*/ 2147483647 w 74"/>
                <a:gd name="T1" fmla="*/ 2147483647 h 70"/>
                <a:gd name="T2" fmla="*/ 2147483647 w 74"/>
                <a:gd name="T3" fmla="*/ 2147483647 h 70"/>
                <a:gd name="T4" fmla="*/ 2147483647 w 74"/>
                <a:gd name="T5" fmla="*/ 2147483647 h 70"/>
                <a:gd name="T6" fmla="*/ 2147483647 w 74"/>
                <a:gd name="T7" fmla="*/ 2147483647 h 70"/>
                <a:gd name="T8" fmla="*/ 2147483647 w 74"/>
                <a:gd name="T9" fmla="*/ 2147483647 h 70"/>
                <a:gd name="T10" fmla="*/ 2147483647 w 74"/>
                <a:gd name="T11" fmla="*/ 2147483647 h 70"/>
                <a:gd name="T12" fmla="*/ 2147483647 w 74"/>
                <a:gd name="T13" fmla="*/ 2147483647 h 70"/>
                <a:gd name="T14" fmla="*/ 2147483647 w 74"/>
                <a:gd name="T15" fmla="*/ 2147483647 h 70"/>
                <a:gd name="T16" fmla="*/ 2147483647 w 74"/>
                <a:gd name="T17" fmla="*/ 2147483647 h 70"/>
                <a:gd name="T18" fmla="*/ 2147483647 w 74"/>
                <a:gd name="T19" fmla="*/ 2147483647 h 70"/>
                <a:gd name="T20" fmla="*/ 2147483647 w 74"/>
                <a:gd name="T21" fmla="*/ 2147483647 h 70"/>
                <a:gd name="T22" fmla="*/ 2147483647 w 74"/>
                <a:gd name="T23" fmla="*/ 2147483647 h 70"/>
                <a:gd name="T24" fmla="*/ 2147483647 w 74"/>
                <a:gd name="T25" fmla="*/ 2147483647 h 70"/>
                <a:gd name="T26" fmla="*/ 2147483647 w 74"/>
                <a:gd name="T27" fmla="*/ 2147483647 h 70"/>
                <a:gd name="T28" fmla="*/ 2147483647 w 74"/>
                <a:gd name="T29" fmla="*/ 2147483647 h 70"/>
                <a:gd name="T30" fmla="*/ 2147483647 w 74"/>
                <a:gd name="T31" fmla="*/ 2147483647 h 70"/>
                <a:gd name="T32" fmla="*/ 0 w 74"/>
                <a:gd name="T33" fmla="*/ 2147483647 h 70"/>
                <a:gd name="T34" fmla="*/ 0 w 74"/>
                <a:gd name="T35" fmla="*/ 2147483647 h 70"/>
                <a:gd name="T36" fmla="*/ 0 w 74"/>
                <a:gd name="T37" fmla="*/ 2147483647 h 70"/>
                <a:gd name="T38" fmla="*/ 2147483647 w 74"/>
                <a:gd name="T39" fmla="*/ 2147483647 h 70"/>
                <a:gd name="T40" fmla="*/ 2147483647 w 74"/>
                <a:gd name="T41" fmla="*/ 2147483647 h 70"/>
                <a:gd name="T42" fmla="*/ 2147483647 w 74"/>
                <a:gd name="T43" fmla="*/ 2147483647 h 70"/>
                <a:gd name="T44" fmla="*/ 2147483647 w 74"/>
                <a:gd name="T45" fmla="*/ 2147483647 h 70"/>
                <a:gd name="T46" fmla="*/ 2147483647 w 74"/>
                <a:gd name="T47" fmla="*/ 2147483647 h 70"/>
                <a:gd name="T48" fmla="*/ 2147483647 w 74"/>
                <a:gd name="T49" fmla="*/ 2147483647 h 70"/>
                <a:gd name="T50" fmla="*/ 2147483647 w 74"/>
                <a:gd name="T51" fmla="*/ 2147483647 h 70"/>
                <a:gd name="T52" fmla="*/ 2147483647 w 74"/>
                <a:gd name="T53" fmla="*/ 0 h 70"/>
                <a:gd name="T54" fmla="*/ 2147483647 w 74"/>
                <a:gd name="T55" fmla="*/ 0 h 70"/>
                <a:gd name="T56" fmla="*/ 2147483647 w 74"/>
                <a:gd name="T57" fmla="*/ 0 h 70"/>
                <a:gd name="T58" fmla="*/ 2147483647 w 74"/>
                <a:gd name="T59" fmla="*/ 0 h 70"/>
                <a:gd name="T60" fmla="*/ 2147483647 w 74"/>
                <a:gd name="T61" fmla="*/ 0 h 70"/>
                <a:gd name="T62" fmla="*/ 2147483647 w 74"/>
                <a:gd name="T63" fmla="*/ 0 h 70"/>
                <a:gd name="T64" fmla="*/ 2147483647 w 74"/>
                <a:gd name="T65" fmla="*/ 0 h 70"/>
                <a:gd name="T66" fmla="*/ 2147483647 w 74"/>
                <a:gd name="T67" fmla="*/ 2147483647 h 70"/>
                <a:gd name="T68" fmla="*/ 2147483647 w 74"/>
                <a:gd name="T69" fmla="*/ 2147483647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4" h="70">
                  <a:moveTo>
                    <a:pt x="74" y="2"/>
                  </a:moveTo>
                  <a:lnTo>
                    <a:pt x="69" y="70"/>
                  </a:lnTo>
                  <a:lnTo>
                    <a:pt x="67" y="70"/>
                  </a:lnTo>
                  <a:lnTo>
                    <a:pt x="65" y="70"/>
                  </a:lnTo>
                  <a:lnTo>
                    <a:pt x="61" y="70"/>
                  </a:lnTo>
                  <a:lnTo>
                    <a:pt x="57" y="70"/>
                  </a:lnTo>
                  <a:lnTo>
                    <a:pt x="52" y="68"/>
                  </a:lnTo>
                  <a:lnTo>
                    <a:pt x="46" y="67"/>
                  </a:lnTo>
                  <a:lnTo>
                    <a:pt x="40" y="67"/>
                  </a:lnTo>
                  <a:lnTo>
                    <a:pt x="33" y="65"/>
                  </a:lnTo>
                  <a:lnTo>
                    <a:pt x="25" y="63"/>
                  </a:lnTo>
                  <a:lnTo>
                    <a:pt x="19" y="61"/>
                  </a:lnTo>
                  <a:lnTo>
                    <a:pt x="15" y="55"/>
                  </a:lnTo>
                  <a:lnTo>
                    <a:pt x="10" y="53"/>
                  </a:lnTo>
                  <a:lnTo>
                    <a:pt x="4" y="48"/>
                  </a:lnTo>
                  <a:lnTo>
                    <a:pt x="2" y="44"/>
                  </a:lnTo>
                  <a:lnTo>
                    <a:pt x="0" y="38"/>
                  </a:lnTo>
                  <a:lnTo>
                    <a:pt x="0" y="31"/>
                  </a:lnTo>
                  <a:lnTo>
                    <a:pt x="0" y="23"/>
                  </a:lnTo>
                  <a:lnTo>
                    <a:pt x="4" y="17"/>
                  </a:lnTo>
                  <a:lnTo>
                    <a:pt x="6" y="13"/>
                  </a:lnTo>
                  <a:lnTo>
                    <a:pt x="12" y="10"/>
                  </a:lnTo>
                  <a:lnTo>
                    <a:pt x="17" y="6"/>
                  </a:lnTo>
                  <a:lnTo>
                    <a:pt x="23" y="4"/>
                  </a:lnTo>
                  <a:lnTo>
                    <a:pt x="31" y="2"/>
                  </a:lnTo>
                  <a:lnTo>
                    <a:pt x="36" y="2"/>
                  </a:lnTo>
                  <a:lnTo>
                    <a:pt x="44" y="0"/>
                  </a:lnTo>
                  <a:lnTo>
                    <a:pt x="50" y="0"/>
                  </a:lnTo>
                  <a:lnTo>
                    <a:pt x="57" y="0"/>
                  </a:lnTo>
                  <a:lnTo>
                    <a:pt x="63" y="0"/>
                  </a:lnTo>
                  <a:lnTo>
                    <a:pt x="67" y="0"/>
                  </a:lnTo>
                  <a:lnTo>
                    <a:pt x="71" y="0"/>
                  </a:lnTo>
                  <a:lnTo>
                    <a:pt x="73" y="0"/>
                  </a:lnTo>
                  <a:lnTo>
                    <a:pt x="74" y="2"/>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40"/>
            <p:cNvSpPr>
              <a:spLocks/>
            </p:cNvSpPr>
            <p:nvPr/>
          </p:nvSpPr>
          <p:spPr bwMode="auto">
            <a:xfrm>
              <a:off x="5624513" y="3883025"/>
              <a:ext cx="119063" cy="47625"/>
            </a:xfrm>
            <a:custGeom>
              <a:avLst/>
              <a:gdLst>
                <a:gd name="T0" fmla="*/ 2147483647 w 150"/>
                <a:gd name="T1" fmla="*/ 2147483647 h 59"/>
                <a:gd name="T2" fmla="*/ 0 w 150"/>
                <a:gd name="T3" fmla="*/ 2147483647 h 59"/>
                <a:gd name="T4" fmla="*/ 2147483647 w 150"/>
                <a:gd name="T5" fmla="*/ 0 h 59"/>
                <a:gd name="T6" fmla="*/ 2147483647 w 150"/>
                <a:gd name="T7" fmla="*/ 2147483647 h 59"/>
                <a:gd name="T8" fmla="*/ 2147483647 w 150"/>
                <a:gd name="T9" fmla="*/ 2147483647 h 59"/>
                <a:gd name="T10" fmla="*/ 2147483647 w 150"/>
                <a:gd name="T11" fmla="*/ 2147483647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 h="59">
                  <a:moveTo>
                    <a:pt x="95" y="59"/>
                  </a:moveTo>
                  <a:lnTo>
                    <a:pt x="0" y="13"/>
                  </a:lnTo>
                  <a:lnTo>
                    <a:pt x="25" y="0"/>
                  </a:lnTo>
                  <a:lnTo>
                    <a:pt x="150" y="32"/>
                  </a:lnTo>
                  <a:lnTo>
                    <a:pt x="95" y="59"/>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41"/>
            <p:cNvSpPr>
              <a:spLocks/>
            </p:cNvSpPr>
            <p:nvPr/>
          </p:nvSpPr>
          <p:spPr bwMode="auto">
            <a:xfrm>
              <a:off x="5541963" y="4019550"/>
              <a:ext cx="63500" cy="95250"/>
            </a:xfrm>
            <a:custGeom>
              <a:avLst/>
              <a:gdLst>
                <a:gd name="T0" fmla="*/ 2147483647 w 80"/>
                <a:gd name="T1" fmla="*/ 2147483647 h 122"/>
                <a:gd name="T2" fmla="*/ 2147483647 w 80"/>
                <a:gd name="T3" fmla="*/ 2147483647 h 122"/>
                <a:gd name="T4" fmla="*/ 0 w 80"/>
                <a:gd name="T5" fmla="*/ 0 h 122"/>
                <a:gd name="T6" fmla="*/ 2147483647 w 80"/>
                <a:gd name="T7" fmla="*/ 2147483647 h 122"/>
                <a:gd name="T8" fmla="*/ 2147483647 w 80"/>
                <a:gd name="T9" fmla="*/ 2147483647 h 122"/>
                <a:gd name="T10" fmla="*/ 2147483647 w 80"/>
                <a:gd name="T11" fmla="*/ 2147483647 h 1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122">
                  <a:moveTo>
                    <a:pt x="80" y="101"/>
                  </a:moveTo>
                  <a:lnTo>
                    <a:pt x="33" y="122"/>
                  </a:lnTo>
                  <a:lnTo>
                    <a:pt x="0" y="0"/>
                  </a:lnTo>
                  <a:lnTo>
                    <a:pt x="15" y="4"/>
                  </a:lnTo>
                  <a:lnTo>
                    <a:pt x="80" y="101"/>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42"/>
            <p:cNvSpPr>
              <a:spLocks/>
            </p:cNvSpPr>
            <p:nvPr/>
          </p:nvSpPr>
          <p:spPr bwMode="auto">
            <a:xfrm>
              <a:off x="5124451" y="3949700"/>
              <a:ext cx="85725" cy="58738"/>
            </a:xfrm>
            <a:custGeom>
              <a:avLst/>
              <a:gdLst>
                <a:gd name="T0" fmla="*/ 0 w 106"/>
                <a:gd name="T1" fmla="*/ 2147483647 h 74"/>
                <a:gd name="T2" fmla="*/ 2147483647 w 106"/>
                <a:gd name="T3" fmla="*/ 0 h 74"/>
                <a:gd name="T4" fmla="*/ 2147483647 w 106"/>
                <a:gd name="T5" fmla="*/ 2147483647 h 74"/>
                <a:gd name="T6" fmla="*/ 2147483647 w 106"/>
                <a:gd name="T7" fmla="*/ 2147483647 h 74"/>
                <a:gd name="T8" fmla="*/ 0 w 106"/>
                <a:gd name="T9" fmla="*/ 2147483647 h 74"/>
                <a:gd name="T10" fmla="*/ 0 w 106"/>
                <a:gd name="T11" fmla="*/ 2147483647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74">
                  <a:moveTo>
                    <a:pt x="0" y="53"/>
                  </a:moveTo>
                  <a:lnTo>
                    <a:pt x="81" y="0"/>
                  </a:lnTo>
                  <a:lnTo>
                    <a:pt x="106" y="2"/>
                  </a:lnTo>
                  <a:lnTo>
                    <a:pt x="26" y="74"/>
                  </a:lnTo>
                  <a:lnTo>
                    <a:pt x="0" y="53"/>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43"/>
            <p:cNvSpPr>
              <a:spLocks/>
            </p:cNvSpPr>
            <p:nvPr/>
          </p:nvSpPr>
          <p:spPr bwMode="auto">
            <a:xfrm>
              <a:off x="5241926" y="4046538"/>
              <a:ext cx="55563" cy="74613"/>
            </a:xfrm>
            <a:custGeom>
              <a:avLst/>
              <a:gdLst>
                <a:gd name="T0" fmla="*/ 0 w 68"/>
                <a:gd name="T1" fmla="*/ 2147483647 h 95"/>
                <a:gd name="T2" fmla="*/ 2147483647 w 68"/>
                <a:gd name="T3" fmla="*/ 0 h 95"/>
                <a:gd name="T4" fmla="*/ 2147483647 w 68"/>
                <a:gd name="T5" fmla="*/ 2147483647 h 95"/>
                <a:gd name="T6" fmla="*/ 2147483647 w 68"/>
                <a:gd name="T7" fmla="*/ 2147483647 h 95"/>
                <a:gd name="T8" fmla="*/ 0 w 68"/>
                <a:gd name="T9" fmla="*/ 2147483647 h 95"/>
                <a:gd name="T10" fmla="*/ 0 w 68"/>
                <a:gd name="T11" fmla="*/ 2147483647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 h="95">
                  <a:moveTo>
                    <a:pt x="0" y="74"/>
                  </a:moveTo>
                  <a:lnTo>
                    <a:pt x="55" y="0"/>
                  </a:lnTo>
                  <a:lnTo>
                    <a:pt x="68" y="2"/>
                  </a:lnTo>
                  <a:lnTo>
                    <a:pt x="30" y="95"/>
                  </a:lnTo>
                  <a:lnTo>
                    <a:pt x="0" y="74"/>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45"/>
            <p:cNvSpPr>
              <a:spLocks/>
            </p:cNvSpPr>
            <p:nvPr/>
          </p:nvSpPr>
          <p:spPr bwMode="auto">
            <a:xfrm>
              <a:off x="5895976" y="3730625"/>
              <a:ext cx="254000" cy="741363"/>
            </a:xfrm>
            <a:custGeom>
              <a:avLst/>
              <a:gdLst>
                <a:gd name="T0" fmla="*/ 2147483647 w 319"/>
                <a:gd name="T1" fmla="*/ 0 h 933"/>
                <a:gd name="T2" fmla="*/ 2147483647 w 319"/>
                <a:gd name="T3" fmla="*/ 0 h 933"/>
                <a:gd name="T4" fmla="*/ 2147483647 w 319"/>
                <a:gd name="T5" fmla="*/ 0 h 933"/>
                <a:gd name="T6" fmla="*/ 2147483647 w 319"/>
                <a:gd name="T7" fmla="*/ 2147483647 h 933"/>
                <a:gd name="T8" fmla="*/ 2147483647 w 319"/>
                <a:gd name="T9" fmla="*/ 2147483647 h 933"/>
                <a:gd name="T10" fmla="*/ 2147483647 w 319"/>
                <a:gd name="T11" fmla="*/ 2147483647 h 933"/>
                <a:gd name="T12" fmla="*/ 2147483647 w 319"/>
                <a:gd name="T13" fmla="*/ 2147483647 h 933"/>
                <a:gd name="T14" fmla="*/ 2147483647 w 319"/>
                <a:gd name="T15" fmla="*/ 2147483647 h 933"/>
                <a:gd name="T16" fmla="*/ 2147483647 w 319"/>
                <a:gd name="T17" fmla="*/ 2147483647 h 933"/>
                <a:gd name="T18" fmla="*/ 2147483647 w 319"/>
                <a:gd name="T19" fmla="*/ 2147483647 h 933"/>
                <a:gd name="T20" fmla="*/ 2147483647 w 319"/>
                <a:gd name="T21" fmla="*/ 2147483647 h 933"/>
                <a:gd name="T22" fmla="*/ 2147483647 w 319"/>
                <a:gd name="T23" fmla="*/ 2147483647 h 933"/>
                <a:gd name="T24" fmla="*/ 2147483647 w 319"/>
                <a:gd name="T25" fmla="*/ 2147483647 h 933"/>
                <a:gd name="T26" fmla="*/ 2147483647 w 319"/>
                <a:gd name="T27" fmla="*/ 2147483647 h 933"/>
                <a:gd name="T28" fmla="*/ 2147483647 w 319"/>
                <a:gd name="T29" fmla="*/ 2147483647 h 933"/>
                <a:gd name="T30" fmla="*/ 2147483647 w 319"/>
                <a:gd name="T31" fmla="*/ 2147483647 h 933"/>
                <a:gd name="T32" fmla="*/ 2147483647 w 319"/>
                <a:gd name="T33" fmla="*/ 2147483647 h 933"/>
                <a:gd name="T34" fmla="*/ 2147483647 w 319"/>
                <a:gd name="T35" fmla="*/ 2147483647 h 933"/>
                <a:gd name="T36" fmla="*/ 2147483647 w 319"/>
                <a:gd name="T37" fmla="*/ 2147483647 h 933"/>
                <a:gd name="T38" fmla="*/ 2147483647 w 319"/>
                <a:gd name="T39" fmla="*/ 2147483647 h 933"/>
                <a:gd name="T40" fmla="*/ 2147483647 w 319"/>
                <a:gd name="T41" fmla="*/ 2147483647 h 933"/>
                <a:gd name="T42" fmla="*/ 2147483647 w 319"/>
                <a:gd name="T43" fmla="*/ 2147483647 h 933"/>
                <a:gd name="T44" fmla="*/ 2147483647 w 319"/>
                <a:gd name="T45" fmla="*/ 2147483647 h 933"/>
                <a:gd name="T46" fmla="*/ 2147483647 w 319"/>
                <a:gd name="T47" fmla="*/ 2147483647 h 933"/>
                <a:gd name="T48" fmla="*/ 2147483647 w 319"/>
                <a:gd name="T49" fmla="*/ 2147483647 h 933"/>
                <a:gd name="T50" fmla="*/ 2147483647 w 319"/>
                <a:gd name="T51" fmla="*/ 2147483647 h 933"/>
                <a:gd name="T52" fmla="*/ 2147483647 w 319"/>
                <a:gd name="T53" fmla="*/ 2147483647 h 933"/>
                <a:gd name="T54" fmla="*/ 2147483647 w 319"/>
                <a:gd name="T55" fmla="*/ 2147483647 h 933"/>
                <a:gd name="T56" fmla="*/ 2147483647 w 319"/>
                <a:gd name="T57" fmla="*/ 2147483647 h 933"/>
                <a:gd name="T58" fmla="*/ 2147483647 w 319"/>
                <a:gd name="T59" fmla="*/ 2147483647 h 933"/>
                <a:gd name="T60" fmla="*/ 2147483647 w 319"/>
                <a:gd name="T61" fmla="*/ 2147483647 h 933"/>
                <a:gd name="T62" fmla="*/ 2147483647 w 319"/>
                <a:gd name="T63" fmla="*/ 2147483647 h 933"/>
                <a:gd name="T64" fmla="*/ 2147483647 w 319"/>
                <a:gd name="T65" fmla="*/ 2147483647 h 933"/>
                <a:gd name="T66" fmla="*/ 2147483647 w 319"/>
                <a:gd name="T67" fmla="*/ 2147483647 h 933"/>
                <a:gd name="T68" fmla="*/ 2147483647 w 319"/>
                <a:gd name="T69" fmla="*/ 2147483647 h 933"/>
                <a:gd name="T70" fmla="*/ 2147483647 w 319"/>
                <a:gd name="T71" fmla="*/ 2147483647 h 933"/>
                <a:gd name="T72" fmla="*/ 2147483647 w 319"/>
                <a:gd name="T73" fmla="*/ 2147483647 h 933"/>
                <a:gd name="T74" fmla="*/ 2147483647 w 319"/>
                <a:gd name="T75" fmla="*/ 2147483647 h 933"/>
                <a:gd name="T76" fmla="*/ 2147483647 w 319"/>
                <a:gd name="T77" fmla="*/ 2147483647 h 933"/>
                <a:gd name="T78" fmla="*/ 2147483647 w 319"/>
                <a:gd name="T79" fmla="*/ 2147483647 h 933"/>
                <a:gd name="T80" fmla="*/ 2147483647 w 319"/>
                <a:gd name="T81" fmla="*/ 2147483647 h 933"/>
                <a:gd name="T82" fmla="*/ 2147483647 w 319"/>
                <a:gd name="T83" fmla="*/ 2147483647 h 933"/>
                <a:gd name="T84" fmla="*/ 2147483647 w 319"/>
                <a:gd name="T85" fmla="*/ 2147483647 h 933"/>
                <a:gd name="T86" fmla="*/ 2147483647 w 319"/>
                <a:gd name="T87" fmla="*/ 2147483647 h 933"/>
                <a:gd name="T88" fmla="*/ 2147483647 w 319"/>
                <a:gd name="T89" fmla="*/ 2147483647 h 933"/>
                <a:gd name="T90" fmla="*/ 2147483647 w 319"/>
                <a:gd name="T91" fmla="*/ 2147483647 h 933"/>
                <a:gd name="T92" fmla="*/ 2147483647 w 319"/>
                <a:gd name="T93" fmla="*/ 2147483647 h 933"/>
                <a:gd name="T94" fmla="*/ 2147483647 w 319"/>
                <a:gd name="T95" fmla="*/ 2147483647 h 933"/>
                <a:gd name="T96" fmla="*/ 2147483647 w 319"/>
                <a:gd name="T97" fmla="*/ 2147483647 h 933"/>
                <a:gd name="T98" fmla="*/ 2147483647 w 319"/>
                <a:gd name="T99" fmla="*/ 2147483647 h 933"/>
                <a:gd name="T100" fmla="*/ 2147483647 w 319"/>
                <a:gd name="T101" fmla="*/ 2147483647 h 933"/>
                <a:gd name="T102" fmla="*/ 2147483647 w 319"/>
                <a:gd name="T103" fmla="*/ 2147483647 h 933"/>
                <a:gd name="T104" fmla="*/ 2147483647 w 319"/>
                <a:gd name="T105" fmla="*/ 2147483647 h 933"/>
                <a:gd name="T106" fmla="*/ 2147483647 w 319"/>
                <a:gd name="T107" fmla="*/ 2147483647 h 933"/>
                <a:gd name="T108" fmla="*/ 2147483647 w 319"/>
                <a:gd name="T109" fmla="*/ 2147483647 h 933"/>
                <a:gd name="T110" fmla="*/ 2147483647 w 319"/>
                <a:gd name="T111" fmla="*/ 2147483647 h 933"/>
                <a:gd name="T112" fmla="*/ 2147483647 w 319"/>
                <a:gd name="T113" fmla="*/ 2147483647 h 933"/>
                <a:gd name="T114" fmla="*/ 0 w 319"/>
                <a:gd name="T115" fmla="*/ 0 h 9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19" h="933">
                  <a:moveTo>
                    <a:pt x="0" y="0"/>
                  </a:moveTo>
                  <a:lnTo>
                    <a:pt x="2" y="0"/>
                  </a:lnTo>
                  <a:lnTo>
                    <a:pt x="9" y="0"/>
                  </a:lnTo>
                  <a:lnTo>
                    <a:pt x="13" y="0"/>
                  </a:lnTo>
                  <a:lnTo>
                    <a:pt x="21" y="0"/>
                  </a:lnTo>
                  <a:lnTo>
                    <a:pt x="27" y="0"/>
                  </a:lnTo>
                  <a:lnTo>
                    <a:pt x="36" y="0"/>
                  </a:lnTo>
                  <a:lnTo>
                    <a:pt x="38" y="0"/>
                  </a:lnTo>
                  <a:lnTo>
                    <a:pt x="42" y="0"/>
                  </a:lnTo>
                  <a:lnTo>
                    <a:pt x="48" y="0"/>
                  </a:lnTo>
                  <a:lnTo>
                    <a:pt x="53" y="2"/>
                  </a:lnTo>
                  <a:lnTo>
                    <a:pt x="57" y="2"/>
                  </a:lnTo>
                  <a:lnTo>
                    <a:pt x="63" y="2"/>
                  </a:lnTo>
                  <a:lnTo>
                    <a:pt x="67" y="2"/>
                  </a:lnTo>
                  <a:lnTo>
                    <a:pt x="72" y="4"/>
                  </a:lnTo>
                  <a:lnTo>
                    <a:pt x="78" y="4"/>
                  </a:lnTo>
                  <a:lnTo>
                    <a:pt x="82" y="4"/>
                  </a:lnTo>
                  <a:lnTo>
                    <a:pt x="87" y="4"/>
                  </a:lnTo>
                  <a:lnTo>
                    <a:pt x="93" y="6"/>
                  </a:lnTo>
                  <a:lnTo>
                    <a:pt x="99" y="6"/>
                  </a:lnTo>
                  <a:lnTo>
                    <a:pt x="105" y="6"/>
                  </a:lnTo>
                  <a:lnTo>
                    <a:pt x="110" y="6"/>
                  </a:lnTo>
                  <a:lnTo>
                    <a:pt x="118" y="8"/>
                  </a:lnTo>
                  <a:lnTo>
                    <a:pt x="122" y="8"/>
                  </a:lnTo>
                  <a:lnTo>
                    <a:pt x="127" y="8"/>
                  </a:lnTo>
                  <a:lnTo>
                    <a:pt x="133" y="8"/>
                  </a:lnTo>
                  <a:lnTo>
                    <a:pt x="139" y="10"/>
                  </a:lnTo>
                  <a:lnTo>
                    <a:pt x="144" y="10"/>
                  </a:lnTo>
                  <a:lnTo>
                    <a:pt x="150" y="10"/>
                  </a:lnTo>
                  <a:lnTo>
                    <a:pt x="156" y="10"/>
                  </a:lnTo>
                  <a:lnTo>
                    <a:pt x="162" y="12"/>
                  </a:lnTo>
                  <a:lnTo>
                    <a:pt x="167" y="12"/>
                  </a:lnTo>
                  <a:lnTo>
                    <a:pt x="173" y="12"/>
                  </a:lnTo>
                  <a:lnTo>
                    <a:pt x="179" y="12"/>
                  </a:lnTo>
                  <a:lnTo>
                    <a:pt x="184" y="14"/>
                  </a:lnTo>
                  <a:lnTo>
                    <a:pt x="188" y="14"/>
                  </a:lnTo>
                  <a:lnTo>
                    <a:pt x="194" y="14"/>
                  </a:lnTo>
                  <a:lnTo>
                    <a:pt x="198" y="16"/>
                  </a:lnTo>
                  <a:lnTo>
                    <a:pt x="203" y="16"/>
                  </a:lnTo>
                  <a:lnTo>
                    <a:pt x="213" y="16"/>
                  </a:lnTo>
                  <a:lnTo>
                    <a:pt x="221" y="17"/>
                  </a:lnTo>
                  <a:lnTo>
                    <a:pt x="228" y="17"/>
                  </a:lnTo>
                  <a:lnTo>
                    <a:pt x="236" y="19"/>
                  </a:lnTo>
                  <a:lnTo>
                    <a:pt x="243" y="19"/>
                  </a:lnTo>
                  <a:lnTo>
                    <a:pt x="249" y="21"/>
                  </a:lnTo>
                  <a:lnTo>
                    <a:pt x="253" y="23"/>
                  </a:lnTo>
                  <a:lnTo>
                    <a:pt x="257" y="23"/>
                  </a:lnTo>
                  <a:lnTo>
                    <a:pt x="257" y="25"/>
                  </a:lnTo>
                  <a:lnTo>
                    <a:pt x="257" y="29"/>
                  </a:lnTo>
                  <a:lnTo>
                    <a:pt x="257" y="31"/>
                  </a:lnTo>
                  <a:lnTo>
                    <a:pt x="257" y="33"/>
                  </a:lnTo>
                  <a:lnTo>
                    <a:pt x="259" y="38"/>
                  </a:lnTo>
                  <a:lnTo>
                    <a:pt x="260" y="42"/>
                  </a:lnTo>
                  <a:lnTo>
                    <a:pt x="260" y="48"/>
                  </a:lnTo>
                  <a:lnTo>
                    <a:pt x="260" y="54"/>
                  </a:lnTo>
                  <a:lnTo>
                    <a:pt x="262" y="59"/>
                  </a:lnTo>
                  <a:lnTo>
                    <a:pt x="264" y="67"/>
                  </a:lnTo>
                  <a:lnTo>
                    <a:pt x="264" y="72"/>
                  </a:lnTo>
                  <a:lnTo>
                    <a:pt x="266" y="80"/>
                  </a:lnTo>
                  <a:lnTo>
                    <a:pt x="268" y="88"/>
                  </a:lnTo>
                  <a:lnTo>
                    <a:pt x="270" y="97"/>
                  </a:lnTo>
                  <a:lnTo>
                    <a:pt x="270" y="107"/>
                  </a:lnTo>
                  <a:lnTo>
                    <a:pt x="272" y="116"/>
                  </a:lnTo>
                  <a:lnTo>
                    <a:pt x="274" y="126"/>
                  </a:lnTo>
                  <a:lnTo>
                    <a:pt x="276" y="137"/>
                  </a:lnTo>
                  <a:lnTo>
                    <a:pt x="276" y="147"/>
                  </a:lnTo>
                  <a:lnTo>
                    <a:pt x="278" y="160"/>
                  </a:lnTo>
                  <a:lnTo>
                    <a:pt x="279" y="171"/>
                  </a:lnTo>
                  <a:lnTo>
                    <a:pt x="281" y="185"/>
                  </a:lnTo>
                  <a:lnTo>
                    <a:pt x="283" y="196"/>
                  </a:lnTo>
                  <a:lnTo>
                    <a:pt x="285" y="209"/>
                  </a:lnTo>
                  <a:lnTo>
                    <a:pt x="287" y="223"/>
                  </a:lnTo>
                  <a:lnTo>
                    <a:pt x="289" y="238"/>
                  </a:lnTo>
                  <a:lnTo>
                    <a:pt x="291" y="251"/>
                  </a:lnTo>
                  <a:lnTo>
                    <a:pt x="293" y="266"/>
                  </a:lnTo>
                  <a:lnTo>
                    <a:pt x="295" y="281"/>
                  </a:lnTo>
                  <a:lnTo>
                    <a:pt x="297" y="299"/>
                  </a:lnTo>
                  <a:lnTo>
                    <a:pt x="297" y="312"/>
                  </a:lnTo>
                  <a:lnTo>
                    <a:pt x="298" y="329"/>
                  </a:lnTo>
                  <a:lnTo>
                    <a:pt x="300" y="346"/>
                  </a:lnTo>
                  <a:lnTo>
                    <a:pt x="302" y="363"/>
                  </a:lnTo>
                  <a:lnTo>
                    <a:pt x="302" y="380"/>
                  </a:lnTo>
                  <a:lnTo>
                    <a:pt x="306" y="397"/>
                  </a:lnTo>
                  <a:lnTo>
                    <a:pt x="306" y="414"/>
                  </a:lnTo>
                  <a:lnTo>
                    <a:pt x="308" y="433"/>
                  </a:lnTo>
                  <a:lnTo>
                    <a:pt x="310" y="451"/>
                  </a:lnTo>
                  <a:lnTo>
                    <a:pt x="310" y="470"/>
                  </a:lnTo>
                  <a:lnTo>
                    <a:pt x="312" y="489"/>
                  </a:lnTo>
                  <a:lnTo>
                    <a:pt x="312" y="508"/>
                  </a:lnTo>
                  <a:lnTo>
                    <a:pt x="314" y="527"/>
                  </a:lnTo>
                  <a:lnTo>
                    <a:pt x="316" y="547"/>
                  </a:lnTo>
                  <a:lnTo>
                    <a:pt x="316" y="566"/>
                  </a:lnTo>
                  <a:lnTo>
                    <a:pt x="317" y="587"/>
                  </a:lnTo>
                  <a:lnTo>
                    <a:pt x="317" y="606"/>
                  </a:lnTo>
                  <a:lnTo>
                    <a:pt x="317" y="627"/>
                  </a:lnTo>
                  <a:lnTo>
                    <a:pt x="317" y="648"/>
                  </a:lnTo>
                  <a:lnTo>
                    <a:pt x="319" y="669"/>
                  </a:lnTo>
                  <a:lnTo>
                    <a:pt x="319" y="690"/>
                  </a:lnTo>
                  <a:lnTo>
                    <a:pt x="319" y="711"/>
                  </a:lnTo>
                  <a:lnTo>
                    <a:pt x="319" y="734"/>
                  </a:lnTo>
                  <a:lnTo>
                    <a:pt x="319" y="754"/>
                  </a:lnTo>
                  <a:lnTo>
                    <a:pt x="319" y="775"/>
                  </a:lnTo>
                  <a:lnTo>
                    <a:pt x="317" y="798"/>
                  </a:lnTo>
                  <a:lnTo>
                    <a:pt x="317" y="819"/>
                  </a:lnTo>
                  <a:lnTo>
                    <a:pt x="317" y="842"/>
                  </a:lnTo>
                  <a:lnTo>
                    <a:pt x="316" y="865"/>
                  </a:lnTo>
                  <a:lnTo>
                    <a:pt x="316" y="886"/>
                  </a:lnTo>
                  <a:lnTo>
                    <a:pt x="316" y="908"/>
                  </a:lnTo>
                  <a:lnTo>
                    <a:pt x="314" y="933"/>
                  </a:lnTo>
                  <a:lnTo>
                    <a:pt x="306" y="903"/>
                  </a:lnTo>
                  <a:lnTo>
                    <a:pt x="306" y="901"/>
                  </a:lnTo>
                  <a:lnTo>
                    <a:pt x="306" y="897"/>
                  </a:lnTo>
                  <a:lnTo>
                    <a:pt x="306" y="893"/>
                  </a:lnTo>
                  <a:lnTo>
                    <a:pt x="306" y="889"/>
                  </a:lnTo>
                  <a:lnTo>
                    <a:pt x="306" y="884"/>
                  </a:lnTo>
                  <a:lnTo>
                    <a:pt x="306" y="878"/>
                  </a:lnTo>
                  <a:lnTo>
                    <a:pt x="306" y="870"/>
                  </a:lnTo>
                  <a:lnTo>
                    <a:pt x="306" y="865"/>
                  </a:lnTo>
                  <a:lnTo>
                    <a:pt x="306" y="857"/>
                  </a:lnTo>
                  <a:lnTo>
                    <a:pt x="306" y="848"/>
                  </a:lnTo>
                  <a:lnTo>
                    <a:pt x="306" y="838"/>
                  </a:lnTo>
                  <a:lnTo>
                    <a:pt x="306" y="830"/>
                  </a:lnTo>
                  <a:lnTo>
                    <a:pt x="306" y="819"/>
                  </a:lnTo>
                  <a:lnTo>
                    <a:pt x="306" y="810"/>
                  </a:lnTo>
                  <a:lnTo>
                    <a:pt x="304" y="798"/>
                  </a:lnTo>
                  <a:lnTo>
                    <a:pt x="304" y="787"/>
                  </a:lnTo>
                  <a:lnTo>
                    <a:pt x="304" y="775"/>
                  </a:lnTo>
                  <a:lnTo>
                    <a:pt x="304" y="762"/>
                  </a:lnTo>
                  <a:lnTo>
                    <a:pt x="304" y="749"/>
                  </a:lnTo>
                  <a:lnTo>
                    <a:pt x="304" y="735"/>
                  </a:lnTo>
                  <a:lnTo>
                    <a:pt x="304" y="722"/>
                  </a:lnTo>
                  <a:lnTo>
                    <a:pt x="304" y="709"/>
                  </a:lnTo>
                  <a:lnTo>
                    <a:pt x="304" y="694"/>
                  </a:lnTo>
                  <a:lnTo>
                    <a:pt x="304" y="679"/>
                  </a:lnTo>
                  <a:lnTo>
                    <a:pt x="302" y="663"/>
                  </a:lnTo>
                  <a:lnTo>
                    <a:pt x="302" y="648"/>
                  </a:lnTo>
                  <a:lnTo>
                    <a:pt x="302" y="633"/>
                  </a:lnTo>
                  <a:lnTo>
                    <a:pt x="302" y="616"/>
                  </a:lnTo>
                  <a:lnTo>
                    <a:pt x="300" y="601"/>
                  </a:lnTo>
                  <a:lnTo>
                    <a:pt x="300" y="584"/>
                  </a:lnTo>
                  <a:lnTo>
                    <a:pt x="300" y="566"/>
                  </a:lnTo>
                  <a:lnTo>
                    <a:pt x="300" y="549"/>
                  </a:lnTo>
                  <a:lnTo>
                    <a:pt x="298" y="532"/>
                  </a:lnTo>
                  <a:lnTo>
                    <a:pt x="298" y="515"/>
                  </a:lnTo>
                  <a:lnTo>
                    <a:pt x="297" y="496"/>
                  </a:lnTo>
                  <a:lnTo>
                    <a:pt x="295" y="479"/>
                  </a:lnTo>
                  <a:lnTo>
                    <a:pt x="295" y="460"/>
                  </a:lnTo>
                  <a:lnTo>
                    <a:pt x="293" y="443"/>
                  </a:lnTo>
                  <a:lnTo>
                    <a:pt x="291" y="426"/>
                  </a:lnTo>
                  <a:lnTo>
                    <a:pt x="289" y="407"/>
                  </a:lnTo>
                  <a:lnTo>
                    <a:pt x="289" y="388"/>
                  </a:lnTo>
                  <a:lnTo>
                    <a:pt x="287" y="371"/>
                  </a:lnTo>
                  <a:lnTo>
                    <a:pt x="285" y="354"/>
                  </a:lnTo>
                  <a:lnTo>
                    <a:pt x="283" y="335"/>
                  </a:lnTo>
                  <a:lnTo>
                    <a:pt x="281" y="318"/>
                  </a:lnTo>
                  <a:lnTo>
                    <a:pt x="279" y="300"/>
                  </a:lnTo>
                  <a:lnTo>
                    <a:pt x="278" y="281"/>
                  </a:lnTo>
                  <a:lnTo>
                    <a:pt x="276" y="264"/>
                  </a:lnTo>
                  <a:lnTo>
                    <a:pt x="274" y="247"/>
                  </a:lnTo>
                  <a:lnTo>
                    <a:pt x="270" y="230"/>
                  </a:lnTo>
                  <a:lnTo>
                    <a:pt x="268" y="211"/>
                  </a:lnTo>
                  <a:lnTo>
                    <a:pt x="264" y="194"/>
                  </a:lnTo>
                  <a:lnTo>
                    <a:pt x="262" y="177"/>
                  </a:lnTo>
                  <a:lnTo>
                    <a:pt x="260" y="162"/>
                  </a:lnTo>
                  <a:lnTo>
                    <a:pt x="257" y="145"/>
                  </a:lnTo>
                  <a:lnTo>
                    <a:pt x="253" y="128"/>
                  </a:lnTo>
                  <a:lnTo>
                    <a:pt x="251" y="112"/>
                  </a:lnTo>
                  <a:lnTo>
                    <a:pt x="247" y="97"/>
                  </a:lnTo>
                  <a:lnTo>
                    <a:pt x="243" y="82"/>
                  </a:lnTo>
                  <a:lnTo>
                    <a:pt x="240" y="67"/>
                  </a:lnTo>
                  <a:lnTo>
                    <a:pt x="236" y="52"/>
                  </a:lnTo>
                  <a:lnTo>
                    <a:pt x="232" y="38"/>
                  </a:lnTo>
                  <a:lnTo>
                    <a:pt x="0" y="0"/>
                  </a:lnTo>
                  <a:close/>
                </a:path>
              </a:pathLst>
            </a:custGeom>
            <a:solidFill>
              <a:srgbClr val="666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47"/>
            <p:cNvSpPr>
              <a:spLocks/>
            </p:cNvSpPr>
            <p:nvPr/>
          </p:nvSpPr>
          <p:spPr bwMode="auto">
            <a:xfrm>
              <a:off x="6129338" y="3717925"/>
              <a:ext cx="107950" cy="693738"/>
            </a:xfrm>
            <a:custGeom>
              <a:avLst/>
              <a:gdLst>
                <a:gd name="T0" fmla="*/ 2147483647 w 135"/>
                <a:gd name="T1" fmla="*/ 0 h 876"/>
                <a:gd name="T2" fmla="*/ 0 w 135"/>
                <a:gd name="T3" fmla="*/ 2147483647 h 876"/>
                <a:gd name="T4" fmla="*/ 2147483647 w 135"/>
                <a:gd name="T5" fmla="*/ 2147483647 h 876"/>
                <a:gd name="T6" fmla="*/ 2147483647 w 135"/>
                <a:gd name="T7" fmla="*/ 2147483647 h 876"/>
                <a:gd name="T8" fmla="*/ 2147483647 w 135"/>
                <a:gd name="T9" fmla="*/ 2147483647 h 876"/>
                <a:gd name="T10" fmla="*/ 2147483647 w 135"/>
                <a:gd name="T11" fmla="*/ 2147483647 h 876"/>
                <a:gd name="T12" fmla="*/ 2147483647 w 135"/>
                <a:gd name="T13" fmla="*/ 2147483647 h 876"/>
                <a:gd name="T14" fmla="*/ 2147483647 w 135"/>
                <a:gd name="T15" fmla="*/ 2147483647 h 876"/>
                <a:gd name="T16" fmla="*/ 2147483647 w 135"/>
                <a:gd name="T17" fmla="*/ 2147483647 h 876"/>
                <a:gd name="T18" fmla="*/ 2147483647 w 135"/>
                <a:gd name="T19" fmla="*/ 2147483647 h 876"/>
                <a:gd name="T20" fmla="*/ 2147483647 w 135"/>
                <a:gd name="T21" fmla="*/ 0 h 876"/>
                <a:gd name="T22" fmla="*/ 2147483647 w 135"/>
                <a:gd name="T23" fmla="*/ 0 h 8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 h="876">
                  <a:moveTo>
                    <a:pt x="34" y="0"/>
                  </a:moveTo>
                  <a:lnTo>
                    <a:pt x="0" y="139"/>
                  </a:lnTo>
                  <a:lnTo>
                    <a:pt x="97" y="183"/>
                  </a:lnTo>
                  <a:lnTo>
                    <a:pt x="30" y="509"/>
                  </a:lnTo>
                  <a:lnTo>
                    <a:pt x="110" y="610"/>
                  </a:lnTo>
                  <a:lnTo>
                    <a:pt x="49" y="876"/>
                  </a:lnTo>
                  <a:lnTo>
                    <a:pt x="135" y="595"/>
                  </a:lnTo>
                  <a:lnTo>
                    <a:pt x="49" y="504"/>
                  </a:lnTo>
                  <a:lnTo>
                    <a:pt x="110" y="152"/>
                  </a:lnTo>
                  <a:lnTo>
                    <a:pt x="13" y="124"/>
                  </a:lnTo>
                  <a:lnTo>
                    <a:pt x="34" y="0"/>
                  </a:lnTo>
                  <a:close/>
                </a:path>
              </a:pathLst>
            </a:custGeom>
            <a:solidFill>
              <a:srgbClr val="E6E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49"/>
            <p:cNvSpPr>
              <a:spLocks/>
            </p:cNvSpPr>
            <p:nvPr/>
          </p:nvSpPr>
          <p:spPr bwMode="auto">
            <a:xfrm>
              <a:off x="5067301" y="3392488"/>
              <a:ext cx="849313" cy="919163"/>
            </a:xfrm>
            <a:custGeom>
              <a:avLst/>
              <a:gdLst>
                <a:gd name="T0" fmla="*/ 2147483647 w 1071"/>
                <a:gd name="T1" fmla="*/ 2147483647 h 1157"/>
                <a:gd name="T2" fmla="*/ 2147483647 w 1071"/>
                <a:gd name="T3" fmla="*/ 2147483647 h 1157"/>
                <a:gd name="T4" fmla="*/ 2147483647 w 1071"/>
                <a:gd name="T5" fmla="*/ 2147483647 h 1157"/>
                <a:gd name="T6" fmla="*/ 2147483647 w 1071"/>
                <a:gd name="T7" fmla="*/ 2147483647 h 1157"/>
                <a:gd name="T8" fmla="*/ 2147483647 w 1071"/>
                <a:gd name="T9" fmla="*/ 2147483647 h 1157"/>
                <a:gd name="T10" fmla="*/ 2147483647 w 1071"/>
                <a:gd name="T11" fmla="*/ 2147483647 h 1157"/>
                <a:gd name="T12" fmla="*/ 2147483647 w 1071"/>
                <a:gd name="T13" fmla="*/ 2147483647 h 1157"/>
                <a:gd name="T14" fmla="*/ 2147483647 w 1071"/>
                <a:gd name="T15" fmla="*/ 2147483647 h 1157"/>
                <a:gd name="T16" fmla="*/ 2147483647 w 1071"/>
                <a:gd name="T17" fmla="*/ 2147483647 h 1157"/>
                <a:gd name="T18" fmla="*/ 2147483647 w 1071"/>
                <a:gd name="T19" fmla="*/ 2147483647 h 1157"/>
                <a:gd name="T20" fmla="*/ 2147483647 w 1071"/>
                <a:gd name="T21" fmla="*/ 2147483647 h 1157"/>
                <a:gd name="T22" fmla="*/ 2147483647 w 1071"/>
                <a:gd name="T23" fmla="*/ 2147483647 h 1157"/>
                <a:gd name="T24" fmla="*/ 2147483647 w 1071"/>
                <a:gd name="T25" fmla="*/ 2147483647 h 1157"/>
                <a:gd name="T26" fmla="*/ 2147483647 w 1071"/>
                <a:gd name="T27" fmla="*/ 2147483647 h 1157"/>
                <a:gd name="T28" fmla="*/ 2147483647 w 1071"/>
                <a:gd name="T29" fmla="*/ 2147483647 h 1157"/>
                <a:gd name="T30" fmla="*/ 2147483647 w 1071"/>
                <a:gd name="T31" fmla="*/ 2147483647 h 1157"/>
                <a:gd name="T32" fmla="*/ 2147483647 w 1071"/>
                <a:gd name="T33" fmla="*/ 2147483647 h 1157"/>
                <a:gd name="T34" fmla="*/ 2147483647 w 1071"/>
                <a:gd name="T35" fmla="*/ 2147483647 h 1157"/>
                <a:gd name="T36" fmla="*/ 2147483647 w 1071"/>
                <a:gd name="T37" fmla="*/ 2147483647 h 1157"/>
                <a:gd name="T38" fmla="*/ 2147483647 w 1071"/>
                <a:gd name="T39" fmla="*/ 2147483647 h 1157"/>
                <a:gd name="T40" fmla="*/ 2147483647 w 1071"/>
                <a:gd name="T41" fmla="*/ 2147483647 h 1157"/>
                <a:gd name="T42" fmla="*/ 2147483647 w 1071"/>
                <a:gd name="T43" fmla="*/ 2147483647 h 1157"/>
                <a:gd name="T44" fmla="*/ 2147483647 w 1071"/>
                <a:gd name="T45" fmla="*/ 2147483647 h 1157"/>
                <a:gd name="T46" fmla="*/ 2147483647 w 1071"/>
                <a:gd name="T47" fmla="*/ 2147483647 h 1157"/>
                <a:gd name="T48" fmla="*/ 2147483647 w 1071"/>
                <a:gd name="T49" fmla="*/ 2147483647 h 1157"/>
                <a:gd name="T50" fmla="*/ 2147483647 w 1071"/>
                <a:gd name="T51" fmla="*/ 2147483647 h 1157"/>
                <a:gd name="T52" fmla="*/ 2147483647 w 1071"/>
                <a:gd name="T53" fmla="*/ 2147483647 h 1157"/>
                <a:gd name="T54" fmla="*/ 2147483647 w 1071"/>
                <a:gd name="T55" fmla="*/ 2147483647 h 1157"/>
                <a:gd name="T56" fmla="*/ 2147483647 w 1071"/>
                <a:gd name="T57" fmla="*/ 2147483647 h 1157"/>
                <a:gd name="T58" fmla="*/ 2147483647 w 1071"/>
                <a:gd name="T59" fmla="*/ 2147483647 h 1157"/>
                <a:gd name="T60" fmla="*/ 2147483647 w 1071"/>
                <a:gd name="T61" fmla="*/ 2147483647 h 1157"/>
                <a:gd name="T62" fmla="*/ 2147483647 w 1071"/>
                <a:gd name="T63" fmla="*/ 2147483647 h 1157"/>
                <a:gd name="T64" fmla="*/ 2147483647 w 1071"/>
                <a:gd name="T65" fmla="*/ 2147483647 h 1157"/>
                <a:gd name="T66" fmla="*/ 2147483647 w 1071"/>
                <a:gd name="T67" fmla="*/ 2147483647 h 1157"/>
                <a:gd name="T68" fmla="*/ 2147483647 w 1071"/>
                <a:gd name="T69" fmla="*/ 2147483647 h 1157"/>
                <a:gd name="T70" fmla="*/ 2147483647 w 1071"/>
                <a:gd name="T71" fmla="*/ 2147483647 h 1157"/>
                <a:gd name="T72" fmla="*/ 2147483647 w 1071"/>
                <a:gd name="T73" fmla="*/ 2147483647 h 1157"/>
                <a:gd name="T74" fmla="*/ 2147483647 w 1071"/>
                <a:gd name="T75" fmla="*/ 2147483647 h 1157"/>
                <a:gd name="T76" fmla="*/ 2147483647 w 1071"/>
                <a:gd name="T77" fmla="*/ 2147483647 h 1157"/>
                <a:gd name="T78" fmla="*/ 2147483647 w 1071"/>
                <a:gd name="T79" fmla="*/ 2147483647 h 1157"/>
                <a:gd name="T80" fmla="*/ 2147483647 w 1071"/>
                <a:gd name="T81" fmla="*/ 2147483647 h 1157"/>
                <a:gd name="T82" fmla="*/ 2147483647 w 1071"/>
                <a:gd name="T83" fmla="*/ 2147483647 h 1157"/>
                <a:gd name="T84" fmla="*/ 2147483647 w 1071"/>
                <a:gd name="T85" fmla="*/ 2147483647 h 1157"/>
                <a:gd name="T86" fmla="*/ 2147483647 w 1071"/>
                <a:gd name="T87" fmla="*/ 2147483647 h 1157"/>
                <a:gd name="T88" fmla="*/ 2147483647 w 1071"/>
                <a:gd name="T89" fmla="*/ 2147483647 h 1157"/>
                <a:gd name="T90" fmla="*/ 2147483647 w 1071"/>
                <a:gd name="T91" fmla="*/ 2147483647 h 1157"/>
                <a:gd name="T92" fmla="*/ 2147483647 w 1071"/>
                <a:gd name="T93" fmla="*/ 2147483647 h 1157"/>
                <a:gd name="T94" fmla="*/ 2147483647 w 1071"/>
                <a:gd name="T95" fmla="*/ 2147483647 h 1157"/>
                <a:gd name="T96" fmla="*/ 2147483647 w 1071"/>
                <a:gd name="T97" fmla="*/ 2147483647 h 1157"/>
                <a:gd name="T98" fmla="*/ 2147483647 w 1071"/>
                <a:gd name="T99" fmla="*/ 2147483647 h 1157"/>
                <a:gd name="T100" fmla="*/ 2147483647 w 1071"/>
                <a:gd name="T101" fmla="*/ 2147483647 h 1157"/>
                <a:gd name="T102" fmla="*/ 2147483647 w 1071"/>
                <a:gd name="T103" fmla="*/ 2147483647 h 1157"/>
                <a:gd name="T104" fmla="*/ 2147483647 w 1071"/>
                <a:gd name="T105" fmla="*/ 2147483647 h 1157"/>
                <a:gd name="T106" fmla="*/ 2147483647 w 1071"/>
                <a:gd name="T107" fmla="*/ 2147483647 h 11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71" h="1157">
                  <a:moveTo>
                    <a:pt x="0" y="936"/>
                  </a:moveTo>
                  <a:lnTo>
                    <a:pt x="2" y="938"/>
                  </a:lnTo>
                  <a:lnTo>
                    <a:pt x="4" y="940"/>
                  </a:lnTo>
                  <a:lnTo>
                    <a:pt x="10" y="944"/>
                  </a:lnTo>
                  <a:lnTo>
                    <a:pt x="16" y="946"/>
                  </a:lnTo>
                  <a:lnTo>
                    <a:pt x="23" y="952"/>
                  </a:lnTo>
                  <a:lnTo>
                    <a:pt x="27" y="953"/>
                  </a:lnTo>
                  <a:lnTo>
                    <a:pt x="31" y="957"/>
                  </a:lnTo>
                  <a:lnTo>
                    <a:pt x="36" y="959"/>
                  </a:lnTo>
                  <a:lnTo>
                    <a:pt x="42" y="963"/>
                  </a:lnTo>
                  <a:lnTo>
                    <a:pt x="46" y="965"/>
                  </a:lnTo>
                  <a:lnTo>
                    <a:pt x="52" y="969"/>
                  </a:lnTo>
                  <a:lnTo>
                    <a:pt x="57" y="972"/>
                  </a:lnTo>
                  <a:lnTo>
                    <a:pt x="65" y="974"/>
                  </a:lnTo>
                  <a:lnTo>
                    <a:pt x="71" y="978"/>
                  </a:lnTo>
                  <a:lnTo>
                    <a:pt x="76" y="982"/>
                  </a:lnTo>
                  <a:lnTo>
                    <a:pt x="84" y="984"/>
                  </a:lnTo>
                  <a:lnTo>
                    <a:pt x="92" y="990"/>
                  </a:lnTo>
                  <a:lnTo>
                    <a:pt x="99" y="991"/>
                  </a:lnTo>
                  <a:lnTo>
                    <a:pt x="107" y="995"/>
                  </a:lnTo>
                  <a:lnTo>
                    <a:pt x="114" y="997"/>
                  </a:lnTo>
                  <a:lnTo>
                    <a:pt x="124" y="1001"/>
                  </a:lnTo>
                  <a:lnTo>
                    <a:pt x="133" y="1005"/>
                  </a:lnTo>
                  <a:lnTo>
                    <a:pt x="141" y="1009"/>
                  </a:lnTo>
                  <a:lnTo>
                    <a:pt x="152" y="1010"/>
                  </a:lnTo>
                  <a:lnTo>
                    <a:pt x="162" y="1014"/>
                  </a:lnTo>
                  <a:lnTo>
                    <a:pt x="171" y="1018"/>
                  </a:lnTo>
                  <a:lnTo>
                    <a:pt x="181" y="1020"/>
                  </a:lnTo>
                  <a:lnTo>
                    <a:pt x="192" y="1022"/>
                  </a:lnTo>
                  <a:lnTo>
                    <a:pt x="204" y="1024"/>
                  </a:lnTo>
                  <a:lnTo>
                    <a:pt x="213" y="1026"/>
                  </a:lnTo>
                  <a:lnTo>
                    <a:pt x="225" y="1028"/>
                  </a:lnTo>
                  <a:lnTo>
                    <a:pt x="238" y="1031"/>
                  </a:lnTo>
                  <a:lnTo>
                    <a:pt x="249" y="1033"/>
                  </a:lnTo>
                  <a:lnTo>
                    <a:pt x="261" y="1033"/>
                  </a:lnTo>
                  <a:lnTo>
                    <a:pt x="274" y="1035"/>
                  </a:lnTo>
                  <a:lnTo>
                    <a:pt x="285" y="1037"/>
                  </a:lnTo>
                  <a:lnTo>
                    <a:pt x="299" y="1039"/>
                  </a:lnTo>
                  <a:lnTo>
                    <a:pt x="312" y="1039"/>
                  </a:lnTo>
                  <a:lnTo>
                    <a:pt x="325" y="1041"/>
                  </a:lnTo>
                  <a:lnTo>
                    <a:pt x="339" y="1041"/>
                  </a:lnTo>
                  <a:lnTo>
                    <a:pt x="354" y="1041"/>
                  </a:lnTo>
                  <a:lnTo>
                    <a:pt x="367" y="1041"/>
                  </a:lnTo>
                  <a:lnTo>
                    <a:pt x="382" y="1041"/>
                  </a:lnTo>
                  <a:lnTo>
                    <a:pt x="398" y="1039"/>
                  </a:lnTo>
                  <a:lnTo>
                    <a:pt x="413" y="1039"/>
                  </a:lnTo>
                  <a:lnTo>
                    <a:pt x="426" y="1037"/>
                  </a:lnTo>
                  <a:lnTo>
                    <a:pt x="443" y="1035"/>
                  </a:lnTo>
                  <a:lnTo>
                    <a:pt x="458" y="1033"/>
                  </a:lnTo>
                  <a:lnTo>
                    <a:pt x="476" y="1031"/>
                  </a:lnTo>
                  <a:lnTo>
                    <a:pt x="491" y="1028"/>
                  </a:lnTo>
                  <a:lnTo>
                    <a:pt x="508" y="1026"/>
                  </a:lnTo>
                  <a:lnTo>
                    <a:pt x="525" y="1022"/>
                  </a:lnTo>
                  <a:lnTo>
                    <a:pt x="542" y="1018"/>
                  </a:lnTo>
                  <a:lnTo>
                    <a:pt x="559" y="1012"/>
                  </a:lnTo>
                  <a:lnTo>
                    <a:pt x="576" y="1009"/>
                  </a:lnTo>
                  <a:lnTo>
                    <a:pt x="593" y="1003"/>
                  </a:lnTo>
                  <a:lnTo>
                    <a:pt x="612" y="999"/>
                  </a:lnTo>
                  <a:lnTo>
                    <a:pt x="630" y="991"/>
                  </a:lnTo>
                  <a:lnTo>
                    <a:pt x="647" y="984"/>
                  </a:lnTo>
                  <a:lnTo>
                    <a:pt x="664" y="976"/>
                  </a:lnTo>
                  <a:lnTo>
                    <a:pt x="679" y="969"/>
                  </a:lnTo>
                  <a:lnTo>
                    <a:pt x="694" y="961"/>
                  </a:lnTo>
                  <a:lnTo>
                    <a:pt x="709" y="952"/>
                  </a:lnTo>
                  <a:lnTo>
                    <a:pt x="725" y="942"/>
                  </a:lnTo>
                  <a:lnTo>
                    <a:pt x="740" y="933"/>
                  </a:lnTo>
                  <a:lnTo>
                    <a:pt x="751" y="921"/>
                  </a:lnTo>
                  <a:lnTo>
                    <a:pt x="766" y="910"/>
                  </a:lnTo>
                  <a:lnTo>
                    <a:pt x="778" y="898"/>
                  </a:lnTo>
                  <a:lnTo>
                    <a:pt x="791" y="887"/>
                  </a:lnTo>
                  <a:lnTo>
                    <a:pt x="803" y="874"/>
                  </a:lnTo>
                  <a:lnTo>
                    <a:pt x="814" y="862"/>
                  </a:lnTo>
                  <a:lnTo>
                    <a:pt x="825" y="849"/>
                  </a:lnTo>
                  <a:lnTo>
                    <a:pt x="837" y="836"/>
                  </a:lnTo>
                  <a:lnTo>
                    <a:pt x="846" y="820"/>
                  </a:lnTo>
                  <a:lnTo>
                    <a:pt x="856" y="807"/>
                  </a:lnTo>
                  <a:lnTo>
                    <a:pt x="865" y="792"/>
                  </a:lnTo>
                  <a:lnTo>
                    <a:pt x="875" y="779"/>
                  </a:lnTo>
                  <a:lnTo>
                    <a:pt x="882" y="763"/>
                  </a:lnTo>
                  <a:lnTo>
                    <a:pt x="892" y="748"/>
                  </a:lnTo>
                  <a:lnTo>
                    <a:pt x="900" y="733"/>
                  </a:lnTo>
                  <a:lnTo>
                    <a:pt x="907" y="718"/>
                  </a:lnTo>
                  <a:lnTo>
                    <a:pt x="913" y="703"/>
                  </a:lnTo>
                  <a:lnTo>
                    <a:pt x="920" y="687"/>
                  </a:lnTo>
                  <a:lnTo>
                    <a:pt x="926" y="670"/>
                  </a:lnTo>
                  <a:lnTo>
                    <a:pt x="934" y="655"/>
                  </a:lnTo>
                  <a:lnTo>
                    <a:pt x="939" y="640"/>
                  </a:lnTo>
                  <a:lnTo>
                    <a:pt x="945" y="625"/>
                  </a:lnTo>
                  <a:lnTo>
                    <a:pt x="949" y="608"/>
                  </a:lnTo>
                  <a:lnTo>
                    <a:pt x="955" y="592"/>
                  </a:lnTo>
                  <a:lnTo>
                    <a:pt x="958" y="575"/>
                  </a:lnTo>
                  <a:lnTo>
                    <a:pt x="964" y="560"/>
                  </a:lnTo>
                  <a:lnTo>
                    <a:pt x="968" y="545"/>
                  </a:lnTo>
                  <a:lnTo>
                    <a:pt x="972" y="530"/>
                  </a:lnTo>
                  <a:lnTo>
                    <a:pt x="976" y="513"/>
                  </a:lnTo>
                  <a:lnTo>
                    <a:pt x="977" y="497"/>
                  </a:lnTo>
                  <a:lnTo>
                    <a:pt x="981" y="480"/>
                  </a:lnTo>
                  <a:lnTo>
                    <a:pt x="983" y="467"/>
                  </a:lnTo>
                  <a:lnTo>
                    <a:pt x="985" y="452"/>
                  </a:lnTo>
                  <a:lnTo>
                    <a:pt x="987" y="437"/>
                  </a:lnTo>
                  <a:lnTo>
                    <a:pt x="989" y="422"/>
                  </a:lnTo>
                  <a:lnTo>
                    <a:pt x="991" y="408"/>
                  </a:lnTo>
                  <a:lnTo>
                    <a:pt x="993" y="393"/>
                  </a:lnTo>
                  <a:lnTo>
                    <a:pt x="993" y="380"/>
                  </a:lnTo>
                  <a:lnTo>
                    <a:pt x="995" y="365"/>
                  </a:lnTo>
                  <a:lnTo>
                    <a:pt x="996" y="353"/>
                  </a:lnTo>
                  <a:lnTo>
                    <a:pt x="996" y="340"/>
                  </a:lnTo>
                  <a:lnTo>
                    <a:pt x="998" y="327"/>
                  </a:lnTo>
                  <a:lnTo>
                    <a:pt x="998" y="315"/>
                  </a:lnTo>
                  <a:lnTo>
                    <a:pt x="998" y="304"/>
                  </a:lnTo>
                  <a:lnTo>
                    <a:pt x="998" y="290"/>
                  </a:lnTo>
                  <a:lnTo>
                    <a:pt x="998" y="281"/>
                  </a:lnTo>
                  <a:lnTo>
                    <a:pt x="998" y="271"/>
                  </a:lnTo>
                  <a:lnTo>
                    <a:pt x="998" y="260"/>
                  </a:lnTo>
                  <a:lnTo>
                    <a:pt x="998" y="251"/>
                  </a:lnTo>
                  <a:lnTo>
                    <a:pt x="996" y="243"/>
                  </a:lnTo>
                  <a:lnTo>
                    <a:pt x="996" y="233"/>
                  </a:lnTo>
                  <a:lnTo>
                    <a:pt x="996" y="226"/>
                  </a:lnTo>
                  <a:lnTo>
                    <a:pt x="995" y="220"/>
                  </a:lnTo>
                  <a:lnTo>
                    <a:pt x="995" y="213"/>
                  </a:lnTo>
                  <a:lnTo>
                    <a:pt x="993" y="207"/>
                  </a:lnTo>
                  <a:lnTo>
                    <a:pt x="993" y="203"/>
                  </a:lnTo>
                  <a:lnTo>
                    <a:pt x="991" y="197"/>
                  </a:lnTo>
                  <a:lnTo>
                    <a:pt x="989" y="192"/>
                  </a:lnTo>
                  <a:lnTo>
                    <a:pt x="987" y="188"/>
                  </a:lnTo>
                  <a:lnTo>
                    <a:pt x="987" y="182"/>
                  </a:lnTo>
                  <a:lnTo>
                    <a:pt x="985" y="173"/>
                  </a:lnTo>
                  <a:lnTo>
                    <a:pt x="981" y="165"/>
                  </a:lnTo>
                  <a:lnTo>
                    <a:pt x="979" y="156"/>
                  </a:lnTo>
                  <a:lnTo>
                    <a:pt x="976" y="148"/>
                  </a:lnTo>
                  <a:lnTo>
                    <a:pt x="974" y="140"/>
                  </a:lnTo>
                  <a:lnTo>
                    <a:pt x="972" y="135"/>
                  </a:lnTo>
                  <a:lnTo>
                    <a:pt x="968" y="127"/>
                  </a:lnTo>
                  <a:lnTo>
                    <a:pt x="966" y="121"/>
                  </a:lnTo>
                  <a:lnTo>
                    <a:pt x="964" y="114"/>
                  </a:lnTo>
                  <a:lnTo>
                    <a:pt x="960" y="108"/>
                  </a:lnTo>
                  <a:lnTo>
                    <a:pt x="958" y="102"/>
                  </a:lnTo>
                  <a:lnTo>
                    <a:pt x="957" y="99"/>
                  </a:lnTo>
                  <a:lnTo>
                    <a:pt x="955" y="93"/>
                  </a:lnTo>
                  <a:lnTo>
                    <a:pt x="951" y="89"/>
                  </a:lnTo>
                  <a:lnTo>
                    <a:pt x="947" y="81"/>
                  </a:lnTo>
                  <a:lnTo>
                    <a:pt x="941" y="74"/>
                  </a:lnTo>
                  <a:lnTo>
                    <a:pt x="938" y="68"/>
                  </a:lnTo>
                  <a:lnTo>
                    <a:pt x="936" y="64"/>
                  </a:lnTo>
                  <a:lnTo>
                    <a:pt x="930" y="59"/>
                  </a:lnTo>
                  <a:lnTo>
                    <a:pt x="928" y="57"/>
                  </a:lnTo>
                  <a:lnTo>
                    <a:pt x="939" y="0"/>
                  </a:lnTo>
                  <a:lnTo>
                    <a:pt x="941" y="2"/>
                  </a:lnTo>
                  <a:lnTo>
                    <a:pt x="943" y="4"/>
                  </a:lnTo>
                  <a:lnTo>
                    <a:pt x="945" y="9"/>
                  </a:lnTo>
                  <a:lnTo>
                    <a:pt x="949" y="13"/>
                  </a:lnTo>
                  <a:lnTo>
                    <a:pt x="955" y="21"/>
                  </a:lnTo>
                  <a:lnTo>
                    <a:pt x="957" y="24"/>
                  </a:lnTo>
                  <a:lnTo>
                    <a:pt x="958" y="28"/>
                  </a:lnTo>
                  <a:lnTo>
                    <a:pt x="960" y="34"/>
                  </a:lnTo>
                  <a:lnTo>
                    <a:pt x="964" y="38"/>
                  </a:lnTo>
                  <a:lnTo>
                    <a:pt x="966" y="43"/>
                  </a:lnTo>
                  <a:lnTo>
                    <a:pt x="970" y="49"/>
                  </a:lnTo>
                  <a:lnTo>
                    <a:pt x="972" y="53"/>
                  </a:lnTo>
                  <a:lnTo>
                    <a:pt x="976" y="61"/>
                  </a:lnTo>
                  <a:lnTo>
                    <a:pt x="979" y="66"/>
                  </a:lnTo>
                  <a:lnTo>
                    <a:pt x="981" y="72"/>
                  </a:lnTo>
                  <a:lnTo>
                    <a:pt x="985" y="78"/>
                  </a:lnTo>
                  <a:lnTo>
                    <a:pt x="989" y="85"/>
                  </a:lnTo>
                  <a:lnTo>
                    <a:pt x="993" y="93"/>
                  </a:lnTo>
                  <a:lnTo>
                    <a:pt x="996" y="99"/>
                  </a:lnTo>
                  <a:lnTo>
                    <a:pt x="998" y="108"/>
                  </a:lnTo>
                  <a:lnTo>
                    <a:pt x="1004" y="116"/>
                  </a:lnTo>
                  <a:lnTo>
                    <a:pt x="1006" y="123"/>
                  </a:lnTo>
                  <a:lnTo>
                    <a:pt x="1010" y="133"/>
                  </a:lnTo>
                  <a:lnTo>
                    <a:pt x="1014" y="140"/>
                  </a:lnTo>
                  <a:lnTo>
                    <a:pt x="1017" y="150"/>
                  </a:lnTo>
                  <a:lnTo>
                    <a:pt x="1021" y="157"/>
                  </a:lnTo>
                  <a:lnTo>
                    <a:pt x="1025" y="167"/>
                  </a:lnTo>
                  <a:lnTo>
                    <a:pt x="1027" y="176"/>
                  </a:lnTo>
                  <a:lnTo>
                    <a:pt x="1031" y="186"/>
                  </a:lnTo>
                  <a:lnTo>
                    <a:pt x="1033" y="195"/>
                  </a:lnTo>
                  <a:lnTo>
                    <a:pt x="1036" y="205"/>
                  </a:lnTo>
                  <a:lnTo>
                    <a:pt x="1040" y="216"/>
                  </a:lnTo>
                  <a:lnTo>
                    <a:pt x="1044" y="226"/>
                  </a:lnTo>
                  <a:lnTo>
                    <a:pt x="1046" y="235"/>
                  </a:lnTo>
                  <a:lnTo>
                    <a:pt x="1048" y="247"/>
                  </a:lnTo>
                  <a:lnTo>
                    <a:pt x="1052" y="258"/>
                  </a:lnTo>
                  <a:lnTo>
                    <a:pt x="1053" y="270"/>
                  </a:lnTo>
                  <a:lnTo>
                    <a:pt x="1055" y="279"/>
                  </a:lnTo>
                  <a:lnTo>
                    <a:pt x="1059" y="290"/>
                  </a:lnTo>
                  <a:lnTo>
                    <a:pt x="1061" y="304"/>
                  </a:lnTo>
                  <a:lnTo>
                    <a:pt x="1063" y="315"/>
                  </a:lnTo>
                  <a:lnTo>
                    <a:pt x="1065" y="327"/>
                  </a:lnTo>
                  <a:lnTo>
                    <a:pt x="1065" y="338"/>
                  </a:lnTo>
                  <a:lnTo>
                    <a:pt x="1067" y="351"/>
                  </a:lnTo>
                  <a:lnTo>
                    <a:pt x="1069" y="363"/>
                  </a:lnTo>
                  <a:lnTo>
                    <a:pt x="1069" y="376"/>
                  </a:lnTo>
                  <a:lnTo>
                    <a:pt x="1071" y="387"/>
                  </a:lnTo>
                  <a:lnTo>
                    <a:pt x="1071" y="401"/>
                  </a:lnTo>
                  <a:lnTo>
                    <a:pt x="1071" y="414"/>
                  </a:lnTo>
                  <a:lnTo>
                    <a:pt x="1071" y="425"/>
                  </a:lnTo>
                  <a:lnTo>
                    <a:pt x="1071" y="441"/>
                  </a:lnTo>
                  <a:lnTo>
                    <a:pt x="1071" y="454"/>
                  </a:lnTo>
                  <a:lnTo>
                    <a:pt x="1071" y="467"/>
                  </a:lnTo>
                  <a:lnTo>
                    <a:pt x="1069" y="480"/>
                  </a:lnTo>
                  <a:lnTo>
                    <a:pt x="1069" y="494"/>
                  </a:lnTo>
                  <a:lnTo>
                    <a:pt x="1067" y="509"/>
                  </a:lnTo>
                  <a:lnTo>
                    <a:pt x="1065" y="522"/>
                  </a:lnTo>
                  <a:lnTo>
                    <a:pt x="1063" y="535"/>
                  </a:lnTo>
                  <a:lnTo>
                    <a:pt x="1059" y="549"/>
                  </a:lnTo>
                  <a:lnTo>
                    <a:pt x="1057" y="564"/>
                  </a:lnTo>
                  <a:lnTo>
                    <a:pt x="1055" y="577"/>
                  </a:lnTo>
                  <a:lnTo>
                    <a:pt x="1052" y="591"/>
                  </a:lnTo>
                  <a:lnTo>
                    <a:pt x="1048" y="604"/>
                  </a:lnTo>
                  <a:lnTo>
                    <a:pt x="1046" y="617"/>
                  </a:lnTo>
                  <a:lnTo>
                    <a:pt x="1042" y="630"/>
                  </a:lnTo>
                  <a:lnTo>
                    <a:pt x="1038" y="642"/>
                  </a:lnTo>
                  <a:lnTo>
                    <a:pt x="1034" y="655"/>
                  </a:lnTo>
                  <a:lnTo>
                    <a:pt x="1031" y="668"/>
                  </a:lnTo>
                  <a:lnTo>
                    <a:pt x="1027" y="682"/>
                  </a:lnTo>
                  <a:lnTo>
                    <a:pt x="1023" y="693"/>
                  </a:lnTo>
                  <a:lnTo>
                    <a:pt x="1019" y="706"/>
                  </a:lnTo>
                  <a:lnTo>
                    <a:pt x="1014" y="720"/>
                  </a:lnTo>
                  <a:lnTo>
                    <a:pt x="1010" y="733"/>
                  </a:lnTo>
                  <a:lnTo>
                    <a:pt x="1004" y="744"/>
                  </a:lnTo>
                  <a:lnTo>
                    <a:pt x="998" y="756"/>
                  </a:lnTo>
                  <a:lnTo>
                    <a:pt x="993" y="767"/>
                  </a:lnTo>
                  <a:lnTo>
                    <a:pt x="989" y="779"/>
                  </a:lnTo>
                  <a:lnTo>
                    <a:pt x="983" y="790"/>
                  </a:lnTo>
                  <a:lnTo>
                    <a:pt x="977" y="801"/>
                  </a:lnTo>
                  <a:lnTo>
                    <a:pt x="972" y="813"/>
                  </a:lnTo>
                  <a:lnTo>
                    <a:pt x="966" y="826"/>
                  </a:lnTo>
                  <a:lnTo>
                    <a:pt x="958" y="836"/>
                  </a:lnTo>
                  <a:lnTo>
                    <a:pt x="953" y="847"/>
                  </a:lnTo>
                  <a:lnTo>
                    <a:pt x="947" y="858"/>
                  </a:lnTo>
                  <a:lnTo>
                    <a:pt x="939" y="870"/>
                  </a:lnTo>
                  <a:lnTo>
                    <a:pt x="934" y="879"/>
                  </a:lnTo>
                  <a:lnTo>
                    <a:pt x="926" y="891"/>
                  </a:lnTo>
                  <a:lnTo>
                    <a:pt x="919" y="900"/>
                  </a:lnTo>
                  <a:lnTo>
                    <a:pt x="913" y="912"/>
                  </a:lnTo>
                  <a:lnTo>
                    <a:pt x="905" y="919"/>
                  </a:lnTo>
                  <a:lnTo>
                    <a:pt x="896" y="929"/>
                  </a:lnTo>
                  <a:lnTo>
                    <a:pt x="888" y="940"/>
                  </a:lnTo>
                  <a:lnTo>
                    <a:pt x="881" y="950"/>
                  </a:lnTo>
                  <a:lnTo>
                    <a:pt x="871" y="957"/>
                  </a:lnTo>
                  <a:lnTo>
                    <a:pt x="863" y="967"/>
                  </a:lnTo>
                  <a:lnTo>
                    <a:pt x="856" y="976"/>
                  </a:lnTo>
                  <a:lnTo>
                    <a:pt x="846" y="984"/>
                  </a:lnTo>
                  <a:lnTo>
                    <a:pt x="839" y="993"/>
                  </a:lnTo>
                  <a:lnTo>
                    <a:pt x="829" y="1001"/>
                  </a:lnTo>
                  <a:lnTo>
                    <a:pt x="820" y="1009"/>
                  </a:lnTo>
                  <a:lnTo>
                    <a:pt x="810" y="1018"/>
                  </a:lnTo>
                  <a:lnTo>
                    <a:pt x="801" y="1024"/>
                  </a:lnTo>
                  <a:lnTo>
                    <a:pt x="791" y="1033"/>
                  </a:lnTo>
                  <a:lnTo>
                    <a:pt x="782" y="1039"/>
                  </a:lnTo>
                  <a:lnTo>
                    <a:pt x="772" y="1048"/>
                  </a:lnTo>
                  <a:lnTo>
                    <a:pt x="763" y="1054"/>
                  </a:lnTo>
                  <a:lnTo>
                    <a:pt x="751" y="1062"/>
                  </a:lnTo>
                  <a:lnTo>
                    <a:pt x="740" y="1067"/>
                  </a:lnTo>
                  <a:lnTo>
                    <a:pt x="730" y="1073"/>
                  </a:lnTo>
                  <a:lnTo>
                    <a:pt x="719" y="1079"/>
                  </a:lnTo>
                  <a:lnTo>
                    <a:pt x="709" y="1086"/>
                  </a:lnTo>
                  <a:lnTo>
                    <a:pt x="698" y="1092"/>
                  </a:lnTo>
                  <a:lnTo>
                    <a:pt x="687" y="1098"/>
                  </a:lnTo>
                  <a:lnTo>
                    <a:pt x="675" y="1104"/>
                  </a:lnTo>
                  <a:lnTo>
                    <a:pt x="664" y="1107"/>
                  </a:lnTo>
                  <a:lnTo>
                    <a:pt x="652" y="1113"/>
                  </a:lnTo>
                  <a:lnTo>
                    <a:pt x="641" y="1119"/>
                  </a:lnTo>
                  <a:lnTo>
                    <a:pt x="630" y="1123"/>
                  </a:lnTo>
                  <a:lnTo>
                    <a:pt x="616" y="1128"/>
                  </a:lnTo>
                  <a:lnTo>
                    <a:pt x="605" y="1132"/>
                  </a:lnTo>
                  <a:lnTo>
                    <a:pt x="592" y="1136"/>
                  </a:lnTo>
                  <a:lnTo>
                    <a:pt x="580" y="1138"/>
                  </a:lnTo>
                  <a:lnTo>
                    <a:pt x="567" y="1142"/>
                  </a:lnTo>
                  <a:lnTo>
                    <a:pt x="554" y="1143"/>
                  </a:lnTo>
                  <a:lnTo>
                    <a:pt x="542" y="1147"/>
                  </a:lnTo>
                  <a:lnTo>
                    <a:pt x="531" y="1149"/>
                  </a:lnTo>
                  <a:lnTo>
                    <a:pt x="517" y="1151"/>
                  </a:lnTo>
                  <a:lnTo>
                    <a:pt x="506" y="1153"/>
                  </a:lnTo>
                  <a:lnTo>
                    <a:pt x="495" y="1155"/>
                  </a:lnTo>
                  <a:lnTo>
                    <a:pt x="481" y="1155"/>
                  </a:lnTo>
                  <a:lnTo>
                    <a:pt x="470" y="1157"/>
                  </a:lnTo>
                  <a:lnTo>
                    <a:pt x="458" y="1157"/>
                  </a:lnTo>
                  <a:lnTo>
                    <a:pt x="447" y="1157"/>
                  </a:lnTo>
                  <a:lnTo>
                    <a:pt x="434" y="1157"/>
                  </a:lnTo>
                  <a:lnTo>
                    <a:pt x="422" y="1157"/>
                  </a:lnTo>
                  <a:lnTo>
                    <a:pt x="411" y="1157"/>
                  </a:lnTo>
                  <a:lnTo>
                    <a:pt x="401" y="1157"/>
                  </a:lnTo>
                  <a:lnTo>
                    <a:pt x="388" y="1157"/>
                  </a:lnTo>
                  <a:lnTo>
                    <a:pt x="379" y="1155"/>
                  </a:lnTo>
                  <a:lnTo>
                    <a:pt x="367" y="1155"/>
                  </a:lnTo>
                  <a:lnTo>
                    <a:pt x="356" y="1153"/>
                  </a:lnTo>
                  <a:lnTo>
                    <a:pt x="344" y="1151"/>
                  </a:lnTo>
                  <a:lnTo>
                    <a:pt x="335" y="1149"/>
                  </a:lnTo>
                  <a:lnTo>
                    <a:pt x="325" y="1149"/>
                  </a:lnTo>
                  <a:lnTo>
                    <a:pt x="316" y="1147"/>
                  </a:lnTo>
                  <a:lnTo>
                    <a:pt x="304" y="1145"/>
                  </a:lnTo>
                  <a:lnTo>
                    <a:pt x="295" y="1143"/>
                  </a:lnTo>
                  <a:lnTo>
                    <a:pt x="285" y="1142"/>
                  </a:lnTo>
                  <a:lnTo>
                    <a:pt x="276" y="1140"/>
                  </a:lnTo>
                  <a:lnTo>
                    <a:pt x="266" y="1138"/>
                  </a:lnTo>
                  <a:lnTo>
                    <a:pt x="257" y="1134"/>
                  </a:lnTo>
                  <a:lnTo>
                    <a:pt x="249" y="1132"/>
                  </a:lnTo>
                  <a:lnTo>
                    <a:pt x="240" y="1130"/>
                  </a:lnTo>
                  <a:lnTo>
                    <a:pt x="230" y="1128"/>
                  </a:lnTo>
                  <a:lnTo>
                    <a:pt x="223" y="1124"/>
                  </a:lnTo>
                  <a:lnTo>
                    <a:pt x="213" y="1123"/>
                  </a:lnTo>
                  <a:lnTo>
                    <a:pt x="208" y="1119"/>
                  </a:lnTo>
                  <a:lnTo>
                    <a:pt x="198" y="1117"/>
                  </a:lnTo>
                  <a:lnTo>
                    <a:pt x="190" y="1113"/>
                  </a:lnTo>
                  <a:lnTo>
                    <a:pt x="183" y="1111"/>
                  </a:lnTo>
                  <a:lnTo>
                    <a:pt x="177" y="1109"/>
                  </a:lnTo>
                  <a:lnTo>
                    <a:pt x="169" y="1105"/>
                  </a:lnTo>
                  <a:lnTo>
                    <a:pt x="162" y="1104"/>
                  </a:lnTo>
                  <a:lnTo>
                    <a:pt x="156" y="1102"/>
                  </a:lnTo>
                  <a:lnTo>
                    <a:pt x="150" y="1098"/>
                  </a:lnTo>
                  <a:lnTo>
                    <a:pt x="145" y="1096"/>
                  </a:lnTo>
                  <a:lnTo>
                    <a:pt x="139" y="1094"/>
                  </a:lnTo>
                  <a:lnTo>
                    <a:pt x="133" y="1090"/>
                  </a:lnTo>
                  <a:lnTo>
                    <a:pt x="130" y="1088"/>
                  </a:lnTo>
                  <a:lnTo>
                    <a:pt x="124" y="1086"/>
                  </a:lnTo>
                  <a:lnTo>
                    <a:pt x="120" y="1085"/>
                  </a:lnTo>
                  <a:lnTo>
                    <a:pt x="114" y="1081"/>
                  </a:lnTo>
                  <a:lnTo>
                    <a:pt x="111" y="1079"/>
                  </a:lnTo>
                  <a:lnTo>
                    <a:pt x="103" y="1075"/>
                  </a:lnTo>
                  <a:lnTo>
                    <a:pt x="99" y="1073"/>
                  </a:lnTo>
                  <a:lnTo>
                    <a:pt x="93" y="1069"/>
                  </a:lnTo>
                  <a:lnTo>
                    <a:pt x="92" y="1067"/>
                  </a:lnTo>
                  <a:lnTo>
                    <a:pt x="88" y="1067"/>
                  </a:lnTo>
                  <a:lnTo>
                    <a:pt x="0" y="936"/>
                  </a:lnTo>
                  <a:close/>
                </a:path>
              </a:pathLst>
            </a:custGeom>
            <a:solidFill>
              <a:srgbClr val="4D4D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1924" name="Group 28693"/>
          <p:cNvGrpSpPr>
            <a:grpSpLocks/>
          </p:cNvGrpSpPr>
          <p:nvPr/>
        </p:nvGrpSpPr>
        <p:grpSpPr bwMode="auto">
          <a:xfrm>
            <a:off x="477838" y="5902709"/>
            <a:ext cx="9725025" cy="738187"/>
            <a:chOff x="224016" y="5623363"/>
            <a:chExt cx="10083321" cy="738291"/>
          </a:xfrm>
        </p:grpSpPr>
        <p:sp>
          <p:nvSpPr>
            <p:cNvPr id="81961" name="Text Box 10"/>
            <p:cNvSpPr txBox="1">
              <a:spLocks noChangeArrowheads="1"/>
            </p:cNvSpPr>
            <p:nvPr/>
          </p:nvSpPr>
          <p:spPr bwMode="auto">
            <a:xfrm>
              <a:off x="1018305" y="5623363"/>
              <a:ext cx="9289032" cy="7382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28" tIns="45665" rIns="91328" bIns="45665">
              <a:spAutoFit/>
            </a:bodyPr>
            <a:lstStyle>
              <a:lvl1pPr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eaLnBrk="1" hangingPunct="1">
                <a:spcBef>
                  <a:spcPct val="50000"/>
                </a:spcBef>
                <a:buClr>
                  <a:schemeClr val="accent2"/>
                </a:buClr>
              </a:pPr>
              <a:r>
                <a:rPr lang="en-GB" altLang="en-US" sz="2100" dirty="0">
                  <a:solidFill>
                    <a:srgbClr val="0F5494"/>
                  </a:solidFill>
                </a:rPr>
                <a:t>Hours declared to the action must be supported by reliable records and documentation !</a:t>
              </a:r>
            </a:p>
          </p:txBody>
        </p:sp>
        <p:sp>
          <p:nvSpPr>
            <p:cNvPr id="13" name="Isosceles Triangle 12"/>
            <p:cNvSpPr/>
            <p:nvPr/>
          </p:nvSpPr>
          <p:spPr bwMode="auto">
            <a:xfrm>
              <a:off x="224016" y="5679906"/>
              <a:ext cx="677549" cy="565447"/>
            </a:xfrm>
            <a:prstGeom prst="triangle">
              <a:avLst/>
            </a:prstGeom>
            <a:solidFill>
              <a:srgbClr val="F6F000"/>
            </a:solidFill>
            <a:ln w="38100" cap="rnd">
              <a:solidFill>
                <a:schemeClr val="tx1"/>
              </a:solidFill>
              <a:miter lim="800000"/>
            </a:ln>
            <a:effectLst>
              <a:outerShdw blurRad="50800" dist="38100" dir="2700000" algn="tl" rotWithShape="0">
                <a:prstClr val="black">
                  <a:alpha val="40000"/>
                </a:prstClr>
              </a:outerShdw>
              <a:softEdge rad="31750"/>
            </a:effectLst>
          </p:spPr>
          <p:style>
            <a:lnRef idx="1">
              <a:schemeClr val="accent1"/>
            </a:lnRef>
            <a:fillRef idx="3">
              <a:schemeClr val="accent1"/>
            </a:fillRef>
            <a:effectRef idx="2">
              <a:schemeClr val="accent1"/>
            </a:effectRef>
            <a:fontRef idx="minor">
              <a:schemeClr val="lt1"/>
            </a:fontRef>
          </p:style>
          <p:txBody>
            <a:bodyPr lIns="91328" tIns="45665" rIns="91328" bIns="45665" anchor="ctr"/>
            <a:lstStyle/>
            <a:p>
              <a:pPr algn="ctr" defTabSz="456312" fontAlgn="auto">
                <a:spcBef>
                  <a:spcPts val="0"/>
                </a:spcBef>
                <a:spcAft>
                  <a:spcPts val="0"/>
                </a:spcAft>
                <a:defRPr/>
              </a:pPr>
              <a:r>
                <a:rPr lang="fr-BE" sz="3700" dirty="0">
                  <a:solidFill>
                    <a:srgbClr val="502800"/>
                  </a:solidFill>
                  <a:latin typeface="Georgia" panose="02040502050405020303" pitchFamily="18" charset="0"/>
                  <a:sym typeface="Webdings"/>
                </a:rPr>
                <a:t>!</a:t>
              </a:r>
              <a:endParaRPr lang="en-GB" sz="3700" dirty="0">
                <a:solidFill>
                  <a:srgbClr val="502800"/>
                </a:solidFill>
                <a:latin typeface="Georgia" panose="02040502050405020303" pitchFamily="18" charset="0"/>
                <a:sym typeface="Webdings"/>
              </a:endParaRPr>
            </a:p>
            <a:p>
              <a:pPr algn="ctr" defTabSz="456312" fontAlgn="auto">
                <a:spcBef>
                  <a:spcPts val="0"/>
                </a:spcBef>
                <a:spcAft>
                  <a:spcPts val="0"/>
                </a:spcAft>
                <a:defRPr/>
              </a:pPr>
              <a:endParaRPr lang="en-GB" sz="1000" dirty="0">
                <a:solidFill>
                  <a:srgbClr val="502800"/>
                </a:solidFill>
              </a:endParaRPr>
            </a:p>
          </p:txBody>
        </p:sp>
      </p:grpSp>
      <p:sp>
        <p:nvSpPr>
          <p:cNvPr id="81926" name="Rectangle 28694"/>
          <p:cNvSpPr>
            <a:spLocks noChangeArrowheads="1"/>
          </p:cNvSpPr>
          <p:nvPr/>
        </p:nvSpPr>
        <p:spPr bwMode="auto">
          <a:xfrm>
            <a:off x="441018" y="1134554"/>
            <a:ext cx="99107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pPr>
              <a:spcBef>
                <a:spcPts val="1200"/>
              </a:spcBef>
            </a:pPr>
            <a:r>
              <a:rPr lang="en-GB" sz="2400" dirty="0">
                <a:solidFill>
                  <a:srgbClr val="0F5494"/>
                </a:solidFill>
                <a:sym typeface="Wingdings" pitchFamily="2" charset="2"/>
              </a:rPr>
              <a:t>Only the hours </a:t>
            </a:r>
            <a:r>
              <a:rPr lang="en-GB" sz="2400" u="sng" dirty="0">
                <a:solidFill>
                  <a:srgbClr val="0F5494"/>
                </a:solidFill>
                <a:sym typeface="Wingdings" pitchFamily="2" charset="2"/>
              </a:rPr>
              <a:t>actually worked</a:t>
            </a:r>
            <a:r>
              <a:rPr lang="en-GB" sz="2400" dirty="0">
                <a:solidFill>
                  <a:srgbClr val="0F5494"/>
                </a:solidFill>
                <a:sym typeface="Wingdings" pitchFamily="2" charset="2"/>
              </a:rPr>
              <a:t> on the action can be charged.</a:t>
            </a:r>
          </a:p>
        </p:txBody>
      </p:sp>
      <p:sp>
        <p:nvSpPr>
          <p:cNvPr id="64" name="Text Box 6"/>
          <p:cNvSpPr txBox="1">
            <a:spLocks noChangeArrowheads="1"/>
          </p:cNvSpPr>
          <p:nvPr/>
        </p:nvSpPr>
        <p:spPr bwMode="auto">
          <a:xfrm>
            <a:off x="514349" y="3133980"/>
            <a:ext cx="8668185" cy="22620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96" tIns="45649" rIns="91296" bIns="45649">
            <a:spAutoFit/>
          </a:bodyPr>
          <a:lstStyle>
            <a:lvl1pPr marL="355600" indent="-355600" defTabSz="512763" eaLnBrk="0" hangingPunct="0">
              <a:defRPr sz="8700" b="1">
                <a:solidFill>
                  <a:srgbClr val="FFD624"/>
                </a:solidFill>
                <a:latin typeface="Verdana" pitchFamily="34" charset="0"/>
              </a:defRPr>
            </a:lvl1pPr>
            <a:lvl2pPr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pPr marL="0" indent="0" eaLnBrk="1" hangingPunct="1">
              <a:spcBef>
                <a:spcPts val="600"/>
              </a:spcBef>
              <a:buClr>
                <a:schemeClr val="accent2"/>
              </a:buClr>
              <a:defRPr/>
            </a:pPr>
            <a:r>
              <a:rPr lang="en-GB" sz="2400" b="0" dirty="0">
                <a:solidFill>
                  <a:srgbClr val="0F5494"/>
                </a:solidFill>
                <a:latin typeface="+mj-lt"/>
              </a:rPr>
              <a:t>You </a:t>
            </a:r>
            <a:r>
              <a:rPr lang="en-GB" sz="2400" b="0" u="sng" dirty="0">
                <a:solidFill>
                  <a:srgbClr val="0F5494"/>
                </a:solidFill>
                <a:latin typeface="+mj-lt"/>
              </a:rPr>
              <a:t>cannot</a:t>
            </a:r>
            <a:r>
              <a:rPr lang="en-GB" sz="2400" b="0" dirty="0">
                <a:solidFill>
                  <a:srgbClr val="0F5494"/>
                </a:solidFill>
                <a:latin typeface="+mj-lt"/>
              </a:rPr>
              <a:t> declare: </a:t>
            </a:r>
          </a:p>
          <a:p>
            <a:pPr marL="268288" lvl="1" indent="0" eaLnBrk="1" hangingPunct="1">
              <a:spcBef>
                <a:spcPts val="2400"/>
              </a:spcBef>
              <a:buClr>
                <a:schemeClr val="accent2"/>
              </a:buClr>
              <a:defRPr/>
            </a:pPr>
            <a:r>
              <a:rPr lang="en-GB" sz="1800" b="0" i="1" dirty="0">
                <a:solidFill>
                  <a:srgbClr val="0F5494"/>
                </a:solidFill>
                <a:latin typeface="+mj-lt"/>
              </a:rPr>
              <a:t>→</a:t>
            </a:r>
            <a:r>
              <a:rPr lang="en-GB" sz="2100" b="0" i="1" dirty="0">
                <a:solidFill>
                  <a:srgbClr val="0F5494"/>
                </a:solidFill>
                <a:latin typeface="+mj-lt"/>
              </a:rPr>
              <a:t> </a:t>
            </a:r>
            <a:r>
              <a:rPr lang="en-GB" sz="1800" b="0" dirty="0">
                <a:solidFill>
                  <a:srgbClr val="0F5494"/>
                </a:solidFill>
                <a:latin typeface="+mj-lt"/>
              </a:rPr>
              <a:t>Budgeted time (what you indicated for the budget)</a:t>
            </a:r>
          </a:p>
          <a:p>
            <a:pPr marL="268288" lvl="1" indent="0" eaLnBrk="1" hangingPunct="1">
              <a:spcBef>
                <a:spcPts val="2400"/>
              </a:spcBef>
              <a:buClr>
                <a:schemeClr val="accent2"/>
              </a:buClr>
              <a:defRPr/>
            </a:pPr>
            <a:r>
              <a:rPr lang="en-GB" sz="1800" b="0" dirty="0">
                <a:solidFill>
                  <a:srgbClr val="0F5494"/>
                </a:solidFill>
                <a:latin typeface="+mj-lt"/>
              </a:rPr>
              <a:t>→ Estimated time (e.g. person </a:t>
            </a:r>
            <a:r>
              <a:rPr lang="en-GB" sz="1800" b="0" dirty="0" smtClean="0">
                <a:solidFill>
                  <a:srgbClr val="0F5494"/>
                </a:solidFill>
                <a:latin typeface="+mj-lt"/>
              </a:rPr>
              <a:t>'guessing' </a:t>
            </a:r>
            <a:r>
              <a:rPr lang="en-GB" sz="1800" b="0" dirty="0">
                <a:solidFill>
                  <a:srgbClr val="0F5494"/>
                </a:solidFill>
                <a:latin typeface="+mj-lt"/>
              </a:rPr>
              <a:t>at the end of the year)</a:t>
            </a:r>
          </a:p>
          <a:p>
            <a:pPr marL="268288" lvl="1" indent="0" eaLnBrk="1" hangingPunct="1">
              <a:spcBef>
                <a:spcPts val="2400"/>
              </a:spcBef>
              <a:buClr>
                <a:schemeClr val="accent2"/>
              </a:buClr>
              <a:defRPr/>
            </a:pPr>
            <a:r>
              <a:rPr lang="en-GB" sz="1800" b="0" dirty="0">
                <a:solidFill>
                  <a:srgbClr val="0F5494"/>
                </a:solidFill>
                <a:latin typeface="+mj-lt"/>
              </a:rPr>
              <a:t>→ Time allocation (e.g. x % of the contractual time of the person)</a:t>
            </a:r>
          </a:p>
        </p:txBody>
      </p:sp>
      <p:sp>
        <p:nvSpPr>
          <p:cNvPr id="2" name="Action Button: Back or Previous 1">
            <a:hlinkClick r:id="" action="ppaction://hlinkshowjump?jump=previousslide" highlightClick="1"/>
          </p:cNvPr>
          <p:cNvSpPr/>
          <p:nvPr/>
        </p:nvSpPr>
        <p:spPr>
          <a:xfrm>
            <a:off x="10336213" y="0"/>
            <a:ext cx="363537" cy="412750"/>
          </a:xfrm>
          <a:prstGeom prst="actionButtonBackPrevious">
            <a:avLst/>
          </a:prstGeom>
          <a:solidFill>
            <a:srgbClr val="01427D"/>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sp>
        <p:nvSpPr>
          <p:cNvPr id="81929" name="Rectangle 28694"/>
          <p:cNvSpPr>
            <a:spLocks noChangeArrowheads="1"/>
          </p:cNvSpPr>
          <p:nvPr/>
        </p:nvSpPr>
        <p:spPr bwMode="auto">
          <a:xfrm>
            <a:off x="477838" y="2324100"/>
            <a:ext cx="991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pPr marL="342900" indent="-342900">
              <a:spcBef>
                <a:spcPts val="1200"/>
              </a:spcBef>
              <a:buFont typeface="Wingdings" pitchFamily="2" charset="2"/>
              <a:buChar char="Ø"/>
            </a:pPr>
            <a:r>
              <a:rPr lang="en-GB" sz="2000" b="0" dirty="0">
                <a:solidFill>
                  <a:srgbClr val="006600"/>
                </a:solidFill>
                <a:sym typeface="Wingdings" pitchFamily="2" charset="2"/>
              </a:rPr>
              <a:t>Think of how </a:t>
            </a:r>
            <a:r>
              <a:rPr lang="en-GB" sz="2000" u="sng" dirty="0">
                <a:solidFill>
                  <a:srgbClr val="006600"/>
                </a:solidFill>
                <a:sym typeface="Wingdings" pitchFamily="2" charset="2"/>
              </a:rPr>
              <a:t>you</a:t>
            </a:r>
            <a:r>
              <a:rPr lang="en-GB" sz="2000" b="0" dirty="0">
                <a:solidFill>
                  <a:srgbClr val="006600"/>
                </a:solidFill>
                <a:sym typeface="Wingdings" pitchFamily="2" charset="2"/>
              </a:rPr>
              <a:t> follow different projects</a:t>
            </a:r>
          </a:p>
        </p:txBody>
      </p:sp>
      <p:sp>
        <p:nvSpPr>
          <p:cNvPr id="6" name="Text Placeholder 5"/>
          <p:cNvSpPr>
            <a:spLocks noGrp="1"/>
          </p:cNvSpPr>
          <p:nvPr>
            <p:ph type="body" sz="quarter" idx="10"/>
          </p:nvPr>
        </p:nvSpPr>
        <p:spPr/>
        <p:txBody>
          <a:bodyPr/>
          <a:lstStyle/>
          <a:p>
            <a:pPr marL="0" indent="0">
              <a:buNone/>
            </a:pPr>
            <a:r>
              <a:rPr lang="en-GB" sz="2800" dirty="0" smtClean="0"/>
              <a:t>Personnel costs: </a:t>
            </a:r>
            <a:r>
              <a:rPr lang="en-GB" sz="2800" dirty="0" smtClean="0">
                <a:solidFill>
                  <a:schemeClr val="bg1"/>
                </a:solidFill>
              </a:rPr>
              <a:t>hours worked for the action</a:t>
            </a:r>
            <a:endParaRPr lang="en-GB" sz="2800"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8694"/>
          <p:cNvSpPr>
            <a:spLocks noChangeArrowheads="1"/>
          </p:cNvSpPr>
          <p:nvPr/>
        </p:nvSpPr>
        <p:spPr bwMode="auto">
          <a:xfrm>
            <a:off x="233363" y="1252538"/>
            <a:ext cx="102981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pPr>
              <a:spcBef>
                <a:spcPts val="1200"/>
              </a:spcBef>
            </a:pPr>
            <a:r>
              <a:rPr lang="en-GB" sz="2100" dirty="0">
                <a:solidFill>
                  <a:srgbClr val="0F5494"/>
                </a:solidFill>
                <a:sym typeface="Wingdings" pitchFamily="2" charset="2"/>
              </a:rPr>
              <a:t> Depend if the person works exclusively on a H2020 action or not</a:t>
            </a:r>
            <a:endParaRPr lang="en-GB" sz="2100" b="0" dirty="0">
              <a:solidFill>
                <a:srgbClr val="0F5494"/>
              </a:solidFill>
              <a:sym typeface="Wingdings" pitchFamily="2" charset="2"/>
            </a:endParaRPr>
          </a:p>
        </p:txBody>
      </p:sp>
      <p:sp>
        <p:nvSpPr>
          <p:cNvPr id="3" name="Bent-Up Arrow 2"/>
          <p:cNvSpPr/>
          <p:nvPr/>
        </p:nvSpPr>
        <p:spPr>
          <a:xfrm rot="5400000">
            <a:off x="673100" y="1692275"/>
            <a:ext cx="382588" cy="338138"/>
          </a:xfrm>
          <a:prstGeom prst="bentUpArrow">
            <a:avLst>
              <a:gd name="adj1" fmla="val 13926"/>
              <a:gd name="adj2" fmla="val 25000"/>
              <a:gd name="adj3" fmla="val 25000"/>
            </a:avLst>
          </a:prstGeom>
          <a:solidFill>
            <a:schemeClr val="accent6">
              <a:lumMod val="20000"/>
              <a:lumOff val="8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457040" fontAlgn="auto">
              <a:spcBef>
                <a:spcPts val="0"/>
              </a:spcBef>
              <a:spcAft>
                <a:spcPts val="0"/>
              </a:spcAft>
              <a:defRPr/>
            </a:pPr>
            <a:endParaRPr lang="en-GB" sz="1800" b="0"/>
          </a:p>
        </p:txBody>
      </p:sp>
      <p:pic>
        <p:nvPicPr>
          <p:cNvPr id="82950" name="Picture 2" descr="C:\Program Files (x86)\Microsoft Office\MEDIA\CAGCAT10\j029323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71438"/>
            <a:ext cx="10255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Rectangle 3"/>
          <p:cNvSpPr>
            <a:spLocks noChangeArrowheads="1"/>
          </p:cNvSpPr>
          <p:nvPr/>
        </p:nvSpPr>
        <p:spPr bwMode="auto">
          <a:xfrm>
            <a:off x="847725" y="1771650"/>
            <a:ext cx="9005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p>
            <a:pPr marL="174625">
              <a:spcBef>
                <a:spcPts val="2400"/>
              </a:spcBef>
            </a:pPr>
            <a:r>
              <a:rPr lang="en-GB" altLang="en-US" sz="1800" b="0" dirty="0">
                <a:solidFill>
                  <a:srgbClr val="0F5494"/>
                </a:solidFill>
              </a:rPr>
              <a:t>For this purpose, "</a:t>
            </a:r>
            <a:r>
              <a:rPr lang="en-GB" altLang="en-US" sz="1800" b="0" i="1" dirty="0">
                <a:solidFill>
                  <a:srgbClr val="0F5494"/>
                </a:solidFill>
              </a:rPr>
              <a:t>working exclusively</a:t>
            </a:r>
            <a:r>
              <a:rPr lang="en-GB" altLang="en-US" sz="1800" b="0" dirty="0">
                <a:solidFill>
                  <a:srgbClr val="0F5494"/>
                </a:solidFill>
              </a:rPr>
              <a:t>" refers to an uninterrupted period of at least one full calendar month during which all the hours worked by the employee for the beneficiary were </a:t>
            </a:r>
            <a:r>
              <a:rPr lang="en-GB" altLang="en-US" sz="1800" b="0" dirty="0" smtClean="0">
                <a:solidFill>
                  <a:srgbClr val="0F5494"/>
                </a:solidFill>
              </a:rPr>
              <a:t>dedicated to the </a:t>
            </a:r>
            <a:r>
              <a:rPr lang="en-GB" altLang="en-US" sz="1800" b="0" dirty="0">
                <a:solidFill>
                  <a:srgbClr val="0F5494"/>
                </a:solidFill>
              </a:rPr>
              <a:t>H2020 action.</a:t>
            </a:r>
          </a:p>
        </p:txBody>
      </p:sp>
      <p:graphicFrame>
        <p:nvGraphicFramePr>
          <p:cNvPr id="6" name="Table 5"/>
          <p:cNvGraphicFramePr>
            <a:graphicFrameLocks noGrp="1"/>
          </p:cNvGraphicFramePr>
          <p:nvPr>
            <p:extLst>
              <p:ext uri="{D42A27DB-BD31-4B8C-83A1-F6EECF244321}">
                <p14:modId xmlns:p14="http://schemas.microsoft.com/office/powerpoint/2010/main" val="35834080"/>
              </p:ext>
            </p:extLst>
          </p:nvPr>
        </p:nvGraphicFramePr>
        <p:xfrm>
          <a:off x="530532" y="3025266"/>
          <a:ext cx="9650413" cy="3546475"/>
        </p:xfrm>
        <a:graphic>
          <a:graphicData uri="http://schemas.openxmlformats.org/drawingml/2006/table">
            <a:tbl>
              <a:tblPr firstRow="1" firstCol="1" bandRow="1"/>
              <a:tblGrid>
                <a:gridCol w="1297330">
                  <a:extLst>
                    <a:ext uri="{9D8B030D-6E8A-4147-A177-3AD203B41FA5}">
                      <a16:colId xmlns:a16="http://schemas.microsoft.com/office/drawing/2014/main" val="20000"/>
                    </a:ext>
                  </a:extLst>
                </a:gridCol>
                <a:gridCol w="2991494">
                  <a:extLst>
                    <a:ext uri="{9D8B030D-6E8A-4147-A177-3AD203B41FA5}">
                      <a16:colId xmlns:a16="http://schemas.microsoft.com/office/drawing/2014/main" val="20001"/>
                    </a:ext>
                  </a:extLst>
                </a:gridCol>
                <a:gridCol w="5361589">
                  <a:extLst>
                    <a:ext uri="{9D8B030D-6E8A-4147-A177-3AD203B41FA5}">
                      <a16:colId xmlns:a16="http://schemas.microsoft.com/office/drawing/2014/main" val="20002"/>
                    </a:ext>
                  </a:extLst>
                </a:gridCol>
              </a:tblGrid>
              <a:tr h="907326">
                <a:tc>
                  <a:txBody>
                    <a:bodyPr/>
                    <a:lstStyle/>
                    <a:p>
                      <a:pPr algn="ctr">
                        <a:spcAft>
                          <a:spcPts val="0"/>
                        </a:spcAft>
                      </a:pPr>
                      <a:r>
                        <a:rPr lang="en-GB" sz="2000" b="1" dirty="0">
                          <a:solidFill>
                            <a:schemeClr val="bg1"/>
                          </a:solidFill>
                          <a:effectLst/>
                          <a:latin typeface="Calibri"/>
                          <a:ea typeface="Calibri"/>
                          <a:cs typeface="Calibri"/>
                        </a:rPr>
                        <a:t>Working exclusively</a:t>
                      </a:r>
                      <a:endParaRPr lang="en-GB" sz="1100" dirty="0">
                        <a:solidFill>
                          <a:schemeClr val="bg1"/>
                        </a:solidFill>
                        <a:effectLst/>
                        <a:latin typeface="Calibri"/>
                        <a:ea typeface="Calibri"/>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n-GB" sz="2000" b="1" dirty="0">
                          <a:solidFill>
                            <a:schemeClr val="bg1"/>
                          </a:solidFill>
                          <a:effectLst/>
                          <a:latin typeface="Calibri"/>
                          <a:ea typeface="Calibri"/>
                          <a:cs typeface="Calibri"/>
                        </a:rPr>
                        <a:t>Records</a:t>
                      </a:r>
                      <a:endParaRPr lang="en-GB" sz="1100" dirty="0">
                        <a:solidFill>
                          <a:schemeClr val="bg1"/>
                        </a:solidFill>
                        <a:effectLst/>
                        <a:latin typeface="Calibri"/>
                        <a:ea typeface="Calibri"/>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n-GB" sz="2000" b="1" dirty="0">
                          <a:solidFill>
                            <a:schemeClr val="bg1"/>
                          </a:solidFill>
                          <a:effectLst/>
                          <a:latin typeface="Calibri"/>
                          <a:ea typeface="Calibri"/>
                          <a:cs typeface="Calibri"/>
                        </a:rPr>
                        <a:t>Conditions </a:t>
                      </a:r>
                      <a:endParaRPr lang="en-GB" sz="1100" dirty="0">
                        <a:solidFill>
                          <a:schemeClr val="bg1"/>
                        </a:solidFill>
                        <a:effectLst/>
                        <a:latin typeface="Calibri"/>
                        <a:ea typeface="Calibri"/>
                        <a:cs typeface="Times New Roman"/>
                      </a:endParaRPr>
                    </a:p>
                    <a:p>
                      <a:pPr algn="ctr">
                        <a:spcAft>
                          <a:spcPts val="0"/>
                        </a:spcAft>
                      </a:pPr>
                      <a:r>
                        <a:rPr lang="en-GB" sz="1700" b="1" dirty="0">
                          <a:solidFill>
                            <a:schemeClr val="bg1"/>
                          </a:solidFill>
                          <a:effectLst/>
                          <a:latin typeface="Calibri"/>
                          <a:ea typeface="Calibri"/>
                          <a:cs typeface="Calibri"/>
                        </a:rPr>
                        <a:t>(full details available in the </a:t>
                      </a:r>
                      <a:r>
                        <a:rPr lang="en-GB" sz="1700" b="1" dirty="0" smtClean="0">
                          <a:solidFill>
                            <a:schemeClr val="bg1"/>
                          </a:solidFill>
                          <a:effectLst/>
                          <a:latin typeface="Calibri"/>
                          <a:ea typeface="Calibri"/>
                          <a:cs typeface="Calibri"/>
                        </a:rPr>
                        <a:t>AGA; page 160)</a:t>
                      </a:r>
                      <a:endParaRPr lang="en-GB" sz="1100" dirty="0">
                        <a:solidFill>
                          <a:schemeClr val="bg1"/>
                        </a:solidFill>
                        <a:effectLst/>
                        <a:latin typeface="Calibri"/>
                        <a:ea typeface="Calibri"/>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extLst>
                  <a:ext uri="{0D108BD9-81ED-4DB2-BD59-A6C34878D82A}">
                    <a16:rowId xmlns:a16="http://schemas.microsoft.com/office/drawing/2014/main" val="10000"/>
                  </a:ext>
                </a:extLst>
              </a:tr>
              <a:tr h="1148519">
                <a:tc>
                  <a:txBody>
                    <a:bodyPr/>
                    <a:lstStyle/>
                    <a:p>
                      <a:pPr algn="ctr">
                        <a:spcAft>
                          <a:spcPts val="0"/>
                        </a:spcAft>
                      </a:pPr>
                      <a:r>
                        <a:rPr lang="en-GB" sz="2000" b="1">
                          <a:solidFill>
                            <a:srgbClr val="0F5494"/>
                          </a:solidFill>
                          <a:effectLst/>
                          <a:latin typeface="Calibri"/>
                          <a:ea typeface="Calibri"/>
                          <a:cs typeface="Calibri"/>
                        </a:rPr>
                        <a:t>YES</a:t>
                      </a:r>
                      <a:endParaRPr lang="en-GB" sz="1100">
                        <a:solidFill>
                          <a:srgbClr val="0F5494"/>
                        </a:solidFill>
                        <a:effectLst/>
                        <a:latin typeface="Calibri"/>
                        <a:ea typeface="Calibri"/>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dirty="0">
                          <a:solidFill>
                            <a:srgbClr val="0F5494"/>
                          </a:solidFill>
                          <a:effectLst/>
                          <a:latin typeface="Calibri"/>
                          <a:ea typeface="Calibri"/>
                          <a:cs typeface="Calibri"/>
                        </a:rPr>
                        <a:t>Declaration on exclusive work for the action</a:t>
                      </a:r>
                      <a:r>
                        <a:rPr lang="en-GB" sz="1800" dirty="0">
                          <a:solidFill>
                            <a:srgbClr val="0F5494"/>
                          </a:solidFill>
                          <a:effectLst/>
                          <a:latin typeface="Calibri"/>
                          <a:ea typeface="Calibri"/>
                          <a:cs typeface="Calibri"/>
                        </a:rPr>
                        <a:t> </a:t>
                      </a:r>
                      <a:endParaRPr lang="en-GB" sz="1100" dirty="0">
                        <a:solidFill>
                          <a:srgbClr val="0F5494"/>
                        </a:solidFill>
                        <a:effectLst/>
                        <a:latin typeface="Calibri"/>
                        <a:ea typeface="Calibri"/>
                        <a:cs typeface="Times New Roman"/>
                      </a:endParaRPr>
                    </a:p>
                    <a:p>
                      <a:pPr>
                        <a:spcAft>
                          <a:spcPts val="0"/>
                        </a:spcAft>
                      </a:pPr>
                      <a:r>
                        <a:rPr lang="en-GB" sz="1100" dirty="0">
                          <a:solidFill>
                            <a:srgbClr val="0F5494"/>
                          </a:solidFill>
                          <a:effectLst/>
                          <a:latin typeface="Calibri"/>
                          <a:ea typeface="Calibri"/>
                          <a:cs typeface="Times New Roman"/>
                        </a:rPr>
                        <a:t> </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spcBef>
                          <a:spcPts val="0"/>
                        </a:spcBef>
                        <a:spcAft>
                          <a:spcPts val="0"/>
                        </a:spcAft>
                        <a:buFont typeface="Symbol"/>
                        <a:buNone/>
                      </a:pPr>
                      <a:endParaRPr lang="en-GB" sz="600" dirty="0" smtClean="0">
                        <a:solidFill>
                          <a:srgbClr val="0F5494"/>
                        </a:solidFill>
                        <a:effectLst/>
                        <a:latin typeface="Calibri"/>
                        <a:ea typeface="Calibri"/>
                        <a:cs typeface="Calibri"/>
                      </a:endParaRPr>
                    </a:p>
                    <a:p>
                      <a:pPr marL="342900" lvl="0" indent="-342900">
                        <a:spcBef>
                          <a:spcPts val="0"/>
                        </a:spcBef>
                        <a:spcAft>
                          <a:spcPts val="0"/>
                        </a:spcAft>
                        <a:buFont typeface="Symbol"/>
                        <a:buChar char=""/>
                      </a:pPr>
                      <a:r>
                        <a:rPr lang="en-GB" sz="1800" dirty="0" smtClean="0">
                          <a:solidFill>
                            <a:srgbClr val="0F5494"/>
                          </a:solidFill>
                          <a:effectLst/>
                          <a:latin typeface="Calibri"/>
                          <a:ea typeface="Calibri"/>
                          <a:cs typeface="Calibri"/>
                        </a:rPr>
                        <a:t>only </a:t>
                      </a:r>
                      <a:r>
                        <a:rPr lang="en-GB" sz="1800" dirty="0">
                          <a:solidFill>
                            <a:srgbClr val="0F5494"/>
                          </a:solidFill>
                          <a:effectLst/>
                          <a:latin typeface="Calibri"/>
                          <a:ea typeface="Calibri"/>
                          <a:cs typeface="Calibri"/>
                        </a:rPr>
                        <a:t>one per reporting period (per person)</a:t>
                      </a:r>
                      <a:endParaRPr lang="en-GB" sz="1100" dirty="0">
                        <a:solidFill>
                          <a:srgbClr val="0F5494"/>
                        </a:solidFill>
                        <a:effectLst/>
                        <a:latin typeface="Calibri"/>
                        <a:ea typeface="Calibri"/>
                        <a:cs typeface="Times New Roman"/>
                      </a:endParaRPr>
                    </a:p>
                    <a:p>
                      <a:pPr marL="342900" lvl="0" indent="-342900">
                        <a:spcBef>
                          <a:spcPts val="600"/>
                        </a:spcBef>
                        <a:spcAft>
                          <a:spcPts val="600"/>
                        </a:spcAft>
                        <a:buFont typeface="Symbol"/>
                        <a:buChar char=""/>
                      </a:pPr>
                      <a:r>
                        <a:rPr lang="en-GB" sz="1800" dirty="0">
                          <a:solidFill>
                            <a:srgbClr val="0F5494"/>
                          </a:solidFill>
                          <a:effectLst/>
                          <a:latin typeface="Calibri"/>
                          <a:ea typeface="Calibri"/>
                          <a:cs typeface="Calibri"/>
                        </a:rPr>
                        <a:t>covering one uninterrupted period of exclusive dedication of at least one </a:t>
                      </a:r>
                      <a:r>
                        <a:rPr lang="en-GB" sz="1800" dirty="0" smtClean="0">
                          <a:solidFill>
                            <a:srgbClr val="0F5494"/>
                          </a:solidFill>
                          <a:effectLst/>
                          <a:latin typeface="Calibri"/>
                          <a:ea typeface="Calibri"/>
                          <a:cs typeface="Calibri"/>
                        </a:rPr>
                        <a:t>calendar </a:t>
                      </a:r>
                      <a:r>
                        <a:rPr lang="en-GB" sz="1800" dirty="0">
                          <a:solidFill>
                            <a:srgbClr val="0F5494"/>
                          </a:solidFill>
                          <a:effectLst/>
                          <a:latin typeface="Calibri"/>
                          <a:ea typeface="Calibri"/>
                          <a:cs typeface="Calibri"/>
                        </a:rPr>
                        <a:t>month</a:t>
                      </a:r>
                      <a:endParaRPr lang="en-GB" sz="1100" dirty="0">
                        <a:solidFill>
                          <a:srgbClr val="0F5494"/>
                        </a:solidFill>
                        <a:effectLst/>
                        <a:latin typeface="Calibri"/>
                        <a:ea typeface="Calibri"/>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90630">
                <a:tc>
                  <a:txBody>
                    <a:bodyPr/>
                    <a:lstStyle/>
                    <a:p>
                      <a:pPr algn="ctr">
                        <a:spcAft>
                          <a:spcPts val="0"/>
                        </a:spcAft>
                      </a:pPr>
                      <a:r>
                        <a:rPr lang="en-GB" sz="2000" b="1">
                          <a:solidFill>
                            <a:srgbClr val="0F5494"/>
                          </a:solidFill>
                          <a:effectLst/>
                          <a:latin typeface="Calibri"/>
                          <a:ea typeface="Calibri"/>
                          <a:cs typeface="Calibri"/>
                        </a:rPr>
                        <a:t>NO</a:t>
                      </a:r>
                      <a:endParaRPr lang="en-GB" sz="1100">
                        <a:solidFill>
                          <a:srgbClr val="0F5494"/>
                        </a:solidFill>
                        <a:effectLst/>
                        <a:latin typeface="Calibri"/>
                        <a:ea typeface="Calibri"/>
                        <a:cs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dirty="0">
                          <a:solidFill>
                            <a:srgbClr val="0F5494"/>
                          </a:solidFill>
                          <a:effectLst/>
                          <a:latin typeface="Calibri"/>
                          <a:ea typeface="Calibri"/>
                          <a:cs typeface="Calibri"/>
                        </a:rPr>
                        <a:t>Time records</a:t>
                      </a:r>
                      <a:r>
                        <a:rPr lang="en-GB" sz="1800" dirty="0">
                          <a:solidFill>
                            <a:srgbClr val="0F5494"/>
                          </a:solidFill>
                          <a:effectLst/>
                          <a:latin typeface="Calibri"/>
                          <a:ea typeface="Calibri"/>
                          <a:cs typeface="Calibri"/>
                        </a:rPr>
                        <a:t> (i.e. timesheets)</a:t>
                      </a:r>
                      <a:endParaRPr lang="en-GB" sz="1100" dirty="0">
                        <a:solidFill>
                          <a:srgbClr val="0F5494"/>
                        </a:solidFill>
                        <a:effectLst/>
                        <a:latin typeface="Calibri"/>
                        <a:ea typeface="Calibri"/>
                        <a:cs typeface="Times New Roman"/>
                      </a:endParaRPr>
                    </a:p>
                    <a:p>
                      <a:pPr>
                        <a:spcAft>
                          <a:spcPts val="0"/>
                        </a:spcAft>
                      </a:pPr>
                      <a:r>
                        <a:rPr lang="en-GB" sz="1100" dirty="0">
                          <a:solidFill>
                            <a:srgbClr val="0F5494"/>
                          </a:solidFill>
                          <a:effectLst/>
                          <a:latin typeface="Calibri"/>
                          <a:ea typeface="Calibri"/>
                          <a:cs typeface="Times New Roman"/>
                        </a:rPr>
                        <a:t> </a:t>
                      </a: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Bef>
                          <a:spcPts val="0"/>
                        </a:spcBef>
                        <a:spcAft>
                          <a:spcPts val="0"/>
                        </a:spcAft>
                        <a:buFont typeface="Symbol"/>
                        <a:buChar char=""/>
                      </a:pPr>
                      <a:endParaRPr lang="en-GB" sz="600" dirty="0" smtClean="0">
                        <a:solidFill>
                          <a:srgbClr val="0F5494"/>
                        </a:solidFill>
                        <a:effectLst/>
                        <a:latin typeface="Calibri"/>
                        <a:ea typeface="Calibri"/>
                        <a:cs typeface="Calibri"/>
                      </a:endParaRPr>
                    </a:p>
                    <a:p>
                      <a:pPr marL="342900" lvl="0" indent="-342900">
                        <a:spcBef>
                          <a:spcPts val="0"/>
                        </a:spcBef>
                        <a:spcAft>
                          <a:spcPts val="600"/>
                        </a:spcAft>
                        <a:buFont typeface="Symbol"/>
                        <a:buChar char=""/>
                      </a:pPr>
                      <a:r>
                        <a:rPr lang="en-GB" sz="1800" dirty="0" smtClean="0">
                          <a:solidFill>
                            <a:srgbClr val="0F5494"/>
                          </a:solidFill>
                          <a:effectLst/>
                          <a:latin typeface="Calibri"/>
                          <a:ea typeface="Calibri"/>
                          <a:cs typeface="Calibri"/>
                        </a:rPr>
                        <a:t>dated </a:t>
                      </a:r>
                      <a:r>
                        <a:rPr lang="en-GB" sz="1800" dirty="0">
                          <a:solidFill>
                            <a:srgbClr val="0F5494"/>
                          </a:solidFill>
                          <a:effectLst/>
                          <a:latin typeface="Calibri"/>
                          <a:ea typeface="Calibri"/>
                          <a:cs typeface="Calibri"/>
                        </a:rPr>
                        <a:t>and signed at least monthly by the </a:t>
                      </a:r>
                      <a:r>
                        <a:rPr lang="en-GB" sz="1800" dirty="0" smtClean="0">
                          <a:solidFill>
                            <a:srgbClr val="0F5494"/>
                          </a:solidFill>
                          <a:effectLst/>
                          <a:latin typeface="Calibri"/>
                          <a:ea typeface="Calibri"/>
                          <a:cs typeface="Calibri"/>
                        </a:rPr>
                        <a:t>person and </a:t>
                      </a:r>
                      <a:r>
                        <a:rPr lang="en-GB" sz="1800" dirty="0">
                          <a:solidFill>
                            <a:srgbClr val="0F5494"/>
                          </a:solidFill>
                          <a:effectLst/>
                          <a:latin typeface="Calibri"/>
                          <a:ea typeface="Calibri"/>
                          <a:cs typeface="Calibri"/>
                        </a:rPr>
                        <a:t>his/her supervisor</a:t>
                      </a:r>
                      <a:endParaRPr lang="en-GB" sz="1100" dirty="0">
                        <a:solidFill>
                          <a:srgbClr val="0F5494"/>
                        </a:solidFill>
                        <a:effectLst/>
                        <a:latin typeface="Calibri"/>
                        <a:ea typeface="Calibri"/>
                        <a:cs typeface="Times New Roman"/>
                      </a:endParaRPr>
                    </a:p>
                    <a:p>
                      <a:pPr marL="342900" lvl="0" indent="-342900">
                        <a:spcBef>
                          <a:spcPts val="600"/>
                        </a:spcBef>
                        <a:spcAft>
                          <a:spcPts val="0"/>
                        </a:spcAft>
                        <a:buFont typeface="Symbol"/>
                        <a:buChar char=""/>
                      </a:pPr>
                      <a:r>
                        <a:rPr lang="en-GB" sz="1800" dirty="0">
                          <a:solidFill>
                            <a:srgbClr val="0F5494"/>
                          </a:solidFill>
                          <a:effectLst/>
                          <a:latin typeface="Calibri"/>
                          <a:ea typeface="Calibri"/>
                          <a:cs typeface="Calibri"/>
                        </a:rPr>
                        <a:t>minimum conditions </a:t>
                      </a:r>
                      <a:r>
                        <a:rPr lang="en-GB" sz="1800" dirty="0" smtClean="0">
                          <a:solidFill>
                            <a:srgbClr val="0F5494"/>
                          </a:solidFill>
                          <a:effectLst/>
                          <a:latin typeface="Calibri"/>
                          <a:ea typeface="Calibri"/>
                          <a:cs typeface="Calibri"/>
                        </a:rPr>
                        <a:t>  and </a:t>
                      </a:r>
                      <a:r>
                        <a:rPr lang="en-GB" sz="1800" dirty="0">
                          <a:solidFill>
                            <a:srgbClr val="0F5494"/>
                          </a:solidFill>
                          <a:effectLst/>
                          <a:latin typeface="Calibri"/>
                          <a:ea typeface="Calibri"/>
                          <a:cs typeface="Calibri"/>
                        </a:rPr>
                        <a:t>information needed </a:t>
                      </a:r>
                      <a:r>
                        <a:rPr lang="en-GB" sz="1800" dirty="0" smtClean="0">
                          <a:solidFill>
                            <a:srgbClr val="0F5494"/>
                          </a:solidFill>
                          <a:effectLst/>
                          <a:latin typeface="Calibri"/>
                          <a:ea typeface="Calibri"/>
                          <a:cs typeface="Calibri"/>
                        </a:rPr>
                        <a:t>are </a:t>
                      </a:r>
                      <a:r>
                        <a:rPr lang="en-GB" sz="1800" dirty="0">
                          <a:solidFill>
                            <a:srgbClr val="0F5494"/>
                          </a:solidFill>
                          <a:effectLst/>
                          <a:latin typeface="Calibri"/>
                          <a:ea typeface="Calibri"/>
                          <a:cs typeface="Calibri"/>
                        </a:rPr>
                        <a:t>detailed in the AGA</a:t>
                      </a:r>
                      <a:endParaRPr lang="en-GB" sz="1100" dirty="0">
                        <a:solidFill>
                          <a:srgbClr val="0F5494"/>
                        </a:solidFill>
                        <a:effectLst/>
                        <a:latin typeface="Calibri"/>
                        <a:ea typeface="Calibri"/>
                        <a:cs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Rectangle 1"/>
          <p:cNvSpPr/>
          <p:nvPr/>
        </p:nvSpPr>
        <p:spPr>
          <a:xfrm>
            <a:off x="5140632" y="5854191"/>
            <a:ext cx="2087563" cy="28733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p>
        </p:txBody>
      </p:sp>
      <p:sp>
        <p:nvSpPr>
          <p:cNvPr id="4" name="Text Placeholder 3"/>
          <p:cNvSpPr>
            <a:spLocks noGrp="1"/>
          </p:cNvSpPr>
          <p:nvPr>
            <p:ph type="body" sz="quarter" idx="10"/>
          </p:nvPr>
        </p:nvSpPr>
        <p:spPr>
          <a:xfrm>
            <a:off x="440016" y="108223"/>
            <a:ext cx="10253384" cy="1008168"/>
          </a:xfrm>
        </p:spPr>
        <p:txBody>
          <a:bodyPr/>
          <a:lstStyle/>
          <a:p>
            <a:pPr marL="0" indent="0">
              <a:buNone/>
            </a:pPr>
            <a:r>
              <a:rPr lang="en-GB" dirty="0" smtClean="0"/>
              <a:t>	Time records: </a:t>
            </a:r>
            <a:r>
              <a:rPr lang="en-GB" dirty="0" smtClean="0">
                <a:solidFill>
                  <a:schemeClr val="bg1"/>
                </a:solidFill>
              </a:rPr>
              <a:t>supporting documents</a:t>
            </a:r>
            <a:endParaRPr lang="en-GB"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21156</TotalTime>
  <Words>3304</Words>
  <Application>Microsoft Office PowerPoint</Application>
  <PresentationFormat>Προσαρμογή</PresentationFormat>
  <Paragraphs>577</Paragraphs>
  <Slides>49</Slides>
  <Notes>49</Notes>
  <HiddenSlides>0</HiddenSlides>
  <MMClips>0</MMClips>
  <ScaleCrop>false</ScaleCrop>
  <HeadingPairs>
    <vt:vector size="6" baseType="variant">
      <vt:variant>
        <vt:lpstr>Γραμματοσειρές που χρησιμοποιούνται</vt:lpstr>
      </vt:variant>
      <vt:variant>
        <vt:i4>15</vt:i4>
      </vt:variant>
      <vt:variant>
        <vt:lpstr>Θέμα</vt:lpstr>
      </vt:variant>
      <vt:variant>
        <vt:i4>5</vt:i4>
      </vt:variant>
      <vt:variant>
        <vt:lpstr>Τίτλοι διαφανειών</vt:lpstr>
      </vt:variant>
      <vt:variant>
        <vt:i4>49</vt:i4>
      </vt:variant>
    </vt:vector>
  </HeadingPairs>
  <TitlesOfParts>
    <vt:vector size="69" baseType="lpstr">
      <vt:lpstr>Arial</vt:lpstr>
      <vt:lpstr>Calibri</vt:lpstr>
      <vt:lpstr>Calisto MT</vt:lpstr>
      <vt:lpstr>Courier New</vt:lpstr>
      <vt:lpstr>EC Square Sans Pro Medium</vt:lpstr>
      <vt:lpstr>Franklin Gothic Medium Cond</vt:lpstr>
      <vt:lpstr>Georgia</vt:lpstr>
      <vt:lpstr>Gill Sans MT</vt:lpstr>
      <vt:lpstr>Symbol</vt:lpstr>
      <vt:lpstr>Tahoma</vt:lpstr>
      <vt:lpstr>Times New Roman</vt:lpstr>
      <vt:lpstr>Verdana</vt:lpstr>
      <vt:lpstr>Webdings</vt:lpstr>
      <vt:lpstr>Wingdings</vt:lpstr>
      <vt:lpstr>Wingdings 2</vt:lpstr>
      <vt:lpstr>Default Design</vt:lpstr>
      <vt:lpstr>2_Default Design</vt:lpstr>
      <vt:lpstr>3_Default Design</vt:lpstr>
      <vt:lpstr>1_Default Design</vt:lpstr>
      <vt:lpstr>4_Default Design</vt:lpstr>
      <vt:lpstr>Παρουσίαση του PowerPoint</vt:lpstr>
      <vt:lpstr>Παρουσίαση του PowerPoint</vt:lpstr>
      <vt:lpstr>What contract under what budget category</vt:lpstr>
      <vt:lpstr>What contract under what budget category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Additional remuneration ceiling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Avoid conflict of interests  (Art.35 of the MGA)</vt:lpstr>
      <vt:lpstr>Avoid conflict of interests  (Art.35 of the MGA)</vt:lpstr>
      <vt:lpstr>Παρουσίαση του PowerPoint</vt:lpstr>
      <vt:lpstr>Thank you!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Natassa</cp:lastModifiedBy>
  <cp:revision>964</cp:revision>
  <cp:lastPrinted>2018-11-12T07:56:06Z</cp:lastPrinted>
  <dcterms:created xsi:type="dcterms:W3CDTF">2011-10-28T10:25:18Z</dcterms:created>
  <dcterms:modified xsi:type="dcterms:W3CDTF">2020-10-13T06:45:11Z</dcterms:modified>
</cp:coreProperties>
</file>